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Default Extension="bin" ContentType="application/vnd.openxmlformats-officedocument.oleObject"/>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388" r:id="rId2"/>
    <p:sldId id="389" r:id="rId3"/>
    <p:sldId id="274" r:id="rId4"/>
    <p:sldId id="404" r:id="rId5"/>
    <p:sldId id="405" r:id="rId6"/>
    <p:sldId id="273" r:id="rId7"/>
    <p:sldId id="279" r:id="rId8"/>
    <p:sldId id="280" r:id="rId9"/>
    <p:sldId id="282" r:id="rId10"/>
    <p:sldId id="287" r:id="rId11"/>
    <p:sldId id="283" r:id="rId12"/>
    <p:sldId id="397" r:id="rId13"/>
    <p:sldId id="394" r:id="rId14"/>
    <p:sldId id="307" r:id="rId15"/>
    <p:sldId id="387" r:id="rId16"/>
    <p:sldId id="288" r:id="rId17"/>
    <p:sldId id="289" r:id="rId18"/>
    <p:sldId id="290" r:id="rId19"/>
    <p:sldId id="292" r:id="rId20"/>
    <p:sldId id="293" r:id="rId21"/>
    <p:sldId id="294" r:id="rId22"/>
    <p:sldId id="296" r:id="rId23"/>
    <p:sldId id="297" r:id="rId24"/>
    <p:sldId id="298" r:id="rId25"/>
    <p:sldId id="300" r:id="rId26"/>
    <p:sldId id="403" r:id="rId27"/>
    <p:sldId id="304" r:id="rId28"/>
    <p:sldId id="302" r:id="rId29"/>
    <p:sldId id="321" r:id="rId30"/>
    <p:sldId id="305" r:id="rId31"/>
    <p:sldId id="309" r:id="rId32"/>
    <p:sldId id="317" r:id="rId33"/>
    <p:sldId id="310" r:id="rId34"/>
    <p:sldId id="319" r:id="rId35"/>
    <p:sldId id="323" r:id="rId36"/>
    <p:sldId id="326" r:id="rId37"/>
    <p:sldId id="327" r:id="rId38"/>
    <p:sldId id="325" r:id="rId39"/>
    <p:sldId id="328" r:id="rId40"/>
    <p:sldId id="333" r:id="rId41"/>
    <p:sldId id="332" r:id="rId42"/>
    <p:sldId id="336" r:id="rId43"/>
    <p:sldId id="339" r:id="rId44"/>
    <p:sldId id="341" r:id="rId45"/>
    <p:sldId id="342" r:id="rId46"/>
    <p:sldId id="346" r:id="rId47"/>
    <p:sldId id="349" r:id="rId48"/>
    <p:sldId id="343" r:id="rId49"/>
    <p:sldId id="347" r:id="rId50"/>
    <p:sldId id="350" r:id="rId51"/>
    <p:sldId id="395" r:id="rId52"/>
    <p:sldId id="354" r:id="rId53"/>
    <p:sldId id="356" r:id="rId54"/>
    <p:sldId id="363" r:id="rId55"/>
    <p:sldId id="357" r:id="rId56"/>
    <p:sldId id="365" r:id="rId57"/>
    <p:sldId id="364" r:id="rId58"/>
    <p:sldId id="358" r:id="rId59"/>
    <p:sldId id="362" r:id="rId60"/>
    <p:sldId id="366" r:id="rId61"/>
    <p:sldId id="367" r:id="rId62"/>
    <p:sldId id="368" r:id="rId63"/>
    <p:sldId id="374" r:id="rId64"/>
    <p:sldId id="375" r:id="rId65"/>
    <p:sldId id="370" r:id="rId66"/>
    <p:sldId id="371" r:id="rId67"/>
    <p:sldId id="372" r:id="rId68"/>
    <p:sldId id="376" r:id="rId69"/>
    <p:sldId id="379" r:id="rId70"/>
    <p:sldId id="381" r:id="rId71"/>
    <p:sldId id="382" r:id="rId72"/>
    <p:sldId id="384" r:id="rId73"/>
    <p:sldId id="399" r:id="rId74"/>
    <p:sldId id="400" r:id="rId75"/>
    <p:sldId id="401" r:id="rId76"/>
    <p:sldId id="402" r:id="rId77"/>
    <p:sldId id="391" r:id="rId78"/>
    <p:sldId id="406" r:id="rId79"/>
    <p:sldId id="390" r:id="rId80"/>
    <p:sldId id="386" r:id="rId81"/>
  </p:sldIdLst>
  <p:sldSz cx="9144000" cy="6858000" type="screen4x3"/>
  <p:notesSz cx="6858000" cy="9144000"/>
  <p:defaultTextStyle>
    <a:defPPr>
      <a:defRPr lang="en-US"/>
    </a:defPPr>
    <a:lvl1pPr algn="ctr" rtl="0" fontAlgn="base">
      <a:spcBef>
        <a:spcPct val="0"/>
      </a:spcBef>
      <a:spcAft>
        <a:spcPct val="0"/>
      </a:spcAft>
      <a:defRPr sz="2400" b="1" kern="1200">
        <a:solidFill>
          <a:schemeClr val="tx1"/>
        </a:solidFill>
        <a:latin typeface="Verdana" pitchFamily="34" charset="0"/>
        <a:ea typeface="+mn-ea"/>
        <a:cs typeface="+mn-cs"/>
      </a:defRPr>
    </a:lvl1pPr>
    <a:lvl2pPr marL="457200" algn="ctr" rtl="0" fontAlgn="base">
      <a:spcBef>
        <a:spcPct val="0"/>
      </a:spcBef>
      <a:spcAft>
        <a:spcPct val="0"/>
      </a:spcAft>
      <a:defRPr sz="2400" b="1" kern="1200">
        <a:solidFill>
          <a:schemeClr val="tx1"/>
        </a:solidFill>
        <a:latin typeface="Verdana" pitchFamily="34" charset="0"/>
        <a:ea typeface="+mn-ea"/>
        <a:cs typeface="+mn-cs"/>
      </a:defRPr>
    </a:lvl2pPr>
    <a:lvl3pPr marL="914400" algn="ctr" rtl="0" fontAlgn="base">
      <a:spcBef>
        <a:spcPct val="0"/>
      </a:spcBef>
      <a:spcAft>
        <a:spcPct val="0"/>
      </a:spcAft>
      <a:defRPr sz="2400" b="1" kern="1200">
        <a:solidFill>
          <a:schemeClr val="tx1"/>
        </a:solidFill>
        <a:latin typeface="Verdana" pitchFamily="34" charset="0"/>
        <a:ea typeface="+mn-ea"/>
        <a:cs typeface="+mn-cs"/>
      </a:defRPr>
    </a:lvl3pPr>
    <a:lvl4pPr marL="1371600" algn="ctr" rtl="0" fontAlgn="base">
      <a:spcBef>
        <a:spcPct val="0"/>
      </a:spcBef>
      <a:spcAft>
        <a:spcPct val="0"/>
      </a:spcAft>
      <a:defRPr sz="2400" b="1" kern="1200">
        <a:solidFill>
          <a:schemeClr val="tx1"/>
        </a:solidFill>
        <a:latin typeface="Verdana" pitchFamily="34" charset="0"/>
        <a:ea typeface="+mn-ea"/>
        <a:cs typeface="+mn-cs"/>
      </a:defRPr>
    </a:lvl4pPr>
    <a:lvl5pPr marL="1828800" algn="ctr" rtl="0" fontAlgn="base">
      <a:spcBef>
        <a:spcPct val="0"/>
      </a:spcBef>
      <a:spcAft>
        <a:spcPct val="0"/>
      </a:spcAft>
      <a:defRPr sz="2400" b="1" kern="1200">
        <a:solidFill>
          <a:schemeClr val="tx1"/>
        </a:solidFill>
        <a:latin typeface="Verdana" pitchFamily="34" charset="0"/>
        <a:ea typeface="+mn-ea"/>
        <a:cs typeface="+mn-cs"/>
      </a:defRPr>
    </a:lvl5pPr>
    <a:lvl6pPr marL="2286000" algn="l" defTabSz="914400" rtl="0" eaLnBrk="1" latinLnBrk="0" hangingPunct="1">
      <a:defRPr sz="2400" b="1" kern="1200">
        <a:solidFill>
          <a:schemeClr val="tx1"/>
        </a:solidFill>
        <a:latin typeface="Verdana" pitchFamily="34" charset="0"/>
        <a:ea typeface="+mn-ea"/>
        <a:cs typeface="+mn-cs"/>
      </a:defRPr>
    </a:lvl6pPr>
    <a:lvl7pPr marL="2743200" algn="l" defTabSz="914400" rtl="0" eaLnBrk="1" latinLnBrk="0" hangingPunct="1">
      <a:defRPr sz="2400" b="1" kern="1200">
        <a:solidFill>
          <a:schemeClr val="tx1"/>
        </a:solidFill>
        <a:latin typeface="Verdana" pitchFamily="34" charset="0"/>
        <a:ea typeface="+mn-ea"/>
        <a:cs typeface="+mn-cs"/>
      </a:defRPr>
    </a:lvl7pPr>
    <a:lvl8pPr marL="3200400" algn="l" defTabSz="914400" rtl="0" eaLnBrk="1" latinLnBrk="0" hangingPunct="1">
      <a:defRPr sz="2400" b="1" kern="1200">
        <a:solidFill>
          <a:schemeClr val="tx1"/>
        </a:solidFill>
        <a:latin typeface="Verdana" pitchFamily="34" charset="0"/>
        <a:ea typeface="+mn-ea"/>
        <a:cs typeface="+mn-cs"/>
      </a:defRPr>
    </a:lvl8pPr>
    <a:lvl9pPr marL="3657600" algn="l" defTabSz="914400" rtl="0" eaLnBrk="1" latinLnBrk="0" hangingPunct="1">
      <a:defRPr sz="2400" b="1"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0"/>
      </p:ext>
    </p:extLst>
  </p:showPr>
  <p:clrMru>
    <a:srgbClr val="3DFF6B"/>
    <a:srgbClr val="83FD3F"/>
    <a:srgbClr val="AC77D3"/>
    <a:srgbClr val="5C89CC"/>
    <a:srgbClr val="8093CE"/>
    <a:srgbClr val="D3CFDB"/>
    <a:srgbClr val="FD7F39"/>
    <a:srgbClr val="FFD31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3" autoAdjust="0"/>
    <p:restoredTop sz="80562" autoAdjust="0"/>
  </p:normalViewPr>
  <p:slideViewPr>
    <p:cSldViewPr>
      <p:cViewPr varScale="1">
        <p:scale>
          <a:sx n="71" d="100"/>
          <a:sy n="71" d="100"/>
        </p:scale>
        <p:origin x="-79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54"/>
    </p:cViewPr>
  </p:sorterViewPr>
  <p:notesViewPr>
    <p:cSldViewPr>
      <p:cViewPr varScale="1">
        <p:scale>
          <a:sx n="66" d="100"/>
          <a:sy n="66" d="100"/>
        </p:scale>
        <p:origin x="-1662" y="-10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0.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image" Target="../media/image121.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image" Target="../media/image15.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6.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image" Target="../media/image5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b="0">
                <a:latin typeface="Arial" charset="0"/>
              </a:defRPr>
            </a:lvl1pPr>
          </a:lstStyle>
          <a:p>
            <a:endParaRPr lang="en-US"/>
          </a:p>
        </p:txBody>
      </p:sp>
      <p:sp>
        <p:nvSpPr>
          <p:cNvPr id="256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atin typeface="Arial" charset="0"/>
              </a:defRPr>
            </a:lvl1pPr>
          </a:lstStyle>
          <a:p>
            <a:endParaRPr lang="en-US"/>
          </a:p>
        </p:txBody>
      </p:sp>
      <p:sp>
        <p:nvSpPr>
          <p:cNvPr id="256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 uri="{53640926-AAD7-44D8-BBD7-CCE9431645EC}">
              <a14:shadowObscured xmlns="" xmlns:a14="http://schemas.microsoft.com/office/drawing/2010/main" val="1"/>
            </a:ext>
          </a:extLst>
        </p:spPr>
      </p:sp>
      <p:sp>
        <p:nvSpPr>
          <p:cNvPr id="256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6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b="0">
                <a:latin typeface="Arial" charset="0"/>
              </a:defRPr>
            </a:lvl1pPr>
          </a:lstStyle>
          <a:p>
            <a:endParaRPr lang="en-US"/>
          </a:p>
        </p:txBody>
      </p:sp>
      <p:sp>
        <p:nvSpPr>
          <p:cNvPr id="256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atin typeface="Arial" charset="0"/>
              </a:defRPr>
            </a:lvl1pPr>
          </a:lstStyle>
          <a:p>
            <a:fld id="{CD58670C-36AA-4013-BCC1-B63BA34B42A6}" type="slidenum">
              <a:rPr lang="en-US"/>
              <a:pPr/>
              <a:t>‹#›</a:t>
            </a:fld>
            <a:endParaRPr lang="en-US"/>
          </a:p>
        </p:txBody>
      </p:sp>
    </p:spTree>
    <p:extLst>
      <p:ext uri="{BB962C8B-B14F-4D97-AF65-F5344CB8AC3E}">
        <p14:creationId xmlns="" xmlns:p14="http://schemas.microsoft.com/office/powerpoint/2010/main" val="313327641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741DB6-EA54-4D9C-93F2-FD520CC01150}" type="slidenum">
              <a:rPr lang="en-US"/>
              <a:pPr/>
              <a:t>1</a:t>
            </a:fld>
            <a:endParaRPr lang="en-US"/>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A4A71C-2B69-4E2D-A1EA-ADABBD5CB5EB}" type="slidenum">
              <a:rPr lang="en-US"/>
              <a:pPr/>
              <a:t>10</a:t>
            </a:fld>
            <a:endParaRPr lang="en-US"/>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xfrm>
            <a:off x="609600" y="4267200"/>
            <a:ext cx="5486400" cy="457200"/>
          </a:xfrm>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DEB7A9-1915-4A80-84BB-AFF92F3A1516}" type="slidenum">
              <a:rPr lang="en-US"/>
              <a:pPr/>
              <a:t>11</a:t>
            </a:fld>
            <a:endParaRPr lang="en-US"/>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xfrm>
            <a:off x="685800" y="4343400"/>
            <a:ext cx="5486400" cy="685800"/>
          </a:xfrm>
        </p:spPr>
        <p:txBody>
          <a:bodyPr/>
          <a:lstStyle/>
          <a:p>
            <a:r>
              <a:rPr lang="en-US"/>
              <a:t>The Cooper’s Hawk pictured here is an immature.  Adults have rust-colored barred underparts.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FA1D31-27E2-4D33-AB0D-BD514D455B65}" type="slidenum">
              <a:rPr lang="en-US"/>
              <a:pPr/>
              <a:t>13</a:t>
            </a:fld>
            <a:endParaRPr lang="en-US"/>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xfrm>
            <a:off x="685800" y="4343400"/>
            <a:ext cx="5486400" cy="381000"/>
          </a:xfrm>
        </p:spPr>
        <p:txBody>
          <a:bodyPr/>
          <a:lstStyle/>
          <a:p>
            <a:r>
              <a:rPr lang="en-US"/>
              <a:t>Both of these birds are immatures.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96BD69-57EC-4D4A-A55D-2C96F6F66B42}" type="slidenum">
              <a:rPr lang="en-US"/>
              <a:pPr/>
              <a:t>14</a:t>
            </a:fld>
            <a:endParaRPr lang="en-US"/>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685800" y="4343400"/>
            <a:ext cx="5486400" cy="1524000"/>
          </a:xfrm>
        </p:spPr>
        <p:txBody>
          <a:bodyPr/>
          <a:lstStyle/>
          <a:p>
            <a:r>
              <a:rPr lang="en-US"/>
              <a:t>No clear pictures of adult Goshawks in flight could be found for this program.  Many of the donors of photographs as well as other contacts said, “They’re on us before we know it, and then it’s too late to catch them!”  </a:t>
            </a:r>
          </a:p>
          <a:p>
            <a:r>
              <a:rPr lang="en-US"/>
              <a:t>This is a testament to the fact that Goshawks can cover a lot of distance with each powerful flap of wings.  As the late expert hawkwatcher Robert Smart once said, “Sharpies fly  ‘flippy flippy flippy ---- glide.  Coops fly ‘flappa flappa flappa ----gli-i-de.’  And Goshawks fly ‘FLOMpa FLOMpa FLOMpa gli-i-i-ide.’”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1432BA-473D-4897-806C-9EC709434C6A}" type="slidenum">
              <a:rPr lang="en-US"/>
              <a:pPr/>
              <a:t>15</a:t>
            </a:fld>
            <a:endParaRPr lang="en-US"/>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xfrm>
            <a:off x="685800" y="4343400"/>
            <a:ext cx="5486400" cy="990600"/>
          </a:xfrm>
        </p:spPr>
        <p:txBody>
          <a:bodyPr/>
          <a:lstStyle/>
          <a:p>
            <a:r>
              <a:rPr lang="en-US"/>
              <a:t>No field marks visible on this “blown-up” shot of an overhead Gos, and yes, that shot does look fuzzy.  This is a good example of exactly how one might see this species in migration, and why knowledge/familiarity with shape and behavior is so important.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7207B0-9F60-4E59-9248-143913CEEE6E}" type="slidenum">
              <a:rPr lang="en-US"/>
              <a:pPr/>
              <a:t>16</a:t>
            </a:fld>
            <a:endParaRPr lang="en-US"/>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6D6778-0B6E-45BC-96D2-934A810A9BE6}" type="slidenum">
              <a:rPr lang="en-US"/>
              <a:pPr/>
              <a:t>17</a:t>
            </a:fld>
            <a:endParaRPr lang="en-US"/>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F7D02A-6598-4A1F-89CA-AB7EAC7C1B01}" type="slidenum">
              <a:rPr lang="en-US"/>
              <a:pPr/>
              <a:t>18</a:t>
            </a:fld>
            <a:endParaRPr lang="en-US"/>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xfrm>
            <a:off x="685800" y="4343400"/>
            <a:ext cx="5486400" cy="1676400"/>
          </a:xfrm>
        </p:spPr>
        <p:txBody>
          <a:bodyPr/>
          <a:lstStyle/>
          <a:p>
            <a:r>
              <a:rPr lang="en-US"/>
              <a:t>“Belly band” is noted in this slide, but it is important to know that belly bands on Red-tailed Hawks can vary from very dark and dense to only a few barely discernable speckles.</a:t>
            </a:r>
          </a:p>
          <a:p>
            <a:endParaRPr lang="en-US"/>
          </a:p>
          <a:p>
            <a:r>
              <a:rPr lang="en-US"/>
              <a:t>This sub-adult Red-tail shows some faint barring in the tail, which is beginning to show the rusty red of an adult.  Younger Red-tails exhibit faintly barred brownish tails.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4A3A69-D38B-421E-BA3E-91A6F7A395A3}" type="slidenum">
              <a:rPr lang="en-US"/>
              <a:pPr/>
              <a:t>19</a:t>
            </a:fld>
            <a:endParaRPr lang="en-US"/>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D05797-7DD7-4982-8DC1-1134E5AB9D7D}" type="slidenum">
              <a:rPr lang="en-US"/>
              <a:pPr/>
              <a:t>20</a:t>
            </a:fld>
            <a:endParaRPr lang="en-US"/>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7E2495-2F97-4D49-BE7E-CB2FADC48EC9}" type="slidenum">
              <a:rPr lang="en-US"/>
              <a:pPr/>
              <a:t>2</a:t>
            </a:fld>
            <a:endParaRPr lang="en-US"/>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6189C2-9D08-4A82-9FEC-3F880E262D19}" type="slidenum">
              <a:rPr lang="en-US"/>
              <a:pPr/>
              <a:t>21</a:t>
            </a:fld>
            <a:endParaRPr lang="en-US"/>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F68B4F-E4B4-4309-B323-BE8D22715648}" type="slidenum">
              <a:rPr lang="en-US"/>
              <a:pPr/>
              <a:t>22</a:t>
            </a:fld>
            <a:endParaRPr lang="en-US"/>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BD4CFC-9071-4914-99E1-2BCEE085E92F}" type="slidenum">
              <a:rPr lang="en-US"/>
              <a:pPr/>
              <a:t>23</a:t>
            </a:fld>
            <a:endParaRPr lang="en-US"/>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61FBC9-A532-4A14-9EB7-20532881268D}" type="slidenum">
              <a:rPr lang="en-US"/>
              <a:pPr/>
              <a:t>24</a:t>
            </a:fld>
            <a:endParaRPr lang="en-US"/>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2C0D6D-CE9F-4C15-B081-94859EADE75C}" type="slidenum">
              <a:rPr lang="en-US"/>
              <a:pPr/>
              <a:t>25</a:t>
            </a:fld>
            <a:endParaRPr lang="en-US"/>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7"/>
          <p:cNvSpPr>
            <a:spLocks noGrp="1" noChangeArrowheads="1"/>
          </p:cNvSpPr>
          <p:nvPr>
            <p:ph type="sldNum" sz="quarter" idx="5"/>
          </p:nvPr>
        </p:nvSpPr>
        <p:spPr>
          <a:ln/>
        </p:spPr>
        <p:txBody>
          <a:bodyPr/>
          <a:lstStyle/>
          <a:p>
            <a:fld id="{4DD2AD83-0851-47BC-9EFA-9D1F8FA2BAC1}" type="slidenum">
              <a:rPr lang="en-US"/>
              <a:pPr/>
              <a:t>26</a:t>
            </a:fld>
            <a:endParaRPr lang="en-US"/>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r>
              <a:rPr lang="en-US"/>
              <a:t>Red-shouldered Hawks seem “hyper” compared to other Buteos.  They can sometimes give an Accipiter-like impression because of this behavior and their longer tails.  When a Red-shoulder is soaring in an updraft it does indeed flap more and makes frequent wing-adjustments.</a:t>
            </a:r>
          </a:p>
          <a:p>
            <a:endParaRPr lang="en-US"/>
          </a:p>
          <a:p>
            <a:r>
              <a:rPr lang="en-US"/>
              <a:t>The tail appears longer compared to Red-tails.  This is because the Red-shoulder’s wings are narrower next to the body than are those of the Red-tail.  Seasoned watchers refer to tail-length in terms of its relation to the depth of the wing</a:t>
            </a:r>
          </a:p>
        </p:txBody>
      </p:sp>
      <p:pic>
        <p:nvPicPr>
          <p:cNvPr id="205828" name="Picture 4" descr="Coopsilhouette"/>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362200" y="6096000"/>
            <a:ext cx="2133600" cy="1354138"/>
          </a:xfrm>
          <a:prstGeom prst="rect">
            <a:avLst/>
          </a:prstGeom>
          <a:noFill/>
          <a:extLst>
            <a:ext uri="{909E8E84-426E-40DD-AFC4-6F175D3DCCD1}">
              <a14:hiddenFill xmlns="" xmlns:a14="http://schemas.microsoft.com/office/drawing/2010/main">
                <a:solidFill>
                  <a:srgbClr val="FFFFFF"/>
                </a:solidFill>
              </a14:hiddenFill>
            </a:ext>
          </a:extLst>
        </p:spPr>
      </p:pic>
      <p:sp>
        <p:nvSpPr>
          <p:cNvPr id="205829" name="Line 5"/>
          <p:cNvSpPr>
            <a:spLocks noChangeShapeType="1"/>
          </p:cNvSpPr>
          <p:nvPr/>
        </p:nvSpPr>
        <p:spPr bwMode="auto">
          <a:xfrm>
            <a:off x="2590800" y="6705600"/>
            <a:ext cx="1828800" cy="0"/>
          </a:xfrm>
          <a:prstGeom prst="line">
            <a:avLst/>
          </a:prstGeom>
          <a:noFill/>
          <a:ln w="9525">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831" name="Line 7"/>
          <p:cNvSpPr>
            <a:spLocks noChangeShapeType="1"/>
          </p:cNvSpPr>
          <p:nvPr/>
        </p:nvSpPr>
        <p:spPr bwMode="auto">
          <a:xfrm>
            <a:off x="2514600" y="6324600"/>
            <a:ext cx="1905000" cy="0"/>
          </a:xfrm>
          <a:prstGeom prst="line">
            <a:avLst/>
          </a:prstGeom>
          <a:noFill/>
          <a:ln w="9525">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832" name="Line 8"/>
          <p:cNvSpPr>
            <a:spLocks noChangeShapeType="1"/>
          </p:cNvSpPr>
          <p:nvPr/>
        </p:nvSpPr>
        <p:spPr bwMode="auto">
          <a:xfrm>
            <a:off x="3276600" y="6324600"/>
            <a:ext cx="0" cy="381000"/>
          </a:xfrm>
          <a:prstGeom prst="line">
            <a:avLst/>
          </a:prstGeom>
          <a:noFill/>
          <a:ln w="9525">
            <a:solidFill>
              <a:srgbClr val="FFFF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833" name="Line 9"/>
          <p:cNvSpPr>
            <a:spLocks noChangeShapeType="1"/>
          </p:cNvSpPr>
          <p:nvPr/>
        </p:nvSpPr>
        <p:spPr bwMode="auto">
          <a:xfrm>
            <a:off x="2743200" y="7315200"/>
            <a:ext cx="1600200" cy="0"/>
          </a:xfrm>
          <a:prstGeom prst="line">
            <a:avLst/>
          </a:prstGeom>
          <a:noFill/>
          <a:ln w="9525">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835" name="Line 11"/>
          <p:cNvSpPr>
            <a:spLocks noChangeShapeType="1"/>
          </p:cNvSpPr>
          <p:nvPr/>
        </p:nvSpPr>
        <p:spPr bwMode="auto">
          <a:xfrm>
            <a:off x="3581400" y="6705600"/>
            <a:ext cx="0" cy="609600"/>
          </a:xfrm>
          <a:prstGeom prst="line">
            <a:avLst/>
          </a:prstGeom>
          <a:noFill/>
          <a:ln w="9525">
            <a:solidFill>
              <a:srgbClr val="FFFF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836" name="Text Box 12"/>
          <p:cNvSpPr txBox="1">
            <a:spLocks noChangeArrowheads="1"/>
          </p:cNvSpPr>
          <p:nvPr/>
        </p:nvSpPr>
        <p:spPr bwMode="auto">
          <a:xfrm>
            <a:off x="3435350" y="6356350"/>
            <a:ext cx="29210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200">
                <a:solidFill>
                  <a:srgbClr val="83FD3F"/>
                </a:solidFill>
              </a:rPr>
              <a:t>1</a:t>
            </a:r>
          </a:p>
        </p:txBody>
      </p:sp>
      <p:sp>
        <p:nvSpPr>
          <p:cNvPr id="205837" name="Text Box 13"/>
          <p:cNvSpPr txBox="1">
            <a:spLocks noChangeArrowheads="1"/>
          </p:cNvSpPr>
          <p:nvPr/>
        </p:nvSpPr>
        <p:spPr bwMode="auto">
          <a:xfrm>
            <a:off x="3505200" y="6858000"/>
            <a:ext cx="455613"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200">
                <a:solidFill>
                  <a:srgbClr val="83FD3F"/>
                </a:solidFill>
              </a:rPr>
              <a:t>1.5</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68BC95-1CAF-486F-BDA7-89633CC95768}" type="slidenum">
              <a:rPr lang="en-US"/>
              <a:pPr/>
              <a:t>27</a:t>
            </a:fld>
            <a:endParaRPr lang="en-US"/>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p:txBody>
          <a:bodyPr/>
          <a:lstStyle/>
          <a:p>
            <a:r>
              <a:rPr lang="en-US"/>
              <a:t>The end-view profile is shown as flat here, but Red-shoulders’ wings in a glide can also be slightly bowed.</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89BC34-9132-4FAD-B11B-99FF15EC5176}" type="slidenum">
              <a:rPr lang="en-US"/>
              <a:pPr/>
              <a:t>28</a:t>
            </a:fld>
            <a:endParaRPr lang="en-US"/>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9C08E0-0CF3-41FB-9257-2EE2BBF90141}" type="slidenum">
              <a:rPr lang="en-US"/>
              <a:pPr/>
              <a:t>29</a:t>
            </a:fld>
            <a:endParaRPr lang="en-US"/>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13D946-BD84-4F7C-A94D-BB9811D54DA1}" type="slidenum">
              <a:rPr lang="en-US"/>
              <a:pPr/>
              <a:t>30</a:t>
            </a:fld>
            <a:endParaRPr lang="en-US"/>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275799-5C9A-42AB-AC42-F8B9311540D2}" type="slidenum">
              <a:rPr lang="en-US"/>
              <a:pPr/>
              <a:t>3</a:t>
            </a:fld>
            <a:endParaRPr 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xfrm>
            <a:off x="914400" y="4343400"/>
            <a:ext cx="5029200" cy="2743200"/>
          </a:xfrm>
        </p:spPr>
        <p:txBody>
          <a:bodyPr/>
          <a:lstStyle/>
          <a:p>
            <a:r>
              <a:rPr lang="en-US"/>
              <a:t>Most beginning hawkwatchers rely heavily on the standard field guides to bird identification.  However, field marks such as color and wing markings are not always viewable on hawks passing a watchsite.  This can be a result of many factors such as distance, bright sky, and backlighting.</a:t>
            </a:r>
          </a:p>
          <a:p>
            <a:endParaRPr lang="en-US"/>
          </a:p>
          <a:p>
            <a:r>
              <a:rPr lang="en-US"/>
              <a:t>In this program field marks will be referred to from time to time, but our main intent is to familiarize the viewer with the more “gestalt” aspects of raptor identification.  The purpose of the field mark slides is to show any aspects of a bird that might be seen which would  add a degree of confidence to an identification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4D93EB-4E20-480F-AF6C-4F73EB3282D4}" type="slidenum">
              <a:rPr lang="en-US"/>
              <a:pPr/>
              <a:t>31</a:t>
            </a:fld>
            <a:endParaRPr lang="en-US"/>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29D77E-4158-43F4-8917-7E392EAE0FB3}" type="slidenum">
              <a:rPr lang="en-US"/>
              <a:pPr/>
              <a:t>32</a:t>
            </a:fld>
            <a:endParaRPr lang="en-US"/>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E1B3C6-EE35-497C-93BD-F1FCEF63199D}" type="slidenum">
              <a:rPr lang="en-US"/>
              <a:pPr/>
              <a:t>33</a:t>
            </a:fld>
            <a:endParaRPr lang="en-US"/>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24E10B-3527-4C96-9724-7CC5128A8A8B}" type="slidenum">
              <a:rPr lang="en-US"/>
              <a:pPr/>
              <a:t>34</a:t>
            </a:fld>
            <a:endParaRPr lang="en-US"/>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697181-4141-43A0-BDA6-C0195064A0EF}" type="slidenum">
              <a:rPr lang="en-US"/>
              <a:pPr/>
              <a:t>35</a:t>
            </a:fld>
            <a:endParaRPr lang="en-US"/>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0ADFC4-ED91-435F-936E-02430BE41AA7}" type="slidenum">
              <a:rPr lang="en-US"/>
              <a:pPr/>
              <a:t>36</a:t>
            </a:fld>
            <a:endParaRPr lang="en-US"/>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153B83-A696-4FEA-9E37-9C18FAC09AEB}" type="slidenum">
              <a:rPr lang="en-US"/>
              <a:pPr/>
              <a:t>37</a:t>
            </a:fld>
            <a:endParaRPr lang="en-US"/>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6A7AE9-7741-47D5-8B42-442654973671}" type="slidenum">
              <a:rPr lang="en-US"/>
              <a:pPr/>
              <a:t>38</a:t>
            </a:fld>
            <a:endParaRPr lang="en-US"/>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6A4BDF-841C-49E4-A555-DA946936425F}" type="slidenum">
              <a:rPr lang="en-US"/>
              <a:pPr/>
              <a:t>39</a:t>
            </a:fld>
            <a:endParaRPr lang="en-US"/>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53EA0F-53E6-4A85-B23F-5FE5E43356A6}" type="slidenum">
              <a:rPr lang="en-US"/>
              <a:pPr/>
              <a:t>40</a:t>
            </a:fld>
            <a:endParaRPr lang="en-US"/>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275799-5C9A-42AB-AC42-F8B9311540D2}" type="slidenum">
              <a:rPr lang="en-US"/>
              <a:pPr/>
              <a:t>4</a:t>
            </a:fld>
            <a:endParaRPr 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xfrm>
            <a:off x="914400" y="4343400"/>
            <a:ext cx="5029200" cy="2743200"/>
          </a:xfrm>
        </p:spPr>
        <p:txBody>
          <a:bodyPr/>
          <a:lstStyle/>
          <a:p>
            <a:r>
              <a:rPr lang="en-US"/>
              <a:t>Most beginning hawkwatchers rely heavily on the standard field guides to bird identification.  However, field marks such as color and wing markings are not always viewable on hawks passing a watchsite.  This can be a result of many factors such as distance, bright sky, and backlighting.</a:t>
            </a:r>
          </a:p>
          <a:p>
            <a:endParaRPr lang="en-US"/>
          </a:p>
          <a:p>
            <a:r>
              <a:rPr lang="en-US"/>
              <a:t>In this program field marks will be referred to from time to time, but our main intent is to familiarize the viewer with the more “gestalt” aspects of raptor identification.  The purpose of the field mark slides is to show any aspects of a bird that might be seen which would  add a degree of confidence to an identification</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D50D5D-E712-4D5B-845D-DF02E4630833}" type="slidenum">
              <a:rPr lang="en-US"/>
              <a:pPr/>
              <a:t>41</a:t>
            </a:fld>
            <a:endParaRPr lang="en-US"/>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EB95EE-264D-4E9B-B1D3-D746977DDD7B}" type="slidenum">
              <a:rPr lang="en-US"/>
              <a:pPr/>
              <a:t>42</a:t>
            </a:fld>
            <a:endParaRPr lang="en-US"/>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2438FB-2045-4A49-B334-5AA7D69C043F}" type="slidenum">
              <a:rPr lang="en-US"/>
              <a:pPr/>
              <a:t>43</a:t>
            </a:fld>
            <a:endParaRPr lang="en-US"/>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2F7BF8-3299-4F40-804C-34FBB912575E}" type="slidenum">
              <a:rPr lang="en-US"/>
              <a:pPr/>
              <a:t>44</a:t>
            </a:fld>
            <a:endParaRPr lang="en-US"/>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31ED25-3EA2-4E23-9D94-F081D49012A8}" type="slidenum">
              <a:rPr lang="en-US"/>
              <a:pPr/>
              <a:t>45</a:t>
            </a:fld>
            <a:endParaRPr lang="en-US"/>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FC24F7-F1C1-4CEA-A120-F328EC43B836}" type="slidenum">
              <a:rPr lang="en-US"/>
              <a:pPr/>
              <a:t>46</a:t>
            </a:fld>
            <a:endParaRPr lang="en-US"/>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C0361C-1E21-46C8-A729-FFC597928BF6}" type="slidenum">
              <a:rPr lang="en-US"/>
              <a:pPr/>
              <a:t>47</a:t>
            </a:fld>
            <a:endParaRPr lang="en-US"/>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772B6D-97BE-4C01-B17D-18ADA9BB510F}" type="slidenum">
              <a:rPr lang="en-US"/>
              <a:pPr/>
              <a:t>48</a:t>
            </a:fld>
            <a:endParaRPr lang="en-US"/>
          </a:p>
        </p:txBody>
      </p:sp>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2CD577-54B3-47FA-87C8-9A530B0519B4}" type="slidenum">
              <a:rPr lang="en-US"/>
              <a:pPr/>
              <a:t>49</a:t>
            </a:fld>
            <a:endParaRPr lang="en-US"/>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6A638B-6C9F-4EAF-A762-AB69020BC9EE}" type="slidenum">
              <a:rPr lang="en-US"/>
              <a:pPr/>
              <a:t>50</a:t>
            </a:fld>
            <a:endParaRPr lang="en-US"/>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275799-5C9A-42AB-AC42-F8B9311540D2}" type="slidenum">
              <a:rPr lang="en-US"/>
              <a:pPr/>
              <a:t>5</a:t>
            </a:fld>
            <a:endParaRPr 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xfrm>
            <a:off x="914400" y="4343400"/>
            <a:ext cx="5029200" cy="2743200"/>
          </a:xfrm>
        </p:spPr>
        <p:txBody>
          <a:bodyPr/>
          <a:lstStyle/>
          <a:p>
            <a:r>
              <a:rPr lang="en-US"/>
              <a:t>Most beginning hawkwatchers rely heavily on the standard field guides to bird identification.  However, field marks such as color and wing markings are not always viewable on hawks passing a watchsite.  This can be a result of many factors such as distance, bright sky, and backlighting.</a:t>
            </a:r>
          </a:p>
          <a:p>
            <a:endParaRPr lang="en-US"/>
          </a:p>
          <a:p>
            <a:r>
              <a:rPr lang="en-US"/>
              <a:t>In this program field marks will be referred to from time to time, but our main intent is to familiarize the viewer with the more “gestalt” aspects of raptor identification.  The purpose of the field mark slides is to show any aspects of a bird that might be seen which would  add a degree of confidence to an identification</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E8E9DE-581C-4243-B3BE-119B9BFA8A4D}" type="slidenum">
              <a:rPr lang="en-US"/>
              <a:pPr/>
              <a:t>51</a:t>
            </a:fld>
            <a:endParaRPr lang="en-US"/>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p:txBody>
          <a:bodyPr/>
          <a:lstStyle/>
          <a:p>
            <a:r>
              <a:rPr lang="en-US"/>
              <a:t>Soaring Ravens catch the eye of hawkwatchers time and again.  Knowing their silhouette and behavior can save a lot of time trying to figure out “what kind of hawk” it might be.  The sooner one realizes the bird in question is a Raven the sooner one can return to looking for actual raptors!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3EB718-A741-4A66-AC40-F265339B3CE7}" type="slidenum">
              <a:rPr lang="en-US"/>
              <a:pPr/>
              <a:t>52</a:t>
            </a:fld>
            <a:endParaRPr lang="en-US"/>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AAF92B-A212-474C-974D-17543CE59BBB}" type="slidenum">
              <a:rPr lang="en-US"/>
              <a:pPr/>
              <a:t>53</a:t>
            </a:fld>
            <a:endParaRPr lang="en-US"/>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p:txBody>
          <a:bodyPr/>
          <a:lstStyle/>
          <a:p>
            <a:r>
              <a:rPr lang="en-US"/>
              <a:t>There actually is some overlap in the amount of “necklace” streaking.  However, birds with heavier streaking are usually females, and birds with none are males.  (Clark and Wheeler, 2001)</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37407B-87A1-46BC-8DB0-B7CC7CA4098C}" type="slidenum">
              <a:rPr lang="en-US"/>
              <a:pPr/>
              <a:t>54</a:t>
            </a:fld>
            <a:endParaRPr lang="en-US"/>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0A9385-9228-499B-86B7-AE5AF3652D41}" type="slidenum">
              <a:rPr lang="en-US"/>
              <a:pPr/>
              <a:t>55</a:t>
            </a:fld>
            <a:endParaRPr lang="en-US"/>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467293-3FD1-477B-89A9-EFE969F7571C}" type="slidenum">
              <a:rPr lang="en-US"/>
              <a:pPr/>
              <a:t>56</a:t>
            </a:fld>
            <a:endParaRPr lang="en-US"/>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xfrm>
            <a:off x="685800" y="4343400"/>
            <a:ext cx="5486400" cy="609600"/>
          </a:xfrm>
        </p:spPr>
        <p:txBody>
          <a:bodyPr/>
          <a:lstStyle/>
          <a:p>
            <a:r>
              <a:rPr lang="en-US"/>
              <a:t>Female underparts are heavily streaked, whereas streaking on young birds is limited to upper breast and flanks.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5D0613-0D94-4362-974C-D4D6124C87EA}" type="slidenum">
              <a:rPr lang="en-US"/>
              <a:pPr/>
              <a:t>57</a:t>
            </a:fld>
            <a:endParaRPr lang="en-US"/>
          </a:p>
        </p:txBody>
      </p:sp>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25409C-19B7-4B46-8EBA-05906AE63055}" type="slidenum">
              <a:rPr lang="en-US"/>
              <a:pPr/>
              <a:t>58</a:t>
            </a:fld>
            <a:endParaRPr lang="en-US"/>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xfrm>
            <a:off x="685800" y="4343400"/>
            <a:ext cx="5486400" cy="533400"/>
          </a:xfrm>
        </p:spPr>
        <p:txBody>
          <a:bodyPr/>
          <a:lstStyle/>
          <a:p>
            <a:r>
              <a:rPr lang="en-US"/>
              <a:t>The scientific name for Northern Harrier is </a:t>
            </a:r>
            <a:r>
              <a:rPr lang="en-US" i="1"/>
              <a:t>Circus cyanus.</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6F9F6A-BE33-487A-B70A-FC007FBF455A}" type="slidenum">
              <a:rPr lang="en-US"/>
              <a:pPr/>
              <a:t>59</a:t>
            </a:fld>
            <a:endParaRPr lang="en-US"/>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691C1A-D2D3-4C61-A16F-65AEE91F1BA2}" type="slidenum">
              <a:rPr lang="en-US"/>
              <a:pPr/>
              <a:t>60</a:t>
            </a:fld>
            <a:endParaRPr lang="en-US"/>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p:txBody>
          <a:bodyPr/>
          <a:lstStyle/>
          <a:p>
            <a:r>
              <a:rPr lang="en-US"/>
              <a:t>Flight feathers = primaries and secondaries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97FAF7-D77A-4CB6-878C-FFC686F54647}" type="slidenum">
              <a:rPr lang="en-US"/>
              <a:pPr/>
              <a:t>6</a:t>
            </a:fld>
            <a:endParaRPr lang="en-US"/>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xfrm>
            <a:off x="685800" y="4343400"/>
            <a:ext cx="5486400" cy="762000"/>
          </a:xfrm>
        </p:spPr>
        <p:txBody>
          <a:bodyPr/>
          <a:lstStyle/>
          <a:p>
            <a:r>
              <a:rPr lang="en-US"/>
              <a:t>Pictured here is a mixed-species kettle photographed at Cardel, Veracruz, MX.</a:t>
            </a:r>
          </a:p>
          <a:p>
            <a:r>
              <a:rPr lang="en-US"/>
              <a:t>In addition to the circled hawk, a number of Turkey Vultures are evident.</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4DA5E8-03B0-489D-864F-D0BF11A8725E}" type="slidenum">
              <a:rPr lang="en-US"/>
              <a:pPr/>
              <a:t>61</a:t>
            </a:fld>
            <a:endParaRPr lang="en-US"/>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05BD6E-6E4B-48E0-A213-9AEC0A7A9A14}" type="slidenum">
              <a:rPr lang="en-US"/>
              <a:pPr/>
              <a:t>62</a:t>
            </a:fld>
            <a:endParaRPr lang="en-US"/>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5084E2-4ED8-45FA-A96E-90C3C56F63F9}" type="slidenum">
              <a:rPr lang="en-US"/>
              <a:pPr/>
              <a:t>63</a:t>
            </a:fld>
            <a:endParaRPr lang="en-US"/>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xfrm>
            <a:off x="685800" y="4343400"/>
            <a:ext cx="5486400" cy="533400"/>
          </a:xfrm>
        </p:spPr>
        <p:txBody>
          <a:bodyPr/>
          <a:lstStyle/>
          <a:p>
            <a:r>
              <a:rPr lang="en-US"/>
              <a:t>Flight feathers = primaries and secondaries</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27A56D-F348-458A-B333-7A825203F4F2}" type="slidenum">
              <a:rPr lang="en-US"/>
              <a:pPr/>
              <a:t>64</a:t>
            </a:fld>
            <a:endParaRPr lang="en-US"/>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2DFF98-1DD6-4A0A-B232-C694D9B1928F}" type="slidenum">
              <a:rPr lang="en-US"/>
              <a:pPr/>
              <a:t>65</a:t>
            </a:fld>
            <a:endParaRPr lang="en-US"/>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A3AC4E-7E2C-487E-84CE-623A8C15DF1E}" type="slidenum">
              <a:rPr lang="en-US"/>
              <a:pPr/>
              <a:t>66</a:t>
            </a:fld>
            <a:endParaRPr lang="en-US"/>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1B01A0-2050-4968-8C0B-8E64F7BCB953}" type="slidenum">
              <a:rPr lang="en-US"/>
              <a:pPr/>
              <a:t>67</a:t>
            </a:fld>
            <a:endParaRPr lang="en-US"/>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91367E-C0C3-491F-8FFD-699C73FF8D38}" type="slidenum">
              <a:rPr lang="en-US"/>
              <a:pPr/>
              <a:t>68</a:t>
            </a:fld>
            <a:endParaRPr lang="en-US"/>
          </a:p>
        </p:txBody>
      </p:sp>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B5C15F-3F3D-45A5-802E-52CECD72C0C5}" type="slidenum">
              <a:rPr lang="en-US"/>
              <a:pPr/>
              <a:t>69</a:t>
            </a:fld>
            <a:endParaRPr lang="en-US"/>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5F17BE-2A95-4EFC-AE9D-1B2AE0DD8E21}" type="slidenum">
              <a:rPr lang="en-US"/>
              <a:pPr/>
              <a:t>70</a:t>
            </a:fld>
            <a:endParaRPr lang="en-US"/>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877D8D-00BB-4468-B345-0E6F2D55A9A4}" type="slidenum">
              <a:rPr lang="en-US"/>
              <a:pPr/>
              <a:t>7</a:t>
            </a:fld>
            <a:endParaRPr lang="en-US"/>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98C628-89A4-4C6E-95FE-CCBA6F3D14F2}" type="slidenum">
              <a:rPr lang="en-US"/>
              <a:pPr/>
              <a:t>71</a:t>
            </a:fld>
            <a:endParaRPr lang="en-US"/>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3B0EE3-E13F-4459-A30D-73BC14F54C48}" type="slidenum">
              <a:rPr lang="en-US"/>
              <a:pPr/>
              <a:t>8</a:t>
            </a:fld>
            <a:endParaRPr lang="en-US"/>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2E5647-9B52-4696-95B1-D740D18E18DE}" type="slidenum">
              <a:rPr lang="en-US"/>
              <a:pPr/>
              <a:t>9</a:t>
            </a:fld>
            <a:endParaRPr lang="en-US"/>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2DB616C-AF84-4E5C-B9B3-05BB2ED499B3}" type="slidenum">
              <a:rPr lang="en-US"/>
              <a:pPr/>
              <a:t>‹#›</a:t>
            </a:fld>
            <a:endParaRPr lang="en-US"/>
          </a:p>
        </p:txBody>
      </p:sp>
    </p:spTree>
    <p:extLst>
      <p:ext uri="{BB962C8B-B14F-4D97-AF65-F5344CB8AC3E}">
        <p14:creationId xmlns="" xmlns:p14="http://schemas.microsoft.com/office/powerpoint/2010/main" val="396077534"/>
      </p:ext>
    </p:extLst>
  </p:cSld>
  <p:clrMapOvr>
    <a:masterClrMapping/>
  </p:clrMapOvr>
  <p:transition spd="slow" advClick="0" advTm="5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325E344-1B0B-42EA-B948-A21E97F4FE0D}" type="slidenum">
              <a:rPr lang="en-US"/>
              <a:pPr/>
              <a:t>‹#›</a:t>
            </a:fld>
            <a:endParaRPr lang="en-US"/>
          </a:p>
        </p:txBody>
      </p:sp>
    </p:spTree>
    <p:extLst>
      <p:ext uri="{BB962C8B-B14F-4D97-AF65-F5344CB8AC3E}">
        <p14:creationId xmlns="" xmlns:p14="http://schemas.microsoft.com/office/powerpoint/2010/main" val="2841130367"/>
      </p:ext>
    </p:extLst>
  </p:cSld>
  <p:clrMapOvr>
    <a:masterClrMapping/>
  </p:clrMapOvr>
  <p:transition spd="slow" advClick="0" advTm="5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5BE9AA1-8D3B-4FA3-899F-2A23E718A1CA}" type="slidenum">
              <a:rPr lang="en-US"/>
              <a:pPr/>
              <a:t>‹#›</a:t>
            </a:fld>
            <a:endParaRPr lang="en-US"/>
          </a:p>
        </p:txBody>
      </p:sp>
    </p:spTree>
    <p:extLst>
      <p:ext uri="{BB962C8B-B14F-4D97-AF65-F5344CB8AC3E}">
        <p14:creationId xmlns="" xmlns:p14="http://schemas.microsoft.com/office/powerpoint/2010/main" val="4140280210"/>
      </p:ext>
    </p:extLst>
  </p:cSld>
  <p:clrMapOvr>
    <a:masterClrMapping/>
  </p:clrMapOvr>
  <p:transition spd="slow" advClick="0" advTm="5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E0149A9A-7A15-408A-8634-550235C7DB06}" type="slidenum">
              <a:rPr lang="en-US"/>
              <a:pPr/>
              <a:t>‹#›</a:t>
            </a:fld>
            <a:endParaRPr lang="en-US"/>
          </a:p>
        </p:txBody>
      </p:sp>
    </p:spTree>
    <p:extLst>
      <p:ext uri="{BB962C8B-B14F-4D97-AF65-F5344CB8AC3E}">
        <p14:creationId xmlns="" xmlns:p14="http://schemas.microsoft.com/office/powerpoint/2010/main" val="634146279"/>
      </p:ext>
    </p:extLst>
  </p:cSld>
  <p:clrMapOvr>
    <a:masterClrMapping/>
  </p:clrMapOvr>
  <p:transition spd="slow" advClick="0" advTm="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D2C18A3-2EEC-416A-AFF8-74C39701235F}" type="slidenum">
              <a:rPr lang="en-US"/>
              <a:pPr/>
              <a:t>‹#›</a:t>
            </a:fld>
            <a:endParaRPr lang="en-US"/>
          </a:p>
        </p:txBody>
      </p:sp>
    </p:spTree>
    <p:extLst>
      <p:ext uri="{BB962C8B-B14F-4D97-AF65-F5344CB8AC3E}">
        <p14:creationId xmlns="" xmlns:p14="http://schemas.microsoft.com/office/powerpoint/2010/main" val="95146140"/>
      </p:ext>
    </p:extLst>
  </p:cSld>
  <p:clrMapOvr>
    <a:masterClrMapping/>
  </p:clrMapOvr>
  <p:transition spd="slow" advClick="0" advTm="5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8BBE048-C6B1-419A-B6D7-0CA929977184}" type="slidenum">
              <a:rPr lang="en-US"/>
              <a:pPr/>
              <a:t>‹#›</a:t>
            </a:fld>
            <a:endParaRPr lang="en-US"/>
          </a:p>
        </p:txBody>
      </p:sp>
    </p:spTree>
    <p:extLst>
      <p:ext uri="{BB962C8B-B14F-4D97-AF65-F5344CB8AC3E}">
        <p14:creationId xmlns="" xmlns:p14="http://schemas.microsoft.com/office/powerpoint/2010/main" val="1411794903"/>
      </p:ext>
    </p:extLst>
  </p:cSld>
  <p:clrMapOvr>
    <a:masterClrMapping/>
  </p:clrMapOvr>
  <p:transition spd="slow" advClick="0" advTm="5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3F068BF-3811-4521-8FB8-CE19396E1E14}" type="slidenum">
              <a:rPr lang="en-US"/>
              <a:pPr/>
              <a:t>‹#›</a:t>
            </a:fld>
            <a:endParaRPr lang="en-US"/>
          </a:p>
        </p:txBody>
      </p:sp>
    </p:spTree>
    <p:extLst>
      <p:ext uri="{BB962C8B-B14F-4D97-AF65-F5344CB8AC3E}">
        <p14:creationId xmlns="" xmlns:p14="http://schemas.microsoft.com/office/powerpoint/2010/main" val="3332805424"/>
      </p:ext>
    </p:extLst>
  </p:cSld>
  <p:clrMapOvr>
    <a:masterClrMapping/>
  </p:clrMapOvr>
  <p:transition spd="slow" advClick="0" advTm="5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D013EAD-22C5-4884-AD7C-6E998F84483E}" type="slidenum">
              <a:rPr lang="en-US"/>
              <a:pPr/>
              <a:t>‹#›</a:t>
            </a:fld>
            <a:endParaRPr lang="en-US"/>
          </a:p>
        </p:txBody>
      </p:sp>
    </p:spTree>
    <p:extLst>
      <p:ext uri="{BB962C8B-B14F-4D97-AF65-F5344CB8AC3E}">
        <p14:creationId xmlns="" xmlns:p14="http://schemas.microsoft.com/office/powerpoint/2010/main" val="3757405104"/>
      </p:ext>
    </p:extLst>
  </p:cSld>
  <p:clrMapOvr>
    <a:masterClrMapping/>
  </p:clrMapOvr>
  <p:transition spd="slow" advClick="0" advTm="5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D7A9B77-E903-48B3-A66F-DE9F79AB1927}" type="slidenum">
              <a:rPr lang="en-US"/>
              <a:pPr/>
              <a:t>‹#›</a:t>
            </a:fld>
            <a:endParaRPr lang="en-US"/>
          </a:p>
        </p:txBody>
      </p:sp>
    </p:spTree>
    <p:extLst>
      <p:ext uri="{BB962C8B-B14F-4D97-AF65-F5344CB8AC3E}">
        <p14:creationId xmlns="" xmlns:p14="http://schemas.microsoft.com/office/powerpoint/2010/main" val="1536327984"/>
      </p:ext>
    </p:extLst>
  </p:cSld>
  <p:clrMapOvr>
    <a:masterClrMapping/>
  </p:clrMapOvr>
  <p:transition spd="slow" advClick="0" advTm="5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D514A00-C4E5-4236-8D9F-64D044A07574}" type="slidenum">
              <a:rPr lang="en-US"/>
              <a:pPr/>
              <a:t>‹#›</a:t>
            </a:fld>
            <a:endParaRPr lang="en-US"/>
          </a:p>
        </p:txBody>
      </p:sp>
    </p:spTree>
    <p:extLst>
      <p:ext uri="{BB962C8B-B14F-4D97-AF65-F5344CB8AC3E}">
        <p14:creationId xmlns="" xmlns:p14="http://schemas.microsoft.com/office/powerpoint/2010/main" val="2107395367"/>
      </p:ext>
    </p:extLst>
  </p:cSld>
  <p:clrMapOvr>
    <a:masterClrMapping/>
  </p:clrMapOvr>
  <p:transition spd="slow" advClick="0" advTm="5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2065A89-9F5C-4AB0-9FD3-4E226EBE48DC}" type="slidenum">
              <a:rPr lang="en-US"/>
              <a:pPr/>
              <a:t>‹#›</a:t>
            </a:fld>
            <a:endParaRPr lang="en-US"/>
          </a:p>
        </p:txBody>
      </p:sp>
    </p:spTree>
    <p:extLst>
      <p:ext uri="{BB962C8B-B14F-4D97-AF65-F5344CB8AC3E}">
        <p14:creationId xmlns="" xmlns:p14="http://schemas.microsoft.com/office/powerpoint/2010/main" val="3565821517"/>
      </p:ext>
    </p:extLst>
  </p:cSld>
  <p:clrMapOvr>
    <a:masterClrMapping/>
  </p:clrMapOvr>
  <p:transition spd="slow" advClick="0" advTm="5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C168229-A573-4C40-BBAE-0CC1C08E90A3}" type="slidenum">
              <a:rPr lang="en-US"/>
              <a:pPr/>
              <a:t>‹#›</a:t>
            </a:fld>
            <a:endParaRPr lang="en-US"/>
          </a:p>
        </p:txBody>
      </p:sp>
    </p:spTree>
    <p:extLst>
      <p:ext uri="{BB962C8B-B14F-4D97-AF65-F5344CB8AC3E}">
        <p14:creationId xmlns="" xmlns:p14="http://schemas.microsoft.com/office/powerpoint/2010/main" val="1656503899"/>
      </p:ext>
    </p:extLst>
  </p:cSld>
  <p:clrMapOvr>
    <a:masterClrMapping/>
  </p:clrMapOvr>
  <p:transition spd="slow" advClick="0" advTm="5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47AEC"/>
            </a:gs>
            <a:gs pos="100000">
              <a:srgbClr val="347AEC">
                <a:gamma/>
                <a:shade val="73725"/>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latin typeface="+mn-lt"/>
              </a:defRPr>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mn-lt"/>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mn-lt"/>
              </a:defRPr>
            </a:lvl1pPr>
          </a:lstStyle>
          <a:p>
            <a:fld id="{0BC66950-30EB-4481-B823-D61EED5AD6D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advClick="0" advTm="5000">
    <p:fade/>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6.jpeg"/><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18.jpeg"/><Relationship Id="rId4" Type="http://schemas.openxmlformats.org/officeDocument/2006/relationships/oleObject" Target="../embeddings/oleObject4.bin"/></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oleObject" Target="../embeddings/oleObject5.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oleObject" Target="../embeddings/oleObject6.bin"/></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oleObject" Target="../embeddings/oleObject7.bin"/></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notesSlide" Target="../notesSlides/notesSlide25.xml"/><Relationship Id="rId7" Type="http://schemas.openxmlformats.org/officeDocument/2006/relationships/image" Target="../media/image39.jpe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10.bin"/><Relationship Id="rId5" Type="http://schemas.openxmlformats.org/officeDocument/2006/relationships/oleObject" Target="../embeddings/oleObject9.bin"/><Relationship Id="rId4" Type="http://schemas.openxmlformats.org/officeDocument/2006/relationships/oleObject" Target="../embeddings/oleObject8.bin"/></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microsoft.com/office/2007/relationships/hdphoto" Target="../media/hdphoto4.wdp"/></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57.png"/><Relationship Id="rId4" Type="http://schemas.openxmlformats.org/officeDocument/2006/relationships/oleObject" Target="../embeddings/oleObject11.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oleObject" Target="../embeddings/oleObject13.bin"/><Relationship Id="rId4" Type="http://schemas.openxmlformats.org/officeDocument/2006/relationships/oleObject" Target="../embeddings/oleObject12.bin"/></Relationships>
</file>

<file path=ppt/slides/_rels/slide3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oleObject" Target="../embeddings/oleObject14.bin"/></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jpeg"/></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jpeg"/></Relationships>
</file>

<file path=ppt/slides/_rels/slide4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jpeg"/></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4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4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83.jpeg"/><Relationship Id="rId4" Type="http://schemas.microsoft.com/office/2007/relationships/hdphoto" Target="../media/hdphoto6.wdp"/></Relationships>
</file>

<file path=ppt/slides/_rels/slide4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85.jpeg"/><Relationship Id="rId4" Type="http://schemas.microsoft.com/office/2007/relationships/hdphoto" Target="../media/hdphoto8.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87.jpeg"/><Relationship Id="rId4" Type="http://schemas.microsoft.com/office/2007/relationships/hdphoto" Target="../media/hdphoto10.wdp"/></Relationships>
</file>

<file path=ppt/slides/_rels/slide5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5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92.jpeg"/><Relationship Id="rId4" Type="http://schemas.openxmlformats.org/officeDocument/2006/relationships/image" Target="../media/image91.jpeg"/></Relationships>
</file>

<file path=ppt/slides/_rels/slide5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5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98.jpeg"/><Relationship Id="rId4" Type="http://schemas.openxmlformats.org/officeDocument/2006/relationships/image" Target="../media/image97.jpeg"/></Relationships>
</file>

<file path=ppt/slides/_rels/slide5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58.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6.jpeg"/><Relationship Id="rId7" Type="http://schemas.openxmlformats.org/officeDocument/2006/relationships/image" Target="../media/image94.jpe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5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6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microsoft.com/office/2007/relationships/hdphoto" Target="../media/hdphoto12.wdp"/><Relationship Id="rId4" Type="http://schemas.openxmlformats.org/officeDocument/2006/relationships/image" Target="../media/image109.jpeg"/></Relationships>
</file>

<file path=ppt/slides/_rels/slide6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112.jpeg"/><Relationship Id="rId4" Type="http://schemas.openxmlformats.org/officeDocument/2006/relationships/image" Target="../media/image111.jpeg"/></Relationships>
</file>

<file path=ppt/slides/_rels/slide6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6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6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118.jpeg"/><Relationship Id="rId4" Type="http://schemas.openxmlformats.org/officeDocument/2006/relationships/image" Target="../media/image117.jpeg"/></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image" Target="../media/image120.jpeg"/><Relationship Id="rId4" Type="http://schemas.openxmlformats.org/officeDocument/2006/relationships/image" Target="../media/image119.jpeg"/></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notesSlide" Target="../notesSlides/notesSlide68.xml"/><Relationship Id="rId7" Type="http://schemas.openxmlformats.org/officeDocument/2006/relationships/oleObject" Target="../embeddings/oleObject16.bin"/><Relationship Id="rId2" Type="http://schemas.openxmlformats.org/officeDocument/2006/relationships/slideLayout" Target="../slideLayouts/slideLayout4.xml"/><Relationship Id="rId1" Type="http://schemas.openxmlformats.org/officeDocument/2006/relationships/vmlDrawing" Target="../drawings/vmlDrawing11.v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oleObject" Target="../embeddings/oleObject15.bin"/></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8" Type="http://schemas.openxmlformats.org/officeDocument/2006/relationships/image" Target="../media/image129.jpeg"/><Relationship Id="rId13" Type="http://schemas.openxmlformats.org/officeDocument/2006/relationships/image" Target="../media/image133.jpeg"/><Relationship Id="rId18" Type="http://schemas.openxmlformats.org/officeDocument/2006/relationships/image" Target="../media/image138.jpeg"/><Relationship Id="rId3" Type="http://schemas.openxmlformats.org/officeDocument/2006/relationships/notesSlide" Target="../notesSlides/notesSlide70.xml"/><Relationship Id="rId21" Type="http://schemas.openxmlformats.org/officeDocument/2006/relationships/image" Target="../media/image61.jpeg"/><Relationship Id="rId7" Type="http://schemas.openxmlformats.org/officeDocument/2006/relationships/image" Target="../media/image128.jpeg"/><Relationship Id="rId12" Type="http://schemas.openxmlformats.org/officeDocument/2006/relationships/image" Target="../media/image132.jpeg"/><Relationship Id="rId17" Type="http://schemas.openxmlformats.org/officeDocument/2006/relationships/image" Target="../media/image137.jpeg"/><Relationship Id="rId2" Type="http://schemas.openxmlformats.org/officeDocument/2006/relationships/slideLayout" Target="../slideLayouts/slideLayout7.xml"/><Relationship Id="rId16" Type="http://schemas.openxmlformats.org/officeDocument/2006/relationships/image" Target="../media/image136.jpeg"/><Relationship Id="rId20" Type="http://schemas.openxmlformats.org/officeDocument/2006/relationships/image" Target="../media/image139.jpeg"/><Relationship Id="rId1" Type="http://schemas.openxmlformats.org/officeDocument/2006/relationships/vmlDrawing" Target="../drawings/vmlDrawing12.vml"/><Relationship Id="rId6" Type="http://schemas.openxmlformats.org/officeDocument/2006/relationships/image" Target="../media/image127.jpeg"/><Relationship Id="rId11" Type="http://schemas.openxmlformats.org/officeDocument/2006/relationships/image" Target="../media/image131.jpeg"/><Relationship Id="rId5" Type="http://schemas.openxmlformats.org/officeDocument/2006/relationships/oleObject" Target="../embeddings/oleObject17.bin"/><Relationship Id="rId15" Type="http://schemas.openxmlformats.org/officeDocument/2006/relationships/image" Target="../media/image135.jpeg"/><Relationship Id="rId10" Type="http://schemas.openxmlformats.org/officeDocument/2006/relationships/image" Target="../media/image130.jpeg"/><Relationship Id="rId19" Type="http://schemas.openxmlformats.org/officeDocument/2006/relationships/image" Target="../media/image55.jpeg"/><Relationship Id="rId4" Type="http://schemas.openxmlformats.org/officeDocument/2006/relationships/image" Target="../media/image126.jpeg"/><Relationship Id="rId9" Type="http://schemas.openxmlformats.org/officeDocument/2006/relationships/oleObject" Target="../embeddings/oleObject18.bin"/><Relationship Id="rId14" Type="http://schemas.openxmlformats.org/officeDocument/2006/relationships/image" Target="../media/image134.jpeg"/><Relationship Id="rId22" Type="http://schemas.openxmlformats.org/officeDocument/2006/relationships/image" Target="../media/image140.jpeg"/></Relationships>
</file>

<file path=ppt/slides/_rels/slide72.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128.jpeg"/><Relationship Id="rId7" Type="http://schemas.openxmlformats.org/officeDocument/2006/relationships/image" Target="../media/image138.jpeg"/><Relationship Id="rId12" Type="http://schemas.openxmlformats.org/officeDocument/2006/relationships/image" Target="../media/image145.jpeg"/><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143.jpeg"/><Relationship Id="rId11" Type="http://schemas.openxmlformats.org/officeDocument/2006/relationships/oleObject" Target="../embeddings/oleObject19.bin"/><Relationship Id="rId5" Type="http://schemas.openxmlformats.org/officeDocument/2006/relationships/image" Target="../media/image142.jpeg"/><Relationship Id="rId10" Type="http://schemas.openxmlformats.org/officeDocument/2006/relationships/image" Target="../media/image144.jpeg"/><Relationship Id="rId4" Type="http://schemas.openxmlformats.org/officeDocument/2006/relationships/image" Target="../media/image141.jpeg"/><Relationship Id="rId9" Type="http://schemas.openxmlformats.org/officeDocument/2006/relationships/image" Target="../media/image135.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8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7.xml"/><Relationship Id="rId4" Type="http://schemas.openxmlformats.org/officeDocument/2006/relationships/image" Target="../media/image153.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6.jpe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2" name="Picture 4" descr="HMANA_LOGO-02_color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124199" y="1447800"/>
            <a:ext cx="2557463" cy="3760788"/>
          </a:xfrm>
          <a:prstGeom prst="rect">
            <a:avLst/>
          </a:prstGeom>
          <a:noFill/>
          <a:extLst>
            <a:ext uri="{909E8E84-426E-40DD-AFC4-6F175D3DCCD1}">
              <a14:hiddenFill xmlns="" xmlns:a14="http://schemas.microsoft.com/office/drawing/2010/main">
                <a:solidFill>
                  <a:srgbClr val="FFFFFF"/>
                </a:solidFill>
              </a14:hiddenFill>
            </a:ext>
          </a:extLst>
        </p:spPr>
      </p:pic>
      <p:sp>
        <p:nvSpPr>
          <p:cNvPr id="165893" name="Text Box 5"/>
          <p:cNvSpPr txBox="1">
            <a:spLocks noChangeArrowheads="1"/>
          </p:cNvSpPr>
          <p:nvPr/>
        </p:nvSpPr>
        <p:spPr bwMode="auto">
          <a:xfrm>
            <a:off x="1066800" y="685800"/>
            <a:ext cx="712054"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000" dirty="0"/>
              <a:t>T</a:t>
            </a:r>
            <a:r>
              <a:rPr lang="en-US" sz="2000" dirty="0" smtClean="0"/>
              <a:t>he</a:t>
            </a:r>
            <a:endParaRPr lang="en-US" sz="2000" dirty="0"/>
          </a:p>
        </p:txBody>
      </p:sp>
      <p:sp>
        <p:nvSpPr>
          <p:cNvPr id="165894" name="Text Box 6"/>
          <p:cNvSpPr txBox="1">
            <a:spLocks noChangeArrowheads="1"/>
          </p:cNvSpPr>
          <p:nvPr/>
        </p:nvSpPr>
        <p:spPr bwMode="auto">
          <a:xfrm>
            <a:off x="1676400" y="533400"/>
            <a:ext cx="6011863"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3600"/>
              <a:t>H</a:t>
            </a:r>
            <a:r>
              <a:rPr lang="en-US" sz="2800"/>
              <a:t>awk </a:t>
            </a:r>
            <a:r>
              <a:rPr lang="en-US" sz="3600"/>
              <a:t>M</a:t>
            </a:r>
            <a:r>
              <a:rPr lang="en-US" sz="2800"/>
              <a:t>igration </a:t>
            </a:r>
            <a:r>
              <a:rPr lang="en-US" sz="3600"/>
              <a:t>A</a:t>
            </a:r>
            <a:r>
              <a:rPr lang="en-US" sz="2800"/>
              <a:t>ssociation</a:t>
            </a:r>
          </a:p>
        </p:txBody>
      </p:sp>
      <p:sp>
        <p:nvSpPr>
          <p:cNvPr id="165896" name="Text Box 8"/>
          <p:cNvSpPr txBox="1">
            <a:spLocks noChangeArrowheads="1"/>
          </p:cNvSpPr>
          <p:nvPr/>
        </p:nvSpPr>
        <p:spPr bwMode="auto">
          <a:xfrm>
            <a:off x="2438400" y="5638800"/>
            <a:ext cx="466725"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000"/>
              <a:t>of</a:t>
            </a:r>
          </a:p>
        </p:txBody>
      </p:sp>
      <p:sp>
        <p:nvSpPr>
          <p:cNvPr id="165897" name="Text Box 9"/>
          <p:cNvSpPr txBox="1">
            <a:spLocks noChangeArrowheads="1"/>
          </p:cNvSpPr>
          <p:nvPr/>
        </p:nvSpPr>
        <p:spPr bwMode="auto">
          <a:xfrm>
            <a:off x="2895600" y="5486400"/>
            <a:ext cx="324485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3600" dirty="0"/>
              <a:t>N</a:t>
            </a:r>
            <a:r>
              <a:rPr lang="en-US" sz="2800" dirty="0"/>
              <a:t>orth </a:t>
            </a:r>
            <a:r>
              <a:rPr lang="en-US" sz="3600" dirty="0"/>
              <a:t>A</a:t>
            </a:r>
            <a:r>
              <a:rPr lang="en-US" sz="2800" dirty="0"/>
              <a:t>merica</a:t>
            </a:r>
          </a:p>
        </p:txBody>
      </p:sp>
    </p:spTree>
  </p:cSld>
  <p:clrMapOvr>
    <a:masterClrMapping/>
  </p:clrMapOvr>
  <mc:AlternateContent xmlns:mc="http://schemas.openxmlformats.org/markup-compatibility/2006">
    <mc:Choice xmlns="" xmlns:p14="http://schemas.microsoft.com/office/powerpoint/2010/main" Requires="p14">
      <p:transition p14:dur="0" advClick="0" advTm="5000"/>
    </mc:Choice>
    <mc:Fallback>
      <p:transition advClick="0" advTm="5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5894"/>
                                        </p:tgtEl>
                                        <p:attrNameLst>
                                          <p:attrName>style.visibility</p:attrName>
                                        </p:attrNameLst>
                                      </p:cBhvr>
                                      <p:to>
                                        <p:strVal val="visible"/>
                                      </p:to>
                                    </p:set>
                                    <p:animEffect transition="in" filter="fade">
                                      <p:cBhvr>
                                        <p:cTn id="7" dur="2000"/>
                                        <p:tgtEl>
                                          <p:spTgt spid="16589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5893"/>
                                        </p:tgtEl>
                                        <p:attrNameLst>
                                          <p:attrName>style.visibility</p:attrName>
                                        </p:attrNameLst>
                                      </p:cBhvr>
                                      <p:to>
                                        <p:strVal val="visible"/>
                                      </p:to>
                                    </p:set>
                                    <p:animEffect transition="in" filter="fade">
                                      <p:cBhvr>
                                        <p:cTn id="10" dur="2000"/>
                                        <p:tgtEl>
                                          <p:spTgt spid="165893"/>
                                        </p:tgtEl>
                                      </p:cBhvr>
                                    </p:animEffect>
                                  </p:childTnLst>
                                </p:cTn>
                              </p:par>
                            </p:childTnLst>
                          </p:cTn>
                        </p:par>
                        <p:par>
                          <p:cTn id="11" fill="hold" nodeType="afterGroup">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165896"/>
                                        </p:tgtEl>
                                        <p:attrNameLst>
                                          <p:attrName>style.visibility</p:attrName>
                                        </p:attrNameLst>
                                      </p:cBhvr>
                                      <p:to>
                                        <p:strVal val="visible"/>
                                      </p:to>
                                    </p:set>
                                    <p:animEffect transition="in" filter="fade">
                                      <p:cBhvr>
                                        <p:cTn id="14" dur="2000"/>
                                        <p:tgtEl>
                                          <p:spTgt spid="16589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65897"/>
                                        </p:tgtEl>
                                        <p:attrNameLst>
                                          <p:attrName>style.visibility</p:attrName>
                                        </p:attrNameLst>
                                      </p:cBhvr>
                                      <p:to>
                                        <p:strVal val="visible"/>
                                      </p:to>
                                    </p:set>
                                    <p:animEffect transition="in" filter="fade">
                                      <p:cBhvr>
                                        <p:cTn id="17" dur="2000"/>
                                        <p:tgtEl>
                                          <p:spTgt spid="165897"/>
                                        </p:tgtEl>
                                      </p:cBhvr>
                                    </p:animEffect>
                                  </p:childTnLst>
                                </p:cTn>
                              </p:par>
                              <p:par>
                                <p:cTn id="18" presetID="23" presetClass="entr" presetSubtype="16" fill="hold" nodeType="withEffect">
                                  <p:stCondLst>
                                    <p:cond delay="0"/>
                                  </p:stCondLst>
                                  <p:childTnLst>
                                    <p:set>
                                      <p:cBhvr>
                                        <p:cTn id="19" dur="1" fill="hold">
                                          <p:stCondLst>
                                            <p:cond delay="0"/>
                                          </p:stCondLst>
                                        </p:cTn>
                                        <p:tgtEl>
                                          <p:spTgt spid="165892"/>
                                        </p:tgtEl>
                                        <p:attrNameLst>
                                          <p:attrName>style.visibility</p:attrName>
                                        </p:attrNameLst>
                                      </p:cBhvr>
                                      <p:to>
                                        <p:strVal val="visible"/>
                                      </p:to>
                                    </p:set>
                                    <p:anim calcmode="lin" valueType="num">
                                      <p:cBhvr>
                                        <p:cTn id="20" dur="2000" fill="hold"/>
                                        <p:tgtEl>
                                          <p:spTgt spid="165892"/>
                                        </p:tgtEl>
                                        <p:attrNameLst>
                                          <p:attrName>ppt_w</p:attrName>
                                        </p:attrNameLst>
                                      </p:cBhvr>
                                      <p:tavLst>
                                        <p:tav tm="0">
                                          <p:val>
                                            <p:fltVal val="0"/>
                                          </p:val>
                                        </p:tav>
                                        <p:tav tm="100000">
                                          <p:val>
                                            <p:strVal val="#ppt_w"/>
                                          </p:val>
                                        </p:tav>
                                      </p:tavLst>
                                    </p:anim>
                                    <p:anim calcmode="lin" valueType="num">
                                      <p:cBhvr>
                                        <p:cTn id="21" dur="2000" fill="hold"/>
                                        <p:tgtEl>
                                          <p:spTgt spid="16589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3" grpId="0"/>
      <p:bldP spid="165894" grpId="0"/>
      <p:bldP spid="165896" grpId="0"/>
      <p:bldP spid="16589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descr="DaveMcNhawks 019"/>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04800" y="0"/>
            <a:ext cx="10687050" cy="792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43" name="Rectangle 11"/>
          <p:cNvSpPr>
            <a:spLocks noChangeArrowheads="1"/>
          </p:cNvSpPr>
          <p:nvPr/>
        </p:nvSpPr>
        <p:spPr bwMode="auto">
          <a:xfrm>
            <a:off x="381000" y="3886200"/>
            <a:ext cx="19431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dirty="0" err="1">
                <a:solidFill>
                  <a:srgbClr val="83FD3F"/>
                </a:solidFill>
              </a:rPr>
              <a:t>Wingbeat</a:t>
            </a:r>
            <a:r>
              <a:rPr lang="en-US" dirty="0">
                <a:solidFill>
                  <a:srgbClr val="83FD3F"/>
                </a:solidFill>
              </a:rPr>
              <a:t>:</a:t>
            </a:r>
          </a:p>
        </p:txBody>
      </p:sp>
      <p:sp>
        <p:nvSpPr>
          <p:cNvPr id="44042" name="Rectangle 10"/>
          <p:cNvSpPr>
            <a:spLocks noChangeArrowheads="1"/>
          </p:cNvSpPr>
          <p:nvPr/>
        </p:nvSpPr>
        <p:spPr bwMode="auto">
          <a:xfrm>
            <a:off x="2012094" y="4419600"/>
            <a:ext cx="145745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dirty="0" smtClean="0"/>
              <a:t>Snappy</a:t>
            </a:r>
            <a:endParaRPr lang="en-US" dirty="0"/>
          </a:p>
        </p:txBody>
      </p:sp>
      <p:sp>
        <p:nvSpPr>
          <p:cNvPr id="44041" name="Rectangle 9"/>
          <p:cNvSpPr>
            <a:spLocks noChangeArrowheads="1"/>
          </p:cNvSpPr>
          <p:nvPr/>
        </p:nvSpPr>
        <p:spPr bwMode="auto">
          <a:xfrm>
            <a:off x="3432086" y="4953000"/>
            <a:ext cx="1064715"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dirty="0" smtClean="0"/>
              <a:t>Deep</a:t>
            </a:r>
            <a:endParaRPr lang="en-US" dirty="0"/>
          </a:p>
        </p:txBody>
      </p:sp>
      <p:sp>
        <p:nvSpPr>
          <p:cNvPr id="44040" name="Rectangle 8"/>
          <p:cNvSpPr>
            <a:spLocks noChangeArrowheads="1"/>
          </p:cNvSpPr>
          <p:nvPr/>
        </p:nvSpPr>
        <p:spPr bwMode="auto">
          <a:xfrm>
            <a:off x="4496801" y="5410200"/>
            <a:ext cx="304282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dirty="0"/>
              <a:t>R</a:t>
            </a:r>
            <a:r>
              <a:rPr lang="en-US" dirty="0" smtClean="0"/>
              <a:t>apid </a:t>
            </a:r>
            <a:r>
              <a:rPr lang="en-US" sz="1800" b="0" dirty="0"/>
              <a:t>(hard to count)</a:t>
            </a:r>
          </a:p>
        </p:txBody>
      </p:sp>
      <p:sp>
        <p:nvSpPr>
          <p:cNvPr id="44039" name="Text Box 7"/>
          <p:cNvSpPr txBox="1">
            <a:spLocks noChangeArrowheads="1"/>
          </p:cNvSpPr>
          <p:nvPr/>
        </p:nvSpPr>
        <p:spPr bwMode="auto">
          <a:xfrm>
            <a:off x="1752600" y="6096000"/>
            <a:ext cx="57340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dirty="0"/>
              <a:t>“</a:t>
            </a:r>
            <a:r>
              <a:rPr lang="en-US" dirty="0" err="1"/>
              <a:t>flippity</a:t>
            </a:r>
            <a:r>
              <a:rPr lang="en-US" dirty="0"/>
              <a:t> </a:t>
            </a:r>
            <a:r>
              <a:rPr lang="en-US" dirty="0" err="1"/>
              <a:t>flippity</a:t>
            </a:r>
            <a:r>
              <a:rPr lang="en-US" dirty="0"/>
              <a:t> </a:t>
            </a:r>
            <a:r>
              <a:rPr lang="en-US" dirty="0" err="1"/>
              <a:t>flippity</a:t>
            </a:r>
            <a:r>
              <a:rPr lang="en-US" dirty="0"/>
              <a:t> … glide”</a:t>
            </a:r>
          </a:p>
        </p:txBody>
      </p:sp>
    </p:spTree>
  </p:cSld>
  <p:clrMapOvr>
    <a:masterClrMapping/>
  </p:clrMapOvr>
  <mc:AlternateContent xmlns:mc="http://schemas.openxmlformats.org/markup-compatibility/2006">
    <mc:Choice xmlns="" xmlns:p14="http://schemas.microsoft.com/office/powerpoint/2010/main" Requires="p14">
      <p:transition p14:dur="10" advClick="0" advTm="5000"/>
    </mc:Choice>
    <mc:Fallback>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4043"/>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4042">
                                            <p:txEl>
                                              <p:pRg st="0" end="0"/>
                                            </p:txEl>
                                          </p:spTgt>
                                        </p:tgtEl>
                                        <p:attrNameLst>
                                          <p:attrName>style.visibility</p:attrName>
                                        </p:attrNameLst>
                                      </p:cBhvr>
                                      <p:to>
                                        <p:strVal val="visible"/>
                                      </p:to>
                                    </p:set>
                                    <p:animEffect transition="in" filter="fade">
                                      <p:cBhvr>
                                        <p:cTn id="9" dur="2000"/>
                                        <p:tgtEl>
                                          <p:spTgt spid="44042">
                                            <p:txEl>
                                              <p:pRg st="0" end="0"/>
                                            </p:txEl>
                                          </p:spTgt>
                                        </p:tgtEl>
                                      </p:cBhvr>
                                    </p:animEffect>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44041">
                                            <p:txEl>
                                              <p:pRg st="0" end="0"/>
                                            </p:txEl>
                                          </p:spTgt>
                                        </p:tgtEl>
                                        <p:attrNameLst>
                                          <p:attrName>style.visibility</p:attrName>
                                        </p:attrNameLst>
                                      </p:cBhvr>
                                      <p:to>
                                        <p:strVal val="visible"/>
                                      </p:to>
                                    </p:set>
                                    <p:animEffect transition="in" filter="fade">
                                      <p:cBhvr>
                                        <p:cTn id="13" dur="2000"/>
                                        <p:tgtEl>
                                          <p:spTgt spid="44041">
                                            <p:txEl>
                                              <p:pRg st="0" end="0"/>
                                            </p:txEl>
                                          </p:spTgt>
                                        </p:tgtEl>
                                      </p:cBhvr>
                                    </p:animEffect>
                                  </p:childTnLst>
                                </p:cTn>
                              </p:par>
                            </p:childTnLst>
                          </p:cTn>
                        </p:par>
                        <p:par>
                          <p:cTn id="14" fill="hold">
                            <p:stCondLst>
                              <p:cond delay="4000"/>
                            </p:stCondLst>
                            <p:childTnLst>
                              <p:par>
                                <p:cTn id="15" presetID="10" presetClass="entr" presetSubtype="0" fill="hold" nodeType="afterEffect">
                                  <p:stCondLst>
                                    <p:cond delay="0"/>
                                  </p:stCondLst>
                                  <p:childTnLst>
                                    <p:set>
                                      <p:cBhvr>
                                        <p:cTn id="16" dur="1" fill="hold">
                                          <p:stCondLst>
                                            <p:cond delay="0"/>
                                          </p:stCondLst>
                                        </p:cTn>
                                        <p:tgtEl>
                                          <p:spTgt spid="44040">
                                            <p:txEl>
                                              <p:pRg st="0" end="0"/>
                                            </p:txEl>
                                          </p:spTgt>
                                        </p:tgtEl>
                                        <p:attrNameLst>
                                          <p:attrName>style.visibility</p:attrName>
                                        </p:attrNameLst>
                                      </p:cBhvr>
                                      <p:to>
                                        <p:strVal val="visible"/>
                                      </p:to>
                                    </p:set>
                                    <p:animEffect transition="in" filter="fade">
                                      <p:cBhvr>
                                        <p:cTn id="17" dur="2000"/>
                                        <p:tgtEl>
                                          <p:spTgt spid="44040">
                                            <p:txEl>
                                              <p:pRg st="0" end="0"/>
                                            </p:txEl>
                                          </p:spTgt>
                                        </p:tgtEl>
                                      </p:cBhvr>
                                    </p:animEffect>
                                  </p:childTnLst>
                                </p:cTn>
                              </p:par>
                            </p:childTnLst>
                          </p:cTn>
                        </p:par>
                        <p:par>
                          <p:cTn id="18" fill="hold">
                            <p:stCondLst>
                              <p:cond delay="6000"/>
                            </p:stCondLst>
                            <p:childTnLst>
                              <p:par>
                                <p:cTn id="19" presetID="1" presetClass="entr" presetSubtype="0" fill="hold" nodeType="afterEffect">
                                  <p:stCondLst>
                                    <p:cond delay="0"/>
                                  </p:stCondLst>
                                  <p:childTnLst>
                                    <p:set>
                                      <p:cBhvr>
                                        <p:cTn id="20" dur="1" fill="hold">
                                          <p:stCondLst>
                                            <p:cond delay="0"/>
                                          </p:stCondLst>
                                        </p:cTn>
                                        <p:tgtEl>
                                          <p:spTgt spid="4403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895" name="Object 7"/>
          <p:cNvGraphicFramePr>
            <a:graphicFrameLocks noChangeAspect="1"/>
          </p:cNvGraphicFramePr>
          <p:nvPr/>
        </p:nvGraphicFramePr>
        <p:xfrm>
          <a:off x="4876800" y="1447800"/>
          <a:ext cx="4098925" cy="4191000"/>
        </p:xfrm>
        <a:graphic>
          <a:graphicData uri="http://schemas.openxmlformats.org/presentationml/2006/ole">
            <p:oleObj spid="_x0000_s38618" name="Image" r:id="rId4" imgW="3923810" imgH="4012698" progId="">
              <p:embed/>
            </p:oleObj>
          </a:graphicData>
        </a:graphic>
      </p:graphicFrame>
      <p:graphicFrame>
        <p:nvGraphicFramePr>
          <p:cNvPr id="37901" name="Object 13"/>
          <p:cNvGraphicFramePr>
            <a:graphicFrameLocks noChangeAspect="1"/>
          </p:cNvGraphicFramePr>
          <p:nvPr>
            <p:extLst>
              <p:ext uri="{D42A27DB-BD31-4B8C-83A1-F6EECF244321}">
                <p14:modId xmlns="" xmlns:p14="http://schemas.microsoft.com/office/powerpoint/2010/main" val="1570091595"/>
              </p:ext>
            </p:extLst>
          </p:nvPr>
        </p:nvGraphicFramePr>
        <p:xfrm>
          <a:off x="4261243" y="1401817"/>
          <a:ext cx="4736314" cy="5029200"/>
        </p:xfrm>
        <a:graphic>
          <a:graphicData uri="http://schemas.openxmlformats.org/presentationml/2006/ole">
            <p:oleObj spid="_x0000_s38619" name="Image" r:id="rId5" imgW="4939683" imgH="5244444" progId="">
              <p:embed/>
            </p:oleObj>
          </a:graphicData>
        </a:graphic>
      </p:graphicFrame>
      <p:sp>
        <p:nvSpPr>
          <p:cNvPr id="37896" name="Text Box 8"/>
          <p:cNvSpPr txBox="1">
            <a:spLocks noChangeArrowheads="1"/>
          </p:cNvSpPr>
          <p:nvPr/>
        </p:nvSpPr>
        <p:spPr bwMode="auto">
          <a:xfrm>
            <a:off x="304800" y="0"/>
            <a:ext cx="18415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en-US" sz="5400" b="0">
              <a:latin typeface="Arial" charset="0"/>
            </a:endParaRPr>
          </a:p>
        </p:txBody>
      </p:sp>
      <p:sp>
        <p:nvSpPr>
          <p:cNvPr id="37898" name="Rectangle 10"/>
          <p:cNvSpPr>
            <a:spLocks noChangeArrowheads="1"/>
          </p:cNvSpPr>
          <p:nvPr/>
        </p:nvSpPr>
        <p:spPr bwMode="auto">
          <a:xfrm>
            <a:off x="4567611" y="256573"/>
            <a:ext cx="541020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a:r>
              <a:rPr lang="en-US" sz="2800" b="0" dirty="0"/>
              <a:t> </a:t>
            </a:r>
            <a:r>
              <a:rPr lang="en-US" dirty="0" smtClean="0"/>
              <a:t>medium-sized</a:t>
            </a:r>
            <a:r>
              <a:rPr lang="en-US" dirty="0"/>
              <a:t> </a:t>
            </a:r>
            <a:r>
              <a:rPr lang="en-US" dirty="0" smtClean="0"/>
              <a:t>Accipiter</a:t>
            </a:r>
            <a:endParaRPr lang="en-US" dirty="0"/>
          </a:p>
        </p:txBody>
      </p:sp>
      <p:sp>
        <p:nvSpPr>
          <p:cNvPr id="37899" name="Rectangle 11"/>
          <p:cNvSpPr>
            <a:spLocks noChangeArrowheads="1"/>
          </p:cNvSpPr>
          <p:nvPr/>
        </p:nvSpPr>
        <p:spPr bwMode="auto">
          <a:xfrm>
            <a:off x="0" y="1085850"/>
            <a:ext cx="6629400" cy="26161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a:buFontTx/>
              <a:buChar char="•"/>
            </a:pPr>
            <a:r>
              <a:rPr lang="en-US" b="0" dirty="0"/>
              <a:t> </a:t>
            </a:r>
            <a:r>
              <a:rPr lang="en-US" sz="2000" dirty="0"/>
              <a:t>Short-</a:t>
            </a:r>
            <a:r>
              <a:rPr lang="en-US" sz="2000" dirty="0" err="1"/>
              <a:t>ish</a:t>
            </a:r>
            <a:r>
              <a:rPr lang="en-US" sz="2000" dirty="0"/>
              <a:t>, rounded wings</a:t>
            </a:r>
          </a:p>
          <a:p>
            <a:pPr algn="l"/>
            <a:endParaRPr lang="en-US" sz="2000" dirty="0"/>
          </a:p>
          <a:p>
            <a:pPr algn="l">
              <a:buFontTx/>
              <a:buChar char="•"/>
            </a:pPr>
            <a:r>
              <a:rPr lang="en-US" sz="2000" dirty="0"/>
              <a:t> Straight leading edge </a:t>
            </a:r>
            <a:r>
              <a:rPr lang="en-US" sz="2000" dirty="0" smtClean="0"/>
              <a:t>of</a:t>
            </a:r>
          </a:p>
          <a:p>
            <a:pPr algn="l"/>
            <a:r>
              <a:rPr lang="en-US" sz="2000" dirty="0"/>
              <a:t> </a:t>
            </a:r>
            <a:r>
              <a:rPr lang="en-US" sz="2000" dirty="0" smtClean="0"/>
              <a:t>  </a:t>
            </a:r>
            <a:r>
              <a:rPr lang="en-US" sz="2000" dirty="0"/>
              <a:t>wing</a:t>
            </a:r>
          </a:p>
          <a:p>
            <a:pPr algn="l"/>
            <a:endParaRPr lang="en-US" sz="2000" dirty="0"/>
          </a:p>
          <a:p>
            <a:pPr algn="l">
              <a:buFontTx/>
              <a:buChar char="•"/>
            </a:pPr>
            <a:r>
              <a:rPr lang="en-US" sz="2000" dirty="0"/>
              <a:t> Protruding head</a:t>
            </a:r>
          </a:p>
          <a:p>
            <a:pPr algn="l">
              <a:buFontTx/>
              <a:buChar char="•"/>
            </a:pPr>
            <a:endParaRPr lang="en-US" sz="2000" dirty="0"/>
          </a:p>
          <a:p>
            <a:pPr algn="l">
              <a:buFontTx/>
              <a:buChar char="•"/>
            </a:pPr>
            <a:r>
              <a:rPr lang="en-US" sz="2000" dirty="0"/>
              <a:t> Long, usually rounded tail</a:t>
            </a:r>
          </a:p>
        </p:txBody>
      </p:sp>
      <p:sp>
        <p:nvSpPr>
          <p:cNvPr id="37897" name="Text Box 9"/>
          <p:cNvSpPr txBox="1">
            <a:spLocks noChangeArrowheads="1"/>
          </p:cNvSpPr>
          <p:nvPr/>
        </p:nvSpPr>
        <p:spPr bwMode="auto">
          <a:xfrm>
            <a:off x="228600" y="160338"/>
            <a:ext cx="4443413"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C00"/>
                </a:solidFill>
              </a:rPr>
              <a:t>Cooper’s Hawk</a:t>
            </a:r>
          </a:p>
        </p:txBody>
      </p:sp>
      <p:sp>
        <p:nvSpPr>
          <p:cNvPr id="37904" name="Text Box 16"/>
          <p:cNvSpPr txBox="1">
            <a:spLocks noChangeArrowheads="1"/>
          </p:cNvSpPr>
          <p:nvPr/>
        </p:nvSpPr>
        <p:spPr bwMode="auto">
          <a:xfrm>
            <a:off x="3895725" y="5638800"/>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cxnSp>
        <p:nvCxnSpPr>
          <p:cNvPr id="3" name="Straight Arrow Connector 2"/>
          <p:cNvCxnSpPr/>
          <p:nvPr/>
        </p:nvCxnSpPr>
        <p:spPr bwMode="auto">
          <a:xfrm>
            <a:off x="2057400" y="2209800"/>
            <a:ext cx="4038600" cy="990600"/>
          </a:xfrm>
          <a:prstGeom prst="straightConnector1">
            <a:avLst/>
          </a:prstGeom>
          <a:solidFill>
            <a:schemeClr val="accent1"/>
          </a:solidFill>
          <a:ln w="41275" cap="flat" cmpd="sng" algn="ctr">
            <a:solidFill>
              <a:srgbClr val="FFFF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2" name="Straight Arrow Connector 11"/>
          <p:cNvCxnSpPr/>
          <p:nvPr/>
        </p:nvCxnSpPr>
        <p:spPr bwMode="auto">
          <a:xfrm>
            <a:off x="4177862" y="3429000"/>
            <a:ext cx="3352800" cy="487417"/>
          </a:xfrm>
          <a:prstGeom prst="straightConnector1">
            <a:avLst/>
          </a:prstGeom>
          <a:solidFill>
            <a:schemeClr val="accent1"/>
          </a:solidFill>
          <a:ln w="41275" cap="flat" cmpd="sng" algn="ctr">
            <a:solidFill>
              <a:srgbClr val="FFFF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pic>
        <p:nvPicPr>
          <p:cNvPr id="18" name="Picture 17"/>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364114" y="3774922"/>
            <a:ext cx="3386412" cy="2946178"/>
          </a:xfrm>
          <a:prstGeom prst="rect">
            <a:avLst/>
          </a:prstGeom>
        </p:spPr>
      </p:pic>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53" presetClass="entr" presetSubtype="0" fill="hold" nodeType="afterEffect">
                                  <p:stCondLst>
                                    <p:cond delay="1000"/>
                                  </p:stCondLst>
                                  <p:childTnLst>
                                    <p:set>
                                      <p:cBhvr>
                                        <p:cTn id="6" dur="1" fill="hold">
                                          <p:stCondLst>
                                            <p:cond delay="0"/>
                                          </p:stCondLst>
                                        </p:cTn>
                                        <p:tgtEl>
                                          <p:spTgt spid="37895"/>
                                        </p:tgtEl>
                                        <p:attrNameLst>
                                          <p:attrName>style.visibility</p:attrName>
                                        </p:attrNameLst>
                                      </p:cBhvr>
                                      <p:to>
                                        <p:strVal val="visible"/>
                                      </p:to>
                                    </p:set>
                                    <p:anim calcmode="lin" valueType="num">
                                      <p:cBhvr>
                                        <p:cTn id="7" dur="1000" fill="hold"/>
                                        <p:tgtEl>
                                          <p:spTgt spid="37895"/>
                                        </p:tgtEl>
                                        <p:attrNameLst>
                                          <p:attrName>ppt_w</p:attrName>
                                        </p:attrNameLst>
                                      </p:cBhvr>
                                      <p:tavLst>
                                        <p:tav tm="0">
                                          <p:val>
                                            <p:fltVal val="0"/>
                                          </p:val>
                                        </p:tav>
                                        <p:tav tm="100000">
                                          <p:val>
                                            <p:strVal val="#ppt_w"/>
                                          </p:val>
                                        </p:tav>
                                      </p:tavLst>
                                    </p:anim>
                                    <p:anim calcmode="lin" valueType="num">
                                      <p:cBhvr>
                                        <p:cTn id="8" dur="1000" fill="hold"/>
                                        <p:tgtEl>
                                          <p:spTgt spid="37895"/>
                                        </p:tgtEl>
                                        <p:attrNameLst>
                                          <p:attrName>ppt_h</p:attrName>
                                        </p:attrNameLst>
                                      </p:cBhvr>
                                      <p:tavLst>
                                        <p:tav tm="0">
                                          <p:val>
                                            <p:fltVal val="0"/>
                                          </p:val>
                                        </p:tav>
                                        <p:tav tm="100000">
                                          <p:val>
                                            <p:strVal val="#ppt_h"/>
                                          </p:val>
                                        </p:tav>
                                      </p:tavLst>
                                    </p:anim>
                                    <p:animEffect transition="in" filter="fade">
                                      <p:cBhvr>
                                        <p:cTn id="9" dur="1000"/>
                                        <p:tgtEl>
                                          <p:spTgt spid="37895"/>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7899"/>
                                        </p:tgtEl>
                                        <p:attrNameLst>
                                          <p:attrName>style.visibility</p:attrName>
                                        </p:attrNameLst>
                                      </p:cBhvr>
                                      <p:to>
                                        <p:strVal val="visible"/>
                                      </p:to>
                                    </p:set>
                                    <p:animEffect transition="in" filter="fade">
                                      <p:cBhvr>
                                        <p:cTn id="12" dur="1500"/>
                                        <p:tgtEl>
                                          <p:spTgt spid="37899"/>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37899">
                                            <p:txEl>
                                              <p:pRg st="0" end="0"/>
                                            </p:txEl>
                                          </p:spTgt>
                                        </p:tgtEl>
                                        <p:attrNameLst>
                                          <p:attrName>style.visibility</p:attrName>
                                        </p:attrNameLst>
                                      </p:cBhvr>
                                      <p:to>
                                        <p:strVal val="visible"/>
                                      </p:to>
                                    </p:set>
                                    <p:animEffect transition="in" filter="fade">
                                      <p:cBhvr>
                                        <p:cTn id="16" dur="2000"/>
                                        <p:tgtEl>
                                          <p:spTgt spid="37899">
                                            <p:txEl>
                                              <p:pRg st="0" end="0"/>
                                            </p:txEl>
                                          </p:spTgt>
                                        </p:tgtEl>
                                      </p:cBhvr>
                                    </p:animEffect>
                                  </p:childTnLst>
                                </p:cTn>
                              </p:par>
                            </p:childTnLst>
                          </p:cTn>
                        </p:par>
                        <p:par>
                          <p:cTn id="17" fill="hold">
                            <p:stCondLst>
                              <p:cond delay="4000"/>
                            </p:stCondLst>
                            <p:childTnLst>
                              <p:par>
                                <p:cTn id="18" presetID="10" presetClass="entr" presetSubtype="0" fill="hold" nodeType="afterEffect">
                                  <p:stCondLst>
                                    <p:cond delay="0"/>
                                  </p:stCondLst>
                                  <p:childTnLst>
                                    <p:set>
                                      <p:cBhvr>
                                        <p:cTn id="19" dur="1" fill="hold">
                                          <p:stCondLst>
                                            <p:cond delay="0"/>
                                          </p:stCondLst>
                                        </p:cTn>
                                        <p:tgtEl>
                                          <p:spTgt spid="37899">
                                            <p:txEl>
                                              <p:pRg st="2" end="2"/>
                                            </p:txEl>
                                          </p:spTgt>
                                        </p:tgtEl>
                                        <p:attrNameLst>
                                          <p:attrName>style.visibility</p:attrName>
                                        </p:attrNameLst>
                                      </p:cBhvr>
                                      <p:to>
                                        <p:strVal val="visible"/>
                                      </p:to>
                                    </p:set>
                                    <p:animEffect transition="in" filter="fade">
                                      <p:cBhvr>
                                        <p:cTn id="20" dur="2000"/>
                                        <p:tgtEl>
                                          <p:spTgt spid="37899">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7899">
                                            <p:txEl>
                                              <p:pRg st="3" end="3"/>
                                            </p:txEl>
                                          </p:spTgt>
                                        </p:tgtEl>
                                        <p:attrNameLst>
                                          <p:attrName>style.visibility</p:attrName>
                                        </p:attrNameLst>
                                      </p:cBhvr>
                                      <p:to>
                                        <p:strVal val="visible"/>
                                      </p:to>
                                    </p:set>
                                    <p:animEffect transition="in" filter="fade">
                                      <p:cBhvr>
                                        <p:cTn id="23" dur="2000"/>
                                        <p:tgtEl>
                                          <p:spTgt spid="37899">
                                            <p:txEl>
                                              <p:pRg st="3" end="3"/>
                                            </p:txEl>
                                          </p:spTgt>
                                        </p:tgtEl>
                                      </p:cBhvr>
                                    </p:animEffect>
                                  </p:childTnLst>
                                </p:cTn>
                              </p:par>
                            </p:childTnLst>
                          </p:cTn>
                        </p:par>
                        <p:par>
                          <p:cTn id="24" fill="hold">
                            <p:stCondLst>
                              <p:cond delay="6000"/>
                            </p:stCondLst>
                            <p:childTnLst>
                              <p:par>
                                <p:cTn id="25" presetID="10"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childTnLst>
                                </p:cTn>
                              </p:par>
                            </p:childTnLst>
                          </p:cTn>
                        </p:par>
                        <p:par>
                          <p:cTn id="28" fill="hold">
                            <p:stCondLst>
                              <p:cond delay="7000"/>
                            </p:stCondLst>
                            <p:childTnLst>
                              <p:par>
                                <p:cTn id="29" presetID="10" presetClass="entr" presetSubtype="0" fill="hold" nodeType="afterEffect">
                                  <p:stCondLst>
                                    <p:cond delay="0"/>
                                  </p:stCondLst>
                                  <p:childTnLst>
                                    <p:set>
                                      <p:cBhvr>
                                        <p:cTn id="30" dur="1" fill="hold">
                                          <p:stCondLst>
                                            <p:cond delay="0"/>
                                          </p:stCondLst>
                                        </p:cTn>
                                        <p:tgtEl>
                                          <p:spTgt spid="37899">
                                            <p:txEl>
                                              <p:pRg st="5" end="5"/>
                                            </p:txEl>
                                          </p:spTgt>
                                        </p:tgtEl>
                                        <p:attrNameLst>
                                          <p:attrName>style.visibility</p:attrName>
                                        </p:attrNameLst>
                                      </p:cBhvr>
                                      <p:to>
                                        <p:strVal val="visible"/>
                                      </p:to>
                                    </p:set>
                                    <p:animEffect transition="in" filter="fade">
                                      <p:cBhvr>
                                        <p:cTn id="31" dur="2000"/>
                                        <p:tgtEl>
                                          <p:spTgt spid="37899">
                                            <p:txEl>
                                              <p:pRg st="5" end="5"/>
                                            </p:txEl>
                                          </p:spTgt>
                                        </p:tgtEl>
                                      </p:cBhvr>
                                    </p:animEffect>
                                  </p:childTnLst>
                                </p:cTn>
                              </p:par>
                            </p:childTnLst>
                          </p:cTn>
                        </p:par>
                        <p:par>
                          <p:cTn id="32" fill="hold">
                            <p:stCondLst>
                              <p:cond delay="9000"/>
                            </p:stCondLst>
                            <p:childTnLst>
                              <p:par>
                                <p:cTn id="33" presetID="10" presetClass="entr" presetSubtype="0" fill="hold" nodeType="afterEffect">
                                  <p:stCondLst>
                                    <p:cond delay="0"/>
                                  </p:stCondLst>
                                  <p:childTnLst>
                                    <p:set>
                                      <p:cBhvr>
                                        <p:cTn id="34" dur="1" fill="hold">
                                          <p:stCondLst>
                                            <p:cond delay="0"/>
                                          </p:stCondLst>
                                        </p:cTn>
                                        <p:tgtEl>
                                          <p:spTgt spid="37899">
                                            <p:txEl>
                                              <p:pRg st="7" end="7"/>
                                            </p:txEl>
                                          </p:spTgt>
                                        </p:tgtEl>
                                        <p:attrNameLst>
                                          <p:attrName>style.visibility</p:attrName>
                                        </p:attrNameLst>
                                      </p:cBhvr>
                                      <p:to>
                                        <p:strVal val="visible"/>
                                      </p:to>
                                    </p:set>
                                    <p:animEffect transition="in" filter="fade">
                                      <p:cBhvr>
                                        <p:cTn id="35" dur="2000"/>
                                        <p:tgtEl>
                                          <p:spTgt spid="37899">
                                            <p:txEl>
                                              <p:pRg st="7" end="7"/>
                                            </p:txEl>
                                          </p:spTgt>
                                        </p:tgtEl>
                                      </p:cBhvr>
                                    </p:animEffect>
                                  </p:childTnLst>
                                </p:cTn>
                              </p:par>
                            </p:childTnLst>
                          </p:cTn>
                        </p:par>
                        <p:par>
                          <p:cTn id="36" fill="hold">
                            <p:stCondLst>
                              <p:cond delay="11000"/>
                            </p:stCondLst>
                            <p:childTnLst>
                              <p:par>
                                <p:cTn id="37" presetID="10" presetClass="entr" presetSubtype="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5220" name="Object 4"/>
          <p:cNvGraphicFramePr>
            <a:graphicFrameLocks noChangeAspect="1"/>
          </p:cNvGraphicFramePr>
          <p:nvPr>
            <p:extLst>
              <p:ext uri="{D42A27DB-BD31-4B8C-83A1-F6EECF244321}">
                <p14:modId xmlns="" xmlns:p14="http://schemas.microsoft.com/office/powerpoint/2010/main" val="2494745979"/>
              </p:ext>
            </p:extLst>
          </p:nvPr>
        </p:nvGraphicFramePr>
        <p:xfrm>
          <a:off x="3256756" y="100657"/>
          <a:ext cx="5411788" cy="5746750"/>
        </p:xfrm>
        <a:graphic>
          <a:graphicData uri="http://schemas.openxmlformats.org/presentationml/2006/ole">
            <p:oleObj spid="_x0000_s265585" name="Image" r:id="rId3" imgW="4939683" imgH="5244444" progId="">
              <p:embed/>
            </p:oleObj>
          </a:graphicData>
        </a:graphic>
      </p:graphicFrame>
      <p:sp>
        <p:nvSpPr>
          <p:cNvPr id="265222" name="Rectangle 6"/>
          <p:cNvSpPr>
            <a:spLocks noChangeArrowheads="1"/>
          </p:cNvSpPr>
          <p:nvPr/>
        </p:nvSpPr>
        <p:spPr bwMode="auto">
          <a:xfrm>
            <a:off x="1638616" y="2824655"/>
            <a:ext cx="1378904"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dirty="0"/>
              <a:t>S</a:t>
            </a:r>
            <a:r>
              <a:rPr lang="en-US" dirty="0" smtClean="0"/>
              <a:t>lower</a:t>
            </a:r>
            <a:endParaRPr lang="en-US" dirty="0"/>
          </a:p>
        </p:txBody>
      </p:sp>
      <p:sp>
        <p:nvSpPr>
          <p:cNvPr id="265223" name="Rectangle 7"/>
          <p:cNvSpPr>
            <a:spLocks noChangeArrowheads="1"/>
          </p:cNvSpPr>
          <p:nvPr/>
        </p:nvSpPr>
        <p:spPr bwMode="auto">
          <a:xfrm>
            <a:off x="1051622" y="2138855"/>
            <a:ext cx="1552027"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dirty="0" smtClean="0"/>
              <a:t>Shallow</a:t>
            </a:r>
            <a:endParaRPr lang="en-US" dirty="0"/>
          </a:p>
        </p:txBody>
      </p:sp>
      <p:sp>
        <p:nvSpPr>
          <p:cNvPr id="265224" name="Rectangle 8"/>
          <p:cNvSpPr>
            <a:spLocks noChangeArrowheads="1"/>
          </p:cNvSpPr>
          <p:nvPr/>
        </p:nvSpPr>
        <p:spPr bwMode="auto">
          <a:xfrm>
            <a:off x="610822" y="1529255"/>
            <a:ext cx="90762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dirty="0"/>
              <a:t>S</a:t>
            </a:r>
            <a:r>
              <a:rPr lang="en-US" dirty="0" smtClean="0"/>
              <a:t>tiff</a:t>
            </a:r>
            <a:endParaRPr lang="en-US" dirty="0"/>
          </a:p>
        </p:txBody>
      </p:sp>
      <p:sp>
        <p:nvSpPr>
          <p:cNvPr id="265225" name="Rectangle 9"/>
          <p:cNvSpPr>
            <a:spLocks noChangeArrowheads="1"/>
          </p:cNvSpPr>
          <p:nvPr/>
        </p:nvSpPr>
        <p:spPr bwMode="auto">
          <a:xfrm>
            <a:off x="181082" y="767255"/>
            <a:ext cx="19431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dirty="0" err="1">
                <a:solidFill>
                  <a:srgbClr val="83FD3F"/>
                </a:solidFill>
              </a:rPr>
              <a:t>Wingbeat</a:t>
            </a:r>
            <a:r>
              <a:rPr lang="en-US" dirty="0">
                <a:solidFill>
                  <a:srgbClr val="83FD3F"/>
                </a:solidFill>
              </a:rPr>
              <a:t>:</a:t>
            </a:r>
          </a:p>
        </p:txBody>
      </p:sp>
      <p:sp>
        <p:nvSpPr>
          <p:cNvPr id="265226" name="Rectangle 10"/>
          <p:cNvSpPr>
            <a:spLocks noChangeArrowheads="1"/>
          </p:cNvSpPr>
          <p:nvPr/>
        </p:nvSpPr>
        <p:spPr bwMode="auto">
          <a:xfrm>
            <a:off x="5407024" y="6096000"/>
            <a:ext cx="120173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dirty="0"/>
              <a:t>glide”</a:t>
            </a:r>
          </a:p>
        </p:txBody>
      </p:sp>
      <p:sp>
        <p:nvSpPr>
          <p:cNvPr id="265227" name="Rectangle 11"/>
          <p:cNvSpPr>
            <a:spLocks noChangeArrowheads="1"/>
          </p:cNvSpPr>
          <p:nvPr/>
        </p:nvSpPr>
        <p:spPr bwMode="auto">
          <a:xfrm>
            <a:off x="3733799" y="6096000"/>
            <a:ext cx="167322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dirty="0" err="1"/>
              <a:t>flappa</a:t>
            </a:r>
            <a:r>
              <a:rPr lang="en-US" dirty="0"/>
              <a:t> …</a:t>
            </a:r>
          </a:p>
        </p:txBody>
      </p:sp>
      <p:sp>
        <p:nvSpPr>
          <p:cNvPr id="265228" name="Rectangle 12"/>
          <p:cNvSpPr>
            <a:spLocks noChangeArrowheads="1"/>
          </p:cNvSpPr>
          <p:nvPr/>
        </p:nvSpPr>
        <p:spPr bwMode="auto">
          <a:xfrm>
            <a:off x="2328068" y="6096000"/>
            <a:ext cx="124936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dirty="0" err="1"/>
              <a:t>flappa</a:t>
            </a:r>
            <a:endParaRPr lang="en-US" dirty="0"/>
          </a:p>
        </p:txBody>
      </p:sp>
      <p:sp>
        <p:nvSpPr>
          <p:cNvPr id="265229" name="Text Box 13"/>
          <p:cNvSpPr txBox="1">
            <a:spLocks noChangeArrowheads="1"/>
          </p:cNvSpPr>
          <p:nvPr/>
        </p:nvSpPr>
        <p:spPr bwMode="auto">
          <a:xfrm>
            <a:off x="804068" y="6096000"/>
            <a:ext cx="14287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dirty="0"/>
              <a:t>“</a:t>
            </a:r>
            <a:r>
              <a:rPr lang="en-US" dirty="0" err="1"/>
              <a:t>flappa</a:t>
            </a:r>
            <a:endParaRPr lang="en-US" dirty="0"/>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652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5225"/>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grpId="0" nodeType="afterEffect">
                                  <p:stCondLst>
                                    <p:cond delay="1000"/>
                                  </p:stCondLst>
                                  <p:childTnLst>
                                    <p:set>
                                      <p:cBhvr>
                                        <p:cTn id="11" dur="1" fill="hold">
                                          <p:stCondLst>
                                            <p:cond delay="0"/>
                                          </p:stCondLst>
                                        </p:cTn>
                                        <p:tgtEl>
                                          <p:spTgt spid="265224"/>
                                        </p:tgtEl>
                                        <p:attrNameLst>
                                          <p:attrName>style.visibility</p:attrName>
                                        </p:attrNameLst>
                                      </p:cBhvr>
                                      <p:to>
                                        <p:strVal val="visible"/>
                                      </p:to>
                                    </p:set>
                                    <p:animEffect transition="in" filter="fade">
                                      <p:cBhvr>
                                        <p:cTn id="12" dur="2000"/>
                                        <p:tgtEl>
                                          <p:spTgt spid="265224"/>
                                        </p:tgtEl>
                                      </p:cBhvr>
                                    </p:animEffect>
                                  </p:childTnLst>
                                </p:cTn>
                              </p:par>
                            </p:childTnLst>
                          </p:cTn>
                        </p:par>
                        <p:par>
                          <p:cTn id="13" fill="hold" nodeType="afterGroup">
                            <p:stCondLst>
                              <p:cond delay="3000"/>
                            </p:stCondLst>
                            <p:childTnLst>
                              <p:par>
                                <p:cTn id="14" presetID="10" presetClass="entr" presetSubtype="0" fill="hold" grpId="0" nodeType="afterEffect">
                                  <p:stCondLst>
                                    <p:cond delay="0"/>
                                  </p:stCondLst>
                                  <p:childTnLst>
                                    <p:set>
                                      <p:cBhvr>
                                        <p:cTn id="15" dur="1" fill="hold">
                                          <p:stCondLst>
                                            <p:cond delay="0"/>
                                          </p:stCondLst>
                                        </p:cTn>
                                        <p:tgtEl>
                                          <p:spTgt spid="265223"/>
                                        </p:tgtEl>
                                        <p:attrNameLst>
                                          <p:attrName>style.visibility</p:attrName>
                                        </p:attrNameLst>
                                      </p:cBhvr>
                                      <p:to>
                                        <p:strVal val="visible"/>
                                      </p:to>
                                    </p:set>
                                    <p:animEffect transition="in" filter="fade">
                                      <p:cBhvr>
                                        <p:cTn id="16" dur="2000"/>
                                        <p:tgtEl>
                                          <p:spTgt spid="265223"/>
                                        </p:tgtEl>
                                      </p:cBhvr>
                                    </p:animEffect>
                                  </p:childTnLst>
                                </p:cTn>
                              </p:par>
                            </p:childTnLst>
                          </p:cTn>
                        </p:par>
                        <p:par>
                          <p:cTn id="17" fill="hold" nodeType="afterGroup">
                            <p:stCondLst>
                              <p:cond delay="5000"/>
                            </p:stCondLst>
                            <p:childTnLst>
                              <p:par>
                                <p:cTn id="18" presetID="10" presetClass="entr" presetSubtype="0" fill="hold" grpId="0" nodeType="afterEffect">
                                  <p:stCondLst>
                                    <p:cond delay="0"/>
                                  </p:stCondLst>
                                  <p:childTnLst>
                                    <p:set>
                                      <p:cBhvr>
                                        <p:cTn id="19" dur="1" fill="hold">
                                          <p:stCondLst>
                                            <p:cond delay="0"/>
                                          </p:stCondLst>
                                        </p:cTn>
                                        <p:tgtEl>
                                          <p:spTgt spid="265222"/>
                                        </p:tgtEl>
                                        <p:attrNameLst>
                                          <p:attrName>style.visibility</p:attrName>
                                        </p:attrNameLst>
                                      </p:cBhvr>
                                      <p:to>
                                        <p:strVal val="visible"/>
                                      </p:to>
                                    </p:set>
                                    <p:animEffect transition="in" filter="fade">
                                      <p:cBhvr>
                                        <p:cTn id="20" dur="2000"/>
                                        <p:tgtEl>
                                          <p:spTgt spid="265222"/>
                                        </p:tgtEl>
                                      </p:cBhvr>
                                    </p:animEffect>
                                  </p:childTnLst>
                                </p:cTn>
                              </p:par>
                            </p:childTnLst>
                          </p:cTn>
                        </p:par>
                        <p:par>
                          <p:cTn id="21" fill="hold" nodeType="afterGroup">
                            <p:stCondLst>
                              <p:cond delay="7000"/>
                            </p:stCondLst>
                            <p:childTnLst>
                              <p:par>
                                <p:cTn id="22" presetID="1" presetClass="entr" presetSubtype="0" fill="hold" grpId="0" nodeType="afterEffect">
                                  <p:stCondLst>
                                    <p:cond delay="0"/>
                                  </p:stCondLst>
                                  <p:childTnLst>
                                    <p:set>
                                      <p:cBhvr>
                                        <p:cTn id="23" dur="1" fill="hold">
                                          <p:stCondLst>
                                            <p:cond delay="0"/>
                                          </p:stCondLst>
                                        </p:cTn>
                                        <p:tgtEl>
                                          <p:spTgt spid="265229"/>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6522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522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652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22" grpId="0"/>
      <p:bldP spid="265223" grpId="0"/>
      <p:bldP spid="265224" grpId="0"/>
      <p:bldP spid="265225" grpId="0"/>
      <p:bldP spid="265226" grpId="0"/>
      <p:bldP spid="265227" grpId="0"/>
      <p:bldP spid="265228" grpId="0"/>
      <p:bldP spid="2652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3061" name="Object 5"/>
          <p:cNvGraphicFramePr>
            <a:graphicFrameLocks noChangeAspect="1"/>
          </p:cNvGraphicFramePr>
          <p:nvPr>
            <p:extLst>
              <p:ext uri="{D42A27DB-BD31-4B8C-83A1-F6EECF244321}">
                <p14:modId xmlns="" xmlns:p14="http://schemas.microsoft.com/office/powerpoint/2010/main" val="3736778885"/>
              </p:ext>
            </p:extLst>
          </p:nvPr>
        </p:nvGraphicFramePr>
        <p:xfrm>
          <a:off x="4040525" y="233772"/>
          <a:ext cx="5284114" cy="6177590"/>
        </p:xfrm>
        <a:graphic>
          <a:graphicData uri="http://schemas.openxmlformats.org/presentationml/2006/ole">
            <p:oleObj spid="_x0000_s173437" name="Image" r:id="rId4" imgW="4941426" imgH="5246295" progId="">
              <p:embed/>
            </p:oleObj>
          </a:graphicData>
        </a:graphic>
      </p:graphicFrame>
      <p:pic>
        <p:nvPicPr>
          <p:cNvPr id="173060" name="Picture 4" descr="DaveMcNhawks 019"/>
          <p:cNvPicPr>
            <a:picLocks noChangeAspect="1" noChangeArrowheads="1"/>
          </p:cNvPicPr>
          <p:nvPr/>
        </p:nvPicPr>
        <p:blipFill>
          <a:blip r:embed="rId5" cstate="print">
            <a:extLst>
              <a:ext uri="{BEBA8EAE-BF5A-486C-A8C5-ECC9F3942E4B}">
                <a14:imgProps xmlns="" xmlns:a14="http://schemas.microsoft.com/office/drawing/2010/main">
                  <a14:imgLayer r:embed="rId7">
                    <a14:imgEffect>
                      <a14:saturation sat="130000"/>
                    </a14:imgEffect>
                  </a14:imgLayer>
                </a14:imgProps>
              </a:ext>
              <a:ext uri="{28A0092B-C50C-407E-A947-70E740481C1C}">
                <a14:useLocalDpi xmlns="" xmlns:a14="http://schemas.microsoft.com/office/drawing/2010/main" val="0"/>
              </a:ext>
            </a:extLst>
          </a:blip>
          <a:srcRect/>
          <a:stretch>
            <a:fillRect/>
          </a:stretch>
        </p:blipFill>
        <p:spPr bwMode="auto">
          <a:xfrm rot="7551">
            <a:off x="10690" y="233991"/>
            <a:ext cx="4914900" cy="61719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3062" name="Rectangle 6"/>
          <p:cNvSpPr>
            <a:spLocks noChangeArrowheads="1"/>
          </p:cNvSpPr>
          <p:nvPr/>
        </p:nvSpPr>
        <p:spPr bwMode="auto">
          <a:xfrm>
            <a:off x="304800" y="152400"/>
            <a:ext cx="8534400" cy="9541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2800" dirty="0"/>
              <a:t> </a:t>
            </a:r>
            <a:r>
              <a:rPr lang="en-US" sz="2800" dirty="0" smtClean="0"/>
              <a:t>Has a </a:t>
            </a:r>
            <a:r>
              <a:rPr lang="en-US" sz="2800" dirty="0"/>
              <a:t>longer-”feeling” appearance</a:t>
            </a:r>
          </a:p>
          <a:p>
            <a:pPr algn="l"/>
            <a:r>
              <a:rPr lang="en-US" sz="2800" dirty="0"/>
              <a:t>  </a:t>
            </a:r>
            <a:r>
              <a:rPr lang="en-US" sz="2800" dirty="0" smtClean="0"/>
              <a:t>than </a:t>
            </a:r>
            <a:r>
              <a:rPr lang="en-US" sz="2800" dirty="0"/>
              <a:t>the Sharp-shinned</a:t>
            </a:r>
          </a:p>
        </p:txBody>
      </p:sp>
      <p:sp>
        <p:nvSpPr>
          <p:cNvPr id="173063" name="Text Box 7"/>
          <p:cNvSpPr txBox="1">
            <a:spLocks noChangeArrowheads="1"/>
          </p:cNvSpPr>
          <p:nvPr/>
        </p:nvSpPr>
        <p:spPr bwMode="auto">
          <a:xfrm>
            <a:off x="1219200" y="1295400"/>
            <a:ext cx="268446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FFFF00"/>
                </a:solidFill>
              </a:rPr>
              <a:t>Sharp-shinned</a:t>
            </a:r>
          </a:p>
        </p:txBody>
      </p:sp>
      <p:sp>
        <p:nvSpPr>
          <p:cNvPr id="173064" name="Text Box 8"/>
          <p:cNvSpPr txBox="1">
            <a:spLocks noChangeArrowheads="1"/>
          </p:cNvSpPr>
          <p:nvPr/>
        </p:nvSpPr>
        <p:spPr bwMode="auto">
          <a:xfrm>
            <a:off x="6912928" y="1295400"/>
            <a:ext cx="167322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rgbClr val="FFFF00"/>
                </a:solidFill>
              </a:rPr>
              <a:t>Cooper’s</a:t>
            </a:r>
          </a:p>
        </p:txBody>
      </p:sp>
      <p:sp>
        <p:nvSpPr>
          <p:cNvPr id="173065" name="Text Box 9"/>
          <p:cNvSpPr txBox="1">
            <a:spLocks noChangeArrowheads="1"/>
          </p:cNvSpPr>
          <p:nvPr/>
        </p:nvSpPr>
        <p:spPr bwMode="auto">
          <a:xfrm>
            <a:off x="222650" y="4511675"/>
            <a:ext cx="216758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800" dirty="0"/>
              <a:t>S</a:t>
            </a:r>
            <a:r>
              <a:rPr lang="en-US" sz="1800" dirty="0" smtClean="0"/>
              <a:t>quare-</a:t>
            </a:r>
            <a:r>
              <a:rPr lang="en-US" sz="1800" dirty="0" err="1" smtClean="0"/>
              <a:t>ish</a:t>
            </a:r>
            <a:r>
              <a:rPr lang="en-US" sz="1800" dirty="0" smtClean="0"/>
              <a:t> </a:t>
            </a:r>
            <a:r>
              <a:rPr lang="en-US" sz="1800" dirty="0"/>
              <a:t>tail,</a:t>
            </a:r>
          </a:p>
          <a:p>
            <a:r>
              <a:rPr lang="en-US" sz="1400" b="0" dirty="0" smtClean="0"/>
              <a:t>(sometimes notched)</a:t>
            </a:r>
            <a:endParaRPr lang="en-US" sz="1400" b="0" dirty="0"/>
          </a:p>
        </p:txBody>
      </p:sp>
      <p:sp>
        <p:nvSpPr>
          <p:cNvPr id="173066" name="Text Box 10"/>
          <p:cNvSpPr txBox="1">
            <a:spLocks noChangeArrowheads="1"/>
          </p:cNvSpPr>
          <p:nvPr/>
        </p:nvSpPr>
        <p:spPr bwMode="auto">
          <a:xfrm>
            <a:off x="84164" y="2575411"/>
            <a:ext cx="1616147"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800" dirty="0"/>
              <a:t>S</a:t>
            </a:r>
            <a:r>
              <a:rPr lang="en-US" sz="1800" dirty="0" smtClean="0"/>
              <a:t>mall </a:t>
            </a:r>
            <a:r>
              <a:rPr lang="en-US" sz="1800" dirty="0"/>
              <a:t>head</a:t>
            </a:r>
          </a:p>
        </p:txBody>
      </p:sp>
      <p:sp>
        <p:nvSpPr>
          <p:cNvPr id="173067" name="Text Box 11"/>
          <p:cNvSpPr txBox="1">
            <a:spLocks noChangeArrowheads="1"/>
          </p:cNvSpPr>
          <p:nvPr/>
        </p:nvSpPr>
        <p:spPr bwMode="auto">
          <a:xfrm>
            <a:off x="7083953" y="4111565"/>
            <a:ext cx="1827744"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800" dirty="0"/>
              <a:t>R</a:t>
            </a:r>
            <a:r>
              <a:rPr lang="en-US" sz="1800" dirty="0" smtClean="0"/>
              <a:t>ounded </a:t>
            </a:r>
            <a:r>
              <a:rPr lang="en-US" sz="1800" dirty="0"/>
              <a:t>tail</a:t>
            </a:r>
          </a:p>
        </p:txBody>
      </p:sp>
      <p:sp>
        <p:nvSpPr>
          <p:cNvPr id="173068" name="Text Box 12"/>
          <p:cNvSpPr txBox="1">
            <a:spLocks noChangeArrowheads="1"/>
          </p:cNvSpPr>
          <p:nvPr/>
        </p:nvSpPr>
        <p:spPr bwMode="auto">
          <a:xfrm>
            <a:off x="4432061" y="2646089"/>
            <a:ext cx="1582484"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800" dirty="0"/>
              <a:t>P</a:t>
            </a:r>
            <a:r>
              <a:rPr lang="en-US" sz="1800" dirty="0" smtClean="0"/>
              <a:t>rotruding</a:t>
            </a:r>
            <a:endParaRPr lang="en-US" sz="1800" dirty="0"/>
          </a:p>
          <a:p>
            <a:r>
              <a:rPr lang="en-US" sz="1800" dirty="0"/>
              <a:t>head</a:t>
            </a:r>
          </a:p>
        </p:txBody>
      </p:sp>
      <p:sp>
        <p:nvSpPr>
          <p:cNvPr id="173073" name="Text Box 17"/>
          <p:cNvSpPr txBox="1">
            <a:spLocks noChangeArrowheads="1"/>
          </p:cNvSpPr>
          <p:nvPr/>
        </p:nvSpPr>
        <p:spPr bwMode="auto">
          <a:xfrm>
            <a:off x="968795" y="5638800"/>
            <a:ext cx="1850186"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a:t>A</a:t>
            </a:r>
            <a:r>
              <a:rPr lang="en-US" sz="2000" dirty="0" smtClean="0"/>
              <a:t> </a:t>
            </a:r>
            <a:r>
              <a:rPr lang="en-US" sz="2000" dirty="0"/>
              <a:t>flying “T”</a:t>
            </a:r>
          </a:p>
        </p:txBody>
      </p:sp>
      <p:sp>
        <p:nvSpPr>
          <p:cNvPr id="173074" name="Text Box 18"/>
          <p:cNvSpPr txBox="1">
            <a:spLocks noChangeArrowheads="1"/>
          </p:cNvSpPr>
          <p:nvPr/>
        </p:nvSpPr>
        <p:spPr bwMode="auto">
          <a:xfrm>
            <a:off x="5615622" y="5638800"/>
            <a:ext cx="2133918"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a:t>A</a:t>
            </a:r>
            <a:r>
              <a:rPr lang="en-US" sz="2000" dirty="0" smtClean="0"/>
              <a:t> </a:t>
            </a:r>
            <a:r>
              <a:rPr lang="en-US" sz="2000" dirty="0"/>
              <a:t>flying cross</a:t>
            </a:r>
          </a:p>
        </p:txBody>
      </p:sp>
      <p:sp>
        <p:nvSpPr>
          <p:cNvPr id="173077" name="Line 21"/>
          <p:cNvSpPr>
            <a:spLocks noChangeShapeType="1"/>
          </p:cNvSpPr>
          <p:nvPr/>
        </p:nvSpPr>
        <p:spPr bwMode="auto">
          <a:xfrm>
            <a:off x="1827140" y="3140075"/>
            <a:ext cx="1371600" cy="152400"/>
          </a:xfrm>
          <a:prstGeom prst="line">
            <a:avLst/>
          </a:prstGeom>
          <a:noFill/>
          <a:ln w="57150">
            <a:solidFill>
              <a:srgbClr val="83FD3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3078" name="Line 22"/>
          <p:cNvSpPr>
            <a:spLocks noChangeShapeType="1"/>
          </p:cNvSpPr>
          <p:nvPr/>
        </p:nvSpPr>
        <p:spPr bwMode="auto">
          <a:xfrm>
            <a:off x="2971800" y="2819400"/>
            <a:ext cx="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3079" name="Line 23"/>
          <p:cNvSpPr>
            <a:spLocks noChangeShapeType="1"/>
          </p:cNvSpPr>
          <p:nvPr/>
        </p:nvSpPr>
        <p:spPr bwMode="auto">
          <a:xfrm>
            <a:off x="1827140" y="1997075"/>
            <a:ext cx="0" cy="2133600"/>
          </a:xfrm>
          <a:prstGeom prst="line">
            <a:avLst/>
          </a:prstGeom>
          <a:noFill/>
          <a:ln w="38100">
            <a:solidFill>
              <a:srgbClr val="83FD3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3080" name="Line 24"/>
          <p:cNvSpPr>
            <a:spLocks noChangeShapeType="1"/>
          </p:cNvSpPr>
          <p:nvPr/>
        </p:nvSpPr>
        <p:spPr bwMode="auto">
          <a:xfrm>
            <a:off x="5887873" y="3457903"/>
            <a:ext cx="2133600" cy="76200"/>
          </a:xfrm>
          <a:prstGeom prst="line">
            <a:avLst/>
          </a:prstGeom>
          <a:noFill/>
          <a:ln w="57150">
            <a:solidFill>
              <a:srgbClr val="83FD3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3081" name="Line 25"/>
          <p:cNvSpPr>
            <a:spLocks noChangeShapeType="1"/>
          </p:cNvSpPr>
          <p:nvPr/>
        </p:nvSpPr>
        <p:spPr bwMode="auto">
          <a:xfrm>
            <a:off x="6345073" y="1705303"/>
            <a:ext cx="0" cy="3505200"/>
          </a:xfrm>
          <a:prstGeom prst="line">
            <a:avLst/>
          </a:prstGeom>
          <a:noFill/>
          <a:ln w="38100">
            <a:solidFill>
              <a:srgbClr val="83FD3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advClick="0" advTm="18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1000"/>
                                  </p:stCondLst>
                                  <p:childTnLst>
                                    <p:set>
                                      <p:cBhvr>
                                        <p:cTn id="6" dur="1" fill="hold">
                                          <p:stCondLst>
                                            <p:cond delay="0"/>
                                          </p:stCondLst>
                                        </p:cTn>
                                        <p:tgtEl>
                                          <p:spTgt spid="173061"/>
                                        </p:tgtEl>
                                        <p:attrNameLst>
                                          <p:attrName>style.visibility</p:attrName>
                                        </p:attrNameLst>
                                      </p:cBhvr>
                                      <p:to>
                                        <p:strVal val="visible"/>
                                      </p:to>
                                    </p:set>
                                    <p:anim calcmode="lin" valueType="num">
                                      <p:cBhvr>
                                        <p:cTn id="7" dur="2000" fill="hold"/>
                                        <p:tgtEl>
                                          <p:spTgt spid="173061"/>
                                        </p:tgtEl>
                                        <p:attrNameLst>
                                          <p:attrName>ppt_w</p:attrName>
                                        </p:attrNameLst>
                                      </p:cBhvr>
                                      <p:tavLst>
                                        <p:tav tm="0">
                                          <p:val>
                                            <p:fltVal val="0"/>
                                          </p:val>
                                        </p:tav>
                                        <p:tav tm="100000">
                                          <p:val>
                                            <p:strVal val="#ppt_w"/>
                                          </p:val>
                                        </p:tav>
                                      </p:tavLst>
                                    </p:anim>
                                    <p:anim calcmode="lin" valueType="num">
                                      <p:cBhvr>
                                        <p:cTn id="8" dur="2000" fill="hold"/>
                                        <p:tgtEl>
                                          <p:spTgt spid="173061"/>
                                        </p:tgtEl>
                                        <p:attrNameLst>
                                          <p:attrName>ppt_h</p:attrName>
                                        </p:attrNameLst>
                                      </p:cBhvr>
                                      <p:tavLst>
                                        <p:tav tm="0">
                                          <p:val>
                                            <p:fltVal val="0"/>
                                          </p:val>
                                        </p:tav>
                                        <p:tav tm="100000">
                                          <p:val>
                                            <p:strVal val="#ppt_h"/>
                                          </p:val>
                                        </p:tav>
                                      </p:tavLst>
                                    </p:anim>
                                    <p:animEffect transition="in" filter="fade">
                                      <p:cBhvr>
                                        <p:cTn id="9" dur="2000"/>
                                        <p:tgtEl>
                                          <p:spTgt spid="173061"/>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73064"/>
                                        </p:tgtEl>
                                        <p:attrNameLst>
                                          <p:attrName>style.visibility</p:attrName>
                                        </p:attrNameLst>
                                      </p:cBhvr>
                                      <p:to>
                                        <p:strVal val="visible"/>
                                      </p:to>
                                    </p:set>
                                    <p:animEffect transition="in" filter="fade">
                                      <p:cBhvr>
                                        <p:cTn id="12" dur="2000"/>
                                        <p:tgtEl>
                                          <p:spTgt spid="173064"/>
                                        </p:tgtEl>
                                      </p:cBhvr>
                                    </p:animEffect>
                                  </p:childTnLst>
                                </p:cTn>
                              </p:par>
                            </p:childTnLst>
                          </p:cTn>
                        </p:par>
                        <p:par>
                          <p:cTn id="13" fill="hold" nodeType="afterGroup">
                            <p:stCondLst>
                              <p:cond delay="3000"/>
                            </p:stCondLst>
                            <p:childTnLst>
                              <p:par>
                                <p:cTn id="14" presetID="53" presetClass="entr" presetSubtype="0" fill="hold" nodeType="afterEffect">
                                  <p:stCondLst>
                                    <p:cond delay="1000"/>
                                  </p:stCondLst>
                                  <p:childTnLst>
                                    <p:set>
                                      <p:cBhvr>
                                        <p:cTn id="15" dur="1" fill="hold">
                                          <p:stCondLst>
                                            <p:cond delay="0"/>
                                          </p:stCondLst>
                                        </p:cTn>
                                        <p:tgtEl>
                                          <p:spTgt spid="173060"/>
                                        </p:tgtEl>
                                        <p:attrNameLst>
                                          <p:attrName>style.visibility</p:attrName>
                                        </p:attrNameLst>
                                      </p:cBhvr>
                                      <p:to>
                                        <p:strVal val="visible"/>
                                      </p:to>
                                    </p:set>
                                    <p:anim calcmode="lin" valueType="num">
                                      <p:cBhvr>
                                        <p:cTn id="16" dur="2000" fill="hold"/>
                                        <p:tgtEl>
                                          <p:spTgt spid="173060"/>
                                        </p:tgtEl>
                                        <p:attrNameLst>
                                          <p:attrName>ppt_w</p:attrName>
                                        </p:attrNameLst>
                                      </p:cBhvr>
                                      <p:tavLst>
                                        <p:tav tm="0">
                                          <p:val>
                                            <p:fltVal val="0"/>
                                          </p:val>
                                        </p:tav>
                                        <p:tav tm="100000">
                                          <p:val>
                                            <p:strVal val="#ppt_w"/>
                                          </p:val>
                                        </p:tav>
                                      </p:tavLst>
                                    </p:anim>
                                    <p:anim calcmode="lin" valueType="num">
                                      <p:cBhvr>
                                        <p:cTn id="17" dur="2000" fill="hold"/>
                                        <p:tgtEl>
                                          <p:spTgt spid="173060"/>
                                        </p:tgtEl>
                                        <p:attrNameLst>
                                          <p:attrName>ppt_h</p:attrName>
                                        </p:attrNameLst>
                                      </p:cBhvr>
                                      <p:tavLst>
                                        <p:tav tm="0">
                                          <p:val>
                                            <p:fltVal val="0"/>
                                          </p:val>
                                        </p:tav>
                                        <p:tav tm="100000">
                                          <p:val>
                                            <p:strVal val="#ppt_h"/>
                                          </p:val>
                                        </p:tav>
                                      </p:tavLst>
                                    </p:anim>
                                    <p:animEffect transition="in" filter="fade">
                                      <p:cBhvr>
                                        <p:cTn id="18" dur="2000"/>
                                        <p:tgtEl>
                                          <p:spTgt spid="173060"/>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173063"/>
                                        </p:tgtEl>
                                        <p:attrNameLst>
                                          <p:attrName>style.visibility</p:attrName>
                                        </p:attrNameLst>
                                      </p:cBhvr>
                                      <p:to>
                                        <p:strVal val="visible"/>
                                      </p:to>
                                    </p:set>
                                    <p:animEffect transition="in" filter="fade">
                                      <p:cBhvr>
                                        <p:cTn id="21" dur="2000"/>
                                        <p:tgtEl>
                                          <p:spTgt spid="173063"/>
                                        </p:tgtEl>
                                      </p:cBhvr>
                                    </p:animEffect>
                                  </p:childTnLst>
                                </p:cTn>
                              </p:par>
                            </p:childTnLst>
                          </p:cTn>
                        </p:par>
                        <p:par>
                          <p:cTn id="22" fill="hold" nodeType="afterGroup">
                            <p:stCondLst>
                              <p:cond delay="6000"/>
                            </p:stCondLst>
                            <p:childTnLst>
                              <p:par>
                                <p:cTn id="23" presetID="10" presetClass="entr" presetSubtype="0" fill="hold" grpId="0" nodeType="afterEffect">
                                  <p:stCondLst>
                                    <p:cond delay="0"/>
                                  </p:stCondLst>
                                  <p:childTnLst>
                                    <p:set>
                                      <p:cBhvr>
                                        <p:cTn id="24" dur="1" fill="hold">
                                          <p:stCondLst>
                                            <p:cond delay="0"/>
                                          </p:stCondLst>
                                        </p:cTn>
                                        <p:tgtEl>
                                          <p:spTgt spid="173065"/>
                                        </p:tgtEl>
                                        <p:attrNameLst>
                                          <p:attrName>style.visibility</p:attrName>
                                        </p:attrNameLst>
                                      </p:cBhvr>
                                      <p:to>
                                        <p:strVal val="visible"/>
                                      </p:to>
                                    </p:set>
                                    <p:animEffect transition="in" filter="fade">
                                      <p:cBhvr>
                                        <p:cTn id="25" dur="2000"/>
                                        <p:tgtEl>
                                          <p:spTgt spid="173065"/>
                                        </p:tgtEl>
                                      </p:cBhvr>
                                    </p:animEffect>
                                  </p:childTnLst>
                                </p:cTn>
                              </p:par>
                            </p:childTnLst>
                          </p:cTn>
                        </p:par>
                        <p:par>
                          <p:cTn id="26" fill="hold" nodeType="afterGroup">
                            <p:stCondLst>
                              <p:cond delay="8000"/>
                            </p:stCondLst>
                            <p:childTnLst>
                              <p:par>
                                <p:cTn id="27" presetID="10" presetClass="entr" presetSubtype="0" fill="hold" grpId="0" nodeType="afterEffect">
                                  <p:stCondLst>
                                    <p:cond delay="0"/>
                                  </p:stCondLst>
                                  <p:childTnLst>
                                    <p:set>
                                      <p:cBhvr>
                                        <p:cTn id="28" dur="1" fill="hold">
                                          <p:stCondLst>
                                            <p:cond delay="0"/>
                                          </p:stCondLst>
                                        </p:cTn>
                                        <p:tgtEl>
                                          <p:spTgt spid="173067"/>
                                        </p:tgtEl>
                                        <p:attrNameLst>
                                          <p:attrName>style.visibility</p:attrName>
                                        </p:attrNameLst>
                                      </p:cBhvr>
                                      <p:to>
                                        <p:strVal val="visible"/>
                                      </p:to>
                                    </p:set>
                                    <p:animEffect transition="in" filter="fade">
                                      <p:cBhvr>
                                        <p:cTn id="29" dur="2000"/>
                                        <p:tgtEl>
                                          <p:spTgt spid="173067"/>
                                        </p:tgtEl>
                                      </p:cBhvr>
                                    </p:animEffect>
                                  </p:childTnLst>
                                </p:cTn>
                              </p:par>
                            </p:childTnLst>
                          </p:cTn>
                        </p:par>
                        <p:par>
                          <p:cTn id="30" fill="hold" nodeType="afterGroup">
                            <p:stCondLst>
                              <p:cond delay="10000"/>
                            </p:stCondLst>
                            <p:childTnLst>
                              <p:par>
                                <p:cTn id="31" presetID="10" presetClass="entr" presetSubtype="0" fill="hold" grpId="0" nodeType="afterEffect">
                                  <p:stCondLst>
                                    <p:cond delay="0"/>
                                  </p:stCondLst>
                                  <p:childTnLst>
                                    <p:set>
                                      <p:cBhvr>
                                        <p:cTn id="32" dur="1" fill="hold">
                                          <p:stCondLst>
                                            <p:cond delay="0"/>
                                          </p:stCondLst>
                                        </p:cTn>
                                        <p:tgtEl>
                                          <p:spTgt spid="173066"/>
                                        </p:tgtEl>
                                        <p:attrNameLst>
                                          <p:attrName>style.visibility</p:attrName>
                                        </p:attrNameLst>
                                      </p:cBhvr>
                                      <p:to>
                                        <p:strVal val="visible"/>
                                      </p:to>
                                    </p:set>
                                    <p:animEffect transition="in" filter="fade">
                                      <p:cBhvr>
                                        <p:cTn id="33" dur="2000"/>
                                        <p:tgtEl>
                                          <p:spTgt spid="173066"/>
                                        </p:tgtEl>
                                      </p:cBhvr>
                                    </p:animEffect>
                                  </p:childTnLst>
                                </p:cTn>
                              </p:par>
                            </p:childTnLst>
                          </p:cTn>
                        </p:par>
                        <p:par>
                          <p:cTn id="34" fill="hold" nodeType="afterGroup">
                            <p:stCondLst>
                              <p:cond delay="12000"/>
                            </p:stCondLst>
                            <p:childTnLst>
                              <p:par>
                                <p:cTn id="35" presetID="10" presetClass="entr" presetSubtype="0" fill="hold" grpId="0" nodeType="afterEffect">
                                  <p:stCondLst>
                                    <p:cond delay="0"/>
                                  </p:stCondLst>
                                  <p:childTnLst>
                                    <p:set>
                                      <p:cBhvr>
                                        <p:cTn id="36" dur="1" fill="hold">
                                          <p:stCondLst>
                                            <p:cond delay="0"/>
                                          </p:stCondLst>
                                        </p:cTn>
                                        <p:tgtEl>
                                          <p:spTgt spid="173068"/>
                                        </p:tgtEl>
                                        <p:attrNameLst>
                                          <p:attrName>style.visibility</p:attrName>
                                        </p:attrNameLst>
                                      </p:cBhvr>
                                      <p:to>
                                        <p:strVal val="visible"/>
                                      </p:to>
                                    </p:set>
                                    <p:animEffect transition="in" filter="fade">
                                      <p:cBhvr>
                                        <p:cTn id="37" dur="2000"/>
                                        <p:tgtEl>
                                          <p:spTgt spid="173068"/>
                                        </p:tgtEl>
                                      </p:cBhvr>
                                    </p:animEffect>
                                  </p:childTnLst>
                                </p:cTn>
                              </p:par>
                            </p:childTnLst>
                          </p:cTn>
                        </p:par>
                        <p:par>
                          <p:cTn id="38" fill="hold" nodeType="afterGroup">
                            <p:stCondLst>
                              <p:cond delay="14000"/>
                            </p:stCondLst>
                            <p:childTnLst>
                              <p:par>
                                <p:cTn id="39" presetID="53" presetClass="entr" presetSubtype="0" fill="hold" grpId="0" nodeType="afterEffect">
                                  <p:stCondLst>
                                    <p:cond delay="0"/>
                                  </p:stCondLst>
                                  <p:childTnLst>
                                    <p:set>
                                      <p:cBhvr>
                                        <p:cTn id="40" dur="1" fill="hold">
                                          <p:stCondLst>
                                            <p:cond delay="0"/>
                                          </p:stCondLst>
                                        </p:cTn>
                                        <p:tgtEl>
                                          <p:spTgt spid="173073"/>
                                        </p:tgtEl>
                                        <p:attrNameLst>
                                          <p:attrName>style.visibility</p:attrName>
                                        </p:attrNameLst>
                                      </p:cBhvr>
                                      <p:to>
                                        <p:strVal val="visible"/>
                                      </p:to>
                                    </p:set>
                                    <p:anim calcmode="lin" valueType="num">
                                      <p:cBhvr>
                                        <p:cTn id="41" dur="2000" fill="hold"/>
                                        <p:tgtEl>
                                          <p:spTgt spid="173073"/>
                                        </p:tgtEl>
                                        <p:attrNameLst>
                                          <p:attrName>ppt_w</p:attrName>
                                        </p:attrNameLst>
                                      </p:cBhvr>
                                      <p:tavLst>
                                        <p:tav tm="0">
                                          <p:val>
                                            <p:fltVal val="0"/>
                                          </p:val>
                                        </p:tav>
                                        <p:tav tm="100000">
                                          <p:val>
                                            <p:strVal val="#ppt_w"/>
                                          </p:val>
                                        </p:tav>
                                      </p:tavLst>
                                    </p:anim>
                                    <p:anim calcmode="lin" valueType="num">
                                      <p:cBhvr>
                                        <p:cTn id="42" dur="2000" fill="hold"/>
                                        <p:tgtEl>
                                          <p:spTgt spid="173073"/>
                                        </p:tgtEl>
                                        <p:attrNameLst>
                                          <p:attrName>ppt_h</p:attrName>
                                        </p:attrNameLst>
                                      </p:cBhvr>
                                      <p:tavLst>
                                        <p:tav tm="0">
                                          <p:val>
                                            <p:fltVal val="0"/>
                                          </p:val>
                                        </p:tav>
                                        <p:tav tm="100000">
                                          <p:val>
                                            <p:strVal val="#ppt_h"/>
                                          </p:val>
                                        </p:tav>
                                      </p:tavLst>
                                    </p:anim>
                                    <p:animEffect transition="in" filter="fade">
                                      <p:cBhvr>
                                        <p:cTn id="43" dur="2000"/>
                                        <p:tgtEl>
                                          <p:spTgt spid="173073"/>
                                        </p:tgtEl>
                                      </p:cBhvr>
                                    </p:animEffect>
                                  </p:childTnLst>
                                </p:cTn>
                              </p:par>
                            </p:childTnLst>
                          </p:cTn>
                        </p:par>
                        <p:par>
                          <p:cTn id="44" fill="hold" nodeType="afterGroup">
                            <p:stCondLst>
                              <p:cond delay="16000"/>
                            </p:stCondLst>
                            <p:childTnLst>
                              <p:par>
                                <p:cTn id="45" presetID="10" presetClass="entr" presetSubtype="0" fill="hold" grpId="0" nodeType="afterEffect">
                                  <p:stCondLst>
                                    <p:cond delay="0"/>
                                  </p:stCondLst>
                                  <p:childTnLst>
                                    <p:set>
                                      <p:cBhvr>
                                        <p:cTn id="46" dur="1" fill="hold">
                                          <p:stCondLst>
                                            <p:cond delay="0"/>
                                          </p:stCondLst>
                                        </p:cTn>
                                        <p:tgtEl>
                                          <p:spTgt spid="173077"/>
                                        </p:tgtEl>
                                        <p:attrNameLst>
                                          <p:attrName>style.visibility</p:attrName>
                                        </p:attrNameLst>
                                      </p:cBhvr>
                                      <p:to>
                                        <p:strVal val="visible"/>
                                      </p:to>
                                    </p:set>
                                    <p:animEffect transition="in" filter="fade">
                                      <p:cBhvr>
                                        <p:cTn id="47" dur="2000"/>
                                        <p:tgtEl>
                                          <p:spTgt spid="17307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73079"/>
                                        </p:tgtEl>
                                        <p:attrNameLst>
                                          <p:attrName>style.visibility</p:attrName>
                                        </p:attrNameLst>
                                      </p:cBhvr>
                                      <p:to>
                                        <p:strVal val="visible"/>
                                      </p:to>
                                    </p:set>
                                    <p:animEffect transition="in" filter="fade">
                                      <p:cBhvr>
                                        <p:cTn id="50" dur="2000"/>
                                        <p:tgtEl>
                                          <p:spTgt spid="173079"/>
                                        </p:tgtEl>
                                      </p:cBhvr>
                                    </p:animEffect>
                                  </p:childTnLst>
                                </p:cTn>
                              </p:par>
                            </p:childTnLst>
                          </p:cTn>
                        </p:par>
                        <p:par>
                          <p:cTn id="51" fill="hold" nodeType="afterGroup">
                            <p:stCondLst>
                              <p:cond delay="18000"/>
                            </p:stCondLst>
                            <p:childTnLst>
                              <p:par>
                                <p:cTn id="52" presetID="53" presetClass="entr" presetSubtype="0" fill="hold" grpId="0" nodeType="afterEffect">
                                  <p:stCondLst>
                                    <p:cond delay="0"/>
                                  </p:stCondLst>
                                  <p:childTnLst>
                                    <p:set>
                                      <p:cBhvr>
                                        <p:cTn id="53" dur="1" fill="hold">
                                          <p:stCondLst>
                                            <p:cond delay="0"/>
                                          </p:stCondLst>
                                        </p:cTn>
                                        <p:tgtEl>
                                          <p:spTgt spid="173074"/>
                                        </p:tgtEl>
                                        <p:attrNameLst>
                                          <p:attrName>style.visibility</p:attrName>
                                        </p:attrNameLst>
                                      </p:cBhvr>
                                      <p:to>
                                        <p:strVal val="visible"/>
                                      </p:to>
                                    </p:set>
                                    <p:anim calcmode="lin" valueType="num">
                                      <p:cBhvr>
                                        <p:cTn id="54" dur="2000" fill="hold"/>
                                        <p:tgtEl>
                                          <p:spTgt spid="173074"/>
                                        </p:tgtEl>
                                        <p:attrNameLst>
                                          <p:attrName>ppt_w</p:attrName>
                                        </p:attrNameLst>
                                      </p:cBhvr>
                                      <p:tavLst>
                                        <p:tav tm="0">
                                          <p:val>
                                            <p:fltVal val="0"/>
                                          </p:val>
                                        </p:tav>
                                        <p:tav tm="100000">
                                          <p:val>
                                            <p:strVal val="#ppt_w"/>
                                          </p:val>
                                        </p:tav>
                                      </p:tavLst>
                                    </p:anim>
                                    <p:anim calcmode="lin" valueType="num">
                                      <p:cBhvr>
                                        <p:cTn id="55" dur="2000" fill="hold"/>
                                        <p:tgtEl>
                                          <p:spTgt spid="173074"/>
                                        </p:tgtEl>
                                        <p:attrNameLst>
                                          <p:attrName>ppt_h</p:attrName>
                                        </p:attrNameLst>
                                      </p:cBhvr>
                                      <p:tavLst>
                                        <p:tav tm="0">
                                          <p:val>
                                            <p:fltVal val="0"/>
                                          </p:val>
                                        </p:tav>
                                        <p:tav tm="100000">
                                          <p:val>
                                            <p:strVal val="#ppt_h"/>
                                          </p:val>
                                        </p:tav>
                                      </p:tavLst>
                                    </p:anim>
                                    <p:animEffect transition="in" filter="fade">
                                      <p:cBhvr>
                                        <p:cTn id="56" dur="2000"/>
                                        <p:tgtEl>
                                          <p:spTgt spid="173074"/>
                                        </p:tgtEl>
                                      </p:cBhvr>
                                    </p:animEffect>
                                  </p:childTnLst>
                                </p:cTn>
                              </p:par>
                            </p:childTnLst>
                          </p:cTn>
                        </p:par>
                        <p:par>
                          <p:cTn id="57" fill="hold" nodeType="afterGroup">
                            <p:stCondLst>
                              <p:cond delay="20000"/>
                            </p:stCondLst>
                            <p:childTnLst>
                              <p:par>
                                <p:cTn id="58" presetID="10" presetClass="entr" presetSubtype="0" fill="hold" grpId="0" nodeType="afterEffect">
                                  <p:stCondLst>
                                    <p:cond delay="0"/>
                                  </p:stCondLst>
                                  <p:childTnLst>
                                    <p:set>
                                      <p:cBhvr>
                                        <p:cTn id="59" dur="1" fill="hold">
                                          <p:stCondLst>
                                            <p:cond delay="0"/>
                                          </p:stCondLst>
                                        </p:cTn>
                                        <p:tgtEl>
                                          <p:spTgt spid="173080"/>
                                        </p:tgtEl>
                                        <p:attrNameLst>
                                          <p:attrName>style.visibility</p:attrName>
                                        </p:attrNameLst>
                                      </p:cBhvr>
                                      <p:to>
                                        <p:strVal val="visible"/>
                                      </p:to>
                                    </p:set>
                                    <p:animEffect transition="in" filter="fade">
                                      <p:cBhvr>
                                        <p:cTn id="60" dur="2000"/>
                                        <p:tgtEl>
                                          <p:spTgt spid="17308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73081"/>
                                        </p:tgtEl>
                                        <p:attrNameLst>
                                          <p:attrName>style.visibility</p:attrName>
                                        </p:attrNameLst>
                                      </p:cBhvr>
                                      <p:to>
                                        <p:strVal val="visible"/>
                                      </p:to>
                                    </p:set>
                                    <p:animEffect transition="in" filter="fade">
                                      <p:cBhvr>
                                        <p:cTn id="63" dur="2000"/>
                                        <p:tgtEl>
                                          <p:spTgt spid="173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3" grpId="0"/>
      <p:bldP spid="173064" grpId="0"/>
      <p:bldP spid="173065" grpId="0"/>
      <p:bldP spid="173066" grpId="0"/>
      <p:bldP spid="173067" grpId="0"/>
      <p:bldP spid="173068" grpId="0"/>
      <p:bldP spid="173073" grpId="0"/>
      <p:bldP spid="173074" grpId="0"/>
      <p:bldP spid="173077" grpId="0" animBg="1"/>
      <p:bldP spid="173079" grpId="0" animBg="1"/>
      <p:bldP spid="173080" grpId="0" animBg="1"/>
      <p:bldP spid="17308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999" name="Picture 343" descr="http://www.virtualbirder.com/vbirder/bkwheeler/mid/r08.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303823" y="1904999"/>
            <a:ext cx="4572000" cy="3552825"/>
          </a:xfrm>
          <a:prstGeom prst="rect">
            <a:avLst/>
          </a:prstGeom>
          <a:noFill/>
          <a:extLst>
            <a:ext uri="{909E8E84-426E-40DD-AFC4-6F175D3DCCD1}">
              <a14:hiddenFill xmlns="" xmlns:a14="http://schemas.microsoft.com/office/drawing/2010/main">
                <a:solidFill>
                  <a:srgbClr val="FFFFFF"/>
                </a:solidFill>
              </a14:hiddenFill>
            </a:ext>
          </a:extLst>
        </p:spPr>
      </p:pic>
      <p:pic>
        <p:nvPicPr>
          <p:cNvPr id="70671" name="Picture 15" descr="Gossilhouette"/>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20220000">
            <a:off x="5597426" y="1868692"/>
            <a:ext cx="2295373" cy="3765558"/>
          </a:xfrm>
          <a:prstGeom prst="rect">
            <a:avLst/>
          </a:prstGeom>
          <a:noFill/>
          <a:scene3d>
            <a:camera prst="orthographicFront">
              <a:rot lat="0" lon="0" rev="7200000"/>
            </a:camera>
            <a:lightRig rig="threePt" dir="t"/>
          </a:scene3d>
          <a:extLst>
            <a:ext uri="{909E8E84-426E-40DD-AFC4-6F175D3DCCD1}">
              <a14:hiddenFill xmlns="" xmlns:a14="http://schemas.microsoft.com/office/drawing/2010/main">
                <a:solidFill>
                  <a:srgbClr val="FFFFFF"/>
                </a:solidFill>
              </a14:hiddenFill>
            </a:ext>
          </a:extLst>
        </p:spPr>
      </p:pic>
      <p:sp>
        <p:nvSpPr>
          <p:cNvPr id="70663" name="Text Box 7"/>
          <p:cNvSpPr txBox="1">
            <a:spLocks noChangeArrowheads="1"/>
          </p:cNvSpPr>
          <p:nvPr/>
        </p:nvSpPr>
        <p:spPr bwMode="auto">
          <a:xfrm>
            <a:off x="344761" y="3065671"/>
            <a:ext cx="383310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1800" dirty="0"/>
              <a:t> “Chunky”  cylindrical body</a:t>
            </a:r>
          </a:p>
        </p:txBody>
      </p:sp>
      <p:sp>
        <p:nvSpPr>
          <p:cNvPr id="70661" name="Rectangle 5"/>
          <p:cNvSpPr>
            <a:spLocks noChangeArrowheads="1"/>
          </p:cNvSpPr>
          <p:nvPr/>
        </p:nvSpPr>
        <p:spPr bwMode="auto">
          <a:xfrm>
            <a:off x="344761" y="1694071"/>
            <a:ext cx="3399713" cy="6771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2000" dirty="0"/>
              <a:t> </a:t>
            </a:r>
            <a:r>
              <a:rPr lang="en-US" sz="1800" dirty="0" smtClean="0"/>
              <a:t>Short-</a:t>
            </a:r>
            <a:r>
              <a:rPr lang="en-US" sz="1800" dirty="0" err="1" smtClean="0"/>
              <a:t>ish</a:t>
            </a:r>
            <a:r>
              <a:rPr lang="en-US" sz="1800" dirty="0" smtClean="0"/>
              <a:t> </a:t>
            </a:r>
            <a:r>
              <a:rPr lang="en-US" sz="1600" b="0" dirty="0" smtClean="0"/>
              <a:t>(comparatively),</a:t>
            </a:r>
          </a:p>
          <a:p>
            <a:pPr algn="l"/>
            <a:r>
              <a:rPr lang="en-US" sz="1600" b="0" dirty="0"/>
              <a:t> </a:t>
            </a:r>
            <a:r>
              <a:rPr lang="en-US" sz="1600" b="0" dirty="0" smtClean="0"/>
              <a:t>   </a:t>
            </a:r>
            <a:r>
              <a:rPr lang="en-US" sz="1800" dirty="0"/>
              <a:t>rounded </a:t>
            </a:r>
            <a:r>
              <a:rPr lang="en-US" sz="1800" dirty="0" smtClean="0"/>
              <a:t>wings</a:t>
            </a:r>
          </a:p>
        </p:txBody>
      </p:sp>
      <p:sp>
        <p:nvSpPr>
          <p:cNvPr id="70662" name="Rectangle 6"/>
          <p:cNvSpPr>
            <a:spLocks noChangeArrowheads="1"/>
          </p:cNvSpPr>
          <p:nvPr/>
        </p:nvSpPr>
        <p:spPr bwMode="auto">
          <a:xfrm>
            <a:off x="344761" y="2456071"/>
            <a:ext cx="3522118"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1800" dirty="0"/>
              <a:t> Long, heavy-looking tail</a:t>
            </a:r>
          </a:p>
        </p:txBody>
      </p:sp>
      <p:sp>
        <p:nvSpPr>
          <p:cNvPr id="70664" name="Text Box 8"/>
          <p:cNvSpPr txBox="1">
            <a:spLocks noChangeArrowheads="1"/>
          </p:cNvSpPr>
          <p:nvPr/>
        </p:nvSpPr>
        <p:spPr bwMode="auto">
          <a:xfrm>
            <a:off x="344761" y="3566805"/>
            <a:ext cx="3276859"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1800" b="0" dirty="0"/>
              <a:t> </a:t>
            </a:r>
            <a:r>
              <a:rPr lang="en-US" sz="1800" dirty="0"/>
              <a:t>Deep, heavy </a:t>
            </a:r>
            <a:r>
              <a:rPr lang="en-US" sz="1800" dirty="0" err="1"/>
              <a:t>wingbeat</a:t>
            </a:r>
            <a:endParaRPr lang="en-US" sz="1800" b="0" dirty="0"/>
          </a:p>
        </p:txBody>
      </p:sp>
      <p:sp>
        <p:nvSpPr>
          <p:cNvPr id="70659" name="Text Box 3"/>
          <p:cNvSpPr txBox="1">
            <a:spLocks noChangeArrowheads="1"/>
          </p:cNvSpPr>
          <p:nvPr/>
        </p:nvSpPr>
        <p:spPr bwMode="auto">
          <a:xfrm>
            <a:off x="215462" y="228600"/>
            <a:ext cx="5538788"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C00"/>
                </a:solidFill>
              </a:rPr>
              <a:t>Northern Goshawk</a:t>
            </a:r>
          </a:p>
        </p:txBody>
      </p:sp>
      <p:sp>
        <p:nvSpPr>
          <p:cNvPr id="70660" name="Rectangle 4"/>
          <p:cNvSpPr>
            <a:spLocks noChangeArrowheads="1"/>
          </p:cNvSpPr>
          <p:nvPr/>
        </p:nvSpPr>
        <p:spPr bwMode="auto">
          <a:xfrm>
            <a:off x="5638800" y="289718"/>
            <a:ext cx="3237023"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3200" dirty="0"/>
              <a:t> </a:t>
            </a:r>
            <a:r>
              <a:rPr lang="en-US" dirty="0"/>
              <a:t>largest </a:t>
            </a:r>
            <a:r>
              <a:rPr lang="en-US" dirty="0" smtClean="0"/>
              <a:t>Accipiter</a:t>
            </a:r>
            <a:endParaRPr lang="en-US" dirty="0"/>
          </a:p>
        </p:txBody>
      </p:sp>
      <p:sp>
        <p:nvSpPr>
          <p:cNvPr id="2" name="AutoShape 2" descr="mailbox://C:/Users/owner/AppData/Roaming/Thunderbird/Profiles/tkoordeo.default/Mail/Local%20Folders/Matt?number=2968651487&amp;part=1.2&amp;type=image/jpeg&amp;filename=Photo%200"/>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67267"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68258" y="4352924"/>
            <a:ext cx="2960742" cy="24576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ransition spd="slow" advClick="0" advTm="10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0659"/>
                                        </p:tgtEl>
                                        <p:attrNameLst>
                                          <p:attrName>style.visibility</p:attrName>
                                        </p:attrNameLst>
                                      </p:cBhvr>
                                      <p:to>
                                        <p:strVal val="visible"/>
                                      </p:to>
                                    </p:set>
                                  </p:childTnLst>
                                </p:cTn>
                              </p:par>
                            </p:childTnLst>
                          </p:cTn>
                        </p:par>
                        <p:par>
                          <p:cTn id="7" fill="hold" nodeType="afterGroup">
                            <p:stCondLst>
                              <p:cond delay="0"/>
                            </p:stCondLst>
                            <p:childTnLst>
                              <p:par>
                                <p:cTn id="8" presetID="53" presetClass="entr" presetSubtype="0" fill="hold" nodeType="afterEffect">
                                  <p:stCondLst>
                                    <p:cond delay="1000"/>
                                  </p:stCondLst>
                                  <p:childTnLst>
                                    <p:set>
                                      <p:cBhvr>
                                        <p:cTn id="9" dur="1" fill="hold">
                                          <p:stCondLst>
                                            <p:cond delay="0"/>
                                          </p:stCondLst>
                                        </p:cTn>
                                        <p:tgtEl>
                                          <p:spTgt spid="70671"/>
                                        </p:tgtEl>
                                        <p:attrNameLst>
                                          <p:attrName>style.visibility</p:attrName>
                                        </p:attrNameLst>
                                      </p:cBhvr>
                                      <p:to>
                                        <p:strVal val="visible"/>
                                      </p:to>
                                    </p:set>
                                    <p:anim calcmode="lin" valueType="num">
                                      <p:cBhvr>
                                        <p:cTn id="10" dur="3000" fill="hold"/>
                                        <p:tgtEl>
                                          <p:spTgt spid="70671"/>
                                        </p:tgtEl>
                                        <p:attrNameLst>
                                          <p:attrName>ppt_w</p:attrName>
                                        </p:attrNameLst>
                                      </p:cBhvr>
                                      <p:tavLst>
                                        <p:tav tm="0">
                                          <p:val>
                                            <p:fltVal val="0"/>
                                          </p:val>
                                        </p:tav>
                                        <p:tav tm="100000">
                                          <p:val>
                                            <p:strVal val="#ppt_w"/>
                                          </p:val>
                                        </p:tav>
                                      </p:tavLst>
                                    </p:anim>
                                    <p:anim calcmode="lin" valueType="num">
                                      <p:cBhvr>
                                        <p:cTn id="11" dur="3000" fill="hold"/>
                                        <p:tgtEl>
                                          <p:spTgt spid="70671"/>
                                        </p:tgtEl>
                                        <p:attrNameLst>
                                          <p:attrName>ppt_h</p:attrName>
                                        </p:attrNameLst>
                                      </p:cBhvr>
                                      <p:tavLst>
                                        <p:tav tm="0">
                                          <p:val>
                                            <p:fltVal val="0"/>
                                          </p:val>
                                        </p:tav>
                                        <p:tav tm="100000">
                                          <p:val>
                                            <p:strVal val="#ppt_h"/>
                                          </p:val>
                                        </p:tav>
                                      </p:tavLst>
                                    </p:anim>
                                    <p:animEffect transition="in" filter="fade">
                                      <p:cBhvr>
                                        <p:cTn id="12" dur="3000"/>
                                        <p:tgtEl>
                                          <p:spTgt spid="70671"/>
                                        </p:tgtEl>
                                      </p:cBhvr>
                                    </p:animEffect>
                                  </p:childTnLst>
                                </p:cTn>
                              </p:par>
                            </p:childTnLst>
                          </p:cTn>
                        </p:par>
                        <p:par>
                          <p:cTn id="13" fill="hold" nodeType="afterGroup">
                            <p:stCondLst>
                              <p:cond delay="4000"/>
                            </p:stCondLst>
                            <p:childTnLst>
                              <p:par>
                                <p:cTn id="14" presetID="53" presetClass="exit" presetSubtype="0" fill="hold" nodeType="afterEffect">
                                  <p:stCondLst>
                                    <p:cond delay="3000"/>
                                  </p:stCondLst>
                                  <p:childTnLst>
                                    <p:anim calcmode="lin" valueType="num">
                                      <p:cBhvr>
                                        <p:cTn id="15" dur="3000"/>
                                        <p:tgtEl>
                                          <p:spTgt spid="70671"/>
                                        </p:tgtEl>
                                        <p:attrNameLst>
                                          <p:attrName>ppt_w</p:attrName>
                                        </p:attrNameLst>
                                      </p:cBhvr>
                                      <p:tavLst>
                                        <p:tav tm="0">
                                          <p:val>
                                            <p:strVal val="ppt_w"/>
                                          </p:val>
                                        </p:tav>
                                        <p:tav tm="100000">
                                          <p:val>
                                            <p:fltVal val="0"/>
                                          </p:val>
                                        </p:tav>
                                      </p:tavLst>
                                    </p:anim>
                                    <p:anim calcmode="lin" valueType="num">
                                      <p:cBhvr>
                                        <p:cTn id="16" dur="3000"/>
                                        <p:tgtEl>
                                          <p:spTgt spid="70671"/>
                                        </p:tgtEl>
                                        <p:attrNameLst>
                                          <p:attrName>ppt_h</p:attrName>
                                        </p:attrNameLst>
                                      </p:cBhvr>
                                      <p:tavLst>
                                        <p:tav tm="0">
                                          <p:val>
                                            <p:strVal val="ppt_h"/>
                                          </p:val>
                                        </p:tav>
                                        <p:tav tm="100000">
                                          <p:val>
                                            <p:fltVal val="0"/>
                                          </p:val>
                                        </p:tav>
                                      </p:tavLst>
                                    </p:anim>
                                    <p:animEffect transition="out" filter="fade">
                                      <p:cBhvr>
                                        <p:cTn id="17" dur="3000"/>
                                        <p:tgtEl>
                                          <p:spTgt spid="70671"/>
                                        </p:tgtEl>
                                      </p:cBhvr>
                                    </p:animEffect>
                                    <p:set>
                                      <p:cBhvr>
                                        <p:cTn id="18" dur="1" fill="hold">
                                          <p:stCondLst>
                                            <p:cond delay="2999"/>
                                          </p:stCondLst>
                                        </p:cTn>
                                        <p:tgtEl>
                                          <p:spTgt spid="70671"/>
                                        </p:tgtEl>
                                        <p:attrNameLst>
                                          <p:attrName>style.visibility</p:attrName>
                                        </p:attrNameLst>
                                      </p:cBhvr>
                                      <p:to>
                                        <p:strVal val="hidden"/>
                                      </p:to>
                                    </p:set>
                                  </p:childTnLst>
                                </p:cTn>
                              </p:par>
                            </p:childTnLst>
                          </p:cTn>
                        </p:par>
                        <p:par>
                          <p:cTn id="19" fill="hold" nodeType="afterGroup">
                            <p:stCondLst>
                              <p:cond delay="10000"/>
                            </p:stCondLst>
                            <p:childTnLst>
                              <p:par>
                                <p:cTn id="20" presetID="53" presetClass="entr" presetSubtype="0" fill="hold" grpId="0" nodeType="afterEffect">
                                  <p:stCondLst>
                                    <p:cond delay="0"/>
                                  </p:stCondLst>
                                  <p:childTnLst>
                                    <p:set>
                                      <p:cBhvr>
                                        <p:cTn id="21" dur="1" fill="hold">
                                          <p:stCondLst>
                                            <p:cond delay="0"/>
                                          </p:stCondLst>
                                        </p:cTn>
                                        <p:tgtEl>
                                          <p:spTgt spid="70661"/>
                                        </p:tgtEl>
                                        <p:attrNameLst>
                                          <p:attrName>style.visibility</p:attrName>
                                        </p:attrNameLst>
                                      </p:cBhvr>
                                      <p:to>
                                        <p:strVal val="visible"/>
                                      </p:to>
                                    </p:set>
                                    <p:anim calcmode="lin" valueType="num">
                                      <p:cBhvr>
                                        <p:cTn id="22" dur="2000" fill="hold"/>
                                        <p:tgtEl>
                                          <p:spTgt spid="70661"/>
                                        </p:tgtEl>
                                        <p:attrNameLst>
                                          <p:attrName>ppt_w</p:attrName>
                                        </p:attrNameLst>
                                      </p:cBhvr>
                                      <p:tavLst>
                                        <p:tav tm="0">
                                          <p:val>
                                            <p:fltVal val="0"/>
                                          </p:val>
                                        </p:tav>
                                        <p:tav tm="100000">
                                          <p:val>
                                            <p:strVal val="#ppt_w"/>
                                          </p:val>
                                        </p:tav>
                                      </p:tavLst>
                                    </p:anim>
                                    <p:anim calcmode="lin" valueType="num">
                                      <p:cBhvr>
                                        <p:cTn id="23" dur="2000" fill="hold"/>
                                        <p:tgtEl>
                                          <p:spTgt spid="70661"/>
                                        </p:tgtEl>
                                        <p:attrNameLst>
                                          <p:attrName>ppt_h</p:attrName>
                                        </p:attrNameLst>
                                      </p:cBhvr>
                                      <p:tavLst>
                                        <p:tav tm="0">
                                          <p:val>
                                            <p:fltVal val="0"/>
                                          </p:val>
                                        </p:tav>
                                        <p:tav tm="100000">
                                          <p:val>
                                            <p:strVal val="#ppt_h"/>
                                          </p:val>
                                        </p:tav>
                                      </p:tavLst>
                                    </p:anim>
                                    <p:animEffect transition="in" filter="fade">
                                      <p:cBhvr>
                                        <p:cTn id="24" dur="2000"/>
                                        <p:tgtEl>
                                          <p:spTgt spid="70661"/>
                                        </p:tgtEl>
                                      </p:cBhvr>
                                    </p:animEffect>
                                  </p:childTnLst>
                                </p:cTn>
                              </p:par>
                            </p:childTnLst>
                          </p:cTn>
                        </p:par>
                        <p:par>
                          <p:cTn id="25" fill="hold" nodeType="afterGroup">
                            <p:stCondLst>
                              <p:cond delay="12000"/>
                            </p:stCondLst>
                            <p:childTnLst>
                              <p:par>
                                <p:cTn id="26" presetID="53" presetClass="entr" presetSubtype="0" fill="hold" grpId="0" nodeType="afterEffect">
                                  <p:stCondLst>
                                    <p:cond delay="0"/>
                                  </p:stCondLst>
                                  <p:childTnLst>
                                    <p:set>
                                      <p:cBhvr>
                                        <p:cTn id="27" dur="1" fill="hold">
                                          <p:stCondLst>
                                            <p:cond delay="0"/>
                                          </p:stCondLst>
                                        </p:cTn>
                                        <p:tgtEl>
                                          <p:spTgt spid="70662"/>
                                        </p:tgtEl>
                                        <p:attrNameLst>
                                          <p:attrName>style.visibility</p:attrName>
                                        </p:attrNameLst>
                                      </p:cBhvr>
                                      <p:to>
                                        <p:strVal val="visible"/>
                                      </p:to>
                                    </p:set>
                                    <p:anim calcmode="lin" valueType="num">
                                      <p:cBhvr>
                                        <p:cTn id="28" dur="2000" fill="hold"/>
                                        <p:tgtEl>
                                          <p:spTgt spid="70662"/>
                                        </p:tgtEl>
                                        <p:attrNameLst>
                                          <p:attrName>ppt_w</p:attrName>
                                        </p:attrNameLst>
                                      </p:cBhvr>
                                      <p:tavLst>
                                        <p:tav tm="0">
                                          <p:val>
                                            <p:fltVal val="0"/>
                                          </p:val>
                                        </p:tav>
                                        <p:tav tm="100000">
                                          <p:val>
                                            <p:strVal val="#ppt_w"/>
                                          </p:val>
                                        </p:tav>
                                      </p:tavLst>
                                    </p:anim>
                                    <p:anim calcmode="lin" valueType="num">
                                      <p:cBhvr>
                                        <p:cTn id="29" dur="2000" fill="hold"/>
                                        <p:tgtEl>
                                          <p:spTgt spid="70662"/>
                                        </p:tgtEl>
                                        <p:attrNameLst>
                                          <p:attrName>ppt_h</p:attrName>
                                        </p:attrNameLst>
                                      </p:cBhvr>
                                      <p:tavLst>
                                        <p:tav tm="0">
                                          <p:val>
                                            <p:fltVal val="0"/>
                                          </p:val>
                                        </p:tav>
                                        <p:tav tm="100000">
                                          <p:val>
                                            <p:strVal val="#ppt_h"/>
                                          </p:val>
                                        </p:tav>
                                      </p:tavLst>
                                    </p:anim>
                                    <p:animEffect transition="in" filter="fade">
                                      <p:cBhvr>
                                        <p:cTn id="30" dur="2000"/>
                                        <p:tgtEl>
                                          <p:spTgt spid="70662"/>
                                        </p:tgtEl>
                                      </p:cBhvr>
                                    </p:animEffect>
                                  </p:childTnLst>
                                </p:cTn>
                              </p:par>
                            </p:childTnLst>
                          </p:cTn>
                        </p:par>
                        <p:par>
                          <p:cTn id="31" fill="hold" nodeType="afterGroup">
                            <p:stCondLst>
                              <p:cond delay="14000"/>
                            </p:stCondLst>
                            <p:childTnLst>
                              <p:par>
                                <p:cTn id="32" presetID="53" presetClass="entr" presetSubtype="0" fill="hold" grpId="0" nodeType="afterEffect">
                                  <p:stCondLst>
                                    <p:cond delay="0"/>
                                  </p:stCondLst>
                                  <p:childTnLst>
                                    <p:set>
                                      <p:cBhvr>
                                        <p:cTn id="33" dur="1" fill="hold">
                                          <p:stCondLst>
                                            <p:cond delay="0"/>
                                          </p:stCondLst>
                                        </p:cTn>
                                        <p:tgtEl>
                                          <p:spTgt spid="70663"/>
                                        </p:tgtEl>
                                        <p:attrNameLst>
                                          <p:attrName>style.visibility</p:attrName>
                                        </p:attrNameLst>
                                      </p:cBhvr>
                                      <p:to>
                                        <p:strVal val="visible"/>
                                      </p:to>
                                    </p:set>
                                    <p:anim calcmode="lin" valueType="num">
                                      <p:cBhvr>
                                        <p:cTn id="34" dur="2000" fill="hold"/>
                                        <p:tgtEl>
                                          <p:spTgt spid="70663"/>
                                        </p:tgtEl>
                                        <p:attrNameLst>
                                          <p:attrName>ppt_w</p:attrName>
                                        </p:attrNameLst>
                                      </p:cBhvr>
                                      <p:tavLst>
                                        <p:tav tm="0">
                                          <p:val>
                                            <p:fltVal val="0"/>
                                          </p:val>
                                        </p:tav>
                                        <p:tav tm="100000">
                                          <p:val>
                                            <p:strVal val="#ppt_w"/>
                                          </p:val>
                                        </p:tav>
                                      </p:tavLst>
                                    </p:anim>
                                    <p:anim calcmode="lin" valueType="num">
                                      <p:cBhvr>
                                        <p:cTn id="35" dur="2000" fill="hold"/>
                                        <p:tgtEl>
                                          <p:spTgt spid="70663"/>
                                        </p:tgtEl>
                                        <p:attrNameLst>
                                          <p:attrName>ppt_h</p:attrName>
                                        </p:attrNameLst>
                                      </p:cBhvr>
                                      <p:tavLst>
                                        <p:tav tm="0">
                                          <p:val>
                                            <p:fltVal val="0"/>
                                          </p:val>
                                        </p:tav>
                                        <p:tav tm="100000">
                                          <p:val>
                                            <p:strVal val="#ppt_h"/>
                                          </p:val>
                                        </p:tav>
                                      </p:tavLst>
                                    </p:anim>
                                    <p:animEffect transition="in" filter="fade">
                                      <p:cBhvr>
                                        <p:cTn id="36" dur="2000"/>
                                        <p:tgtEl>
                                          <p:spTgt spid="70663"/>
                                        </p:tgtEl>
                                      </p:cBhvr>
                                    </p:animEffect>
                                  </p:childTnLst>
                                </p:cTn>
                              </p:par>
                            </p:childTnLst>
                          </p:cTn>
                        </p:par>
                        <p:par>
                          <p:cTn id="37" fill="hold" nodeType="afterGroup">
                            <p:stCondLst>
                              <p:cond delay="16000"/>
                            </p:stCondLst>
                            <p:childTnLst>
                              <p:par>
                                <p:cTn id="38" presetID="53" presetClass="entr" presetSubtype="0" fill="hold" grpId="0" nodeType="afterEffect">
                                  <p:stCondLst>
                                    <p:cond delay="0"/>
                                  </p:stCondLst>
                                  <p:childTnLst>
                                    <p:set>
                                      <p:cBhvr>
                                        <p:cTn id="39" dur="1" fill="hold">
                                          <p:stCondLst>
                                            <p:cond delay="0"/>
                                          </p:stCondLst>
                                        </p:cTn>
                                        <p:tgtEl>
                                          <p:spTgt spid="70664"/>
                                        </p:tgtEl>
                                        <p:attrNameLst>
                                          <p:attrName>style.visibility</p:attrName>
                                        </p:attrNameLst>
                                      </p:cBhvr>
                                      <p:to>
                                        <p:strVal val="visible"/>
                                      </p:to>
                                    </p:set>
                                    <p:anim calcmode="lin" valueType="num">
                                      <p:cBhvr>
                                        <p:cTn id="40" dur="2000" fill="hold"/>
                                        <p:tgtEl>
                                          <p:spTgt spid="70664"/>
                                        </p:tgtEl>
                                        <p:attrNameLst>
                                          <p:attrName>ppt_w</p:attrName>
                                        </p:attrNameLst>
                                      </p:cBhvr>
                                      <p:tavLst>
                                        <p:tav tm="0">
                                          <p:val>
                                            <p:fltVal val="0"/>
                                          </p:val>
                                        </p:tav>
                                        <p:tav tm="100000">
                                          <p:val>
                                            <p:strVal val="#ppt_w"/>
                                          </p:val>
                                        </p:tav>
                                      </p:tavLst>
                                    </p:anim>
                                    <p:anim calcmode="lin" valueType="num">
                                      <p:cBhvr>
                                        <p:cTn id="41" dur="2000" fill="hold"/>
                                        <p:tgtEl>
                                          <p:spTgt spid="70664"/>
                                        </p:tgtEl>
                                        <p:attrNameLst>
                                          <p:attrName>ppt_h</p:attrName>
                                        </p:attrNameLst>
                                      </p:cBhvr>
                                      <p:tavLst>
                                        <p:tav tm="0">
                                          <p:val>
                                            <p:fltVal val="0"/>
                                          </p:val>
                                        </p:tav>
                                        <p:tav tm="100000">
                                          <p:val>
                                            <p:strVal val="#ppt_h"/>
                                          </p:val>
                                        </p:tav>
                                      </p:tavLst>
                                    </p:anim>
                                    <p:animEffect transition="in" filter="fade">
                                      <p:cBhvr>
                                        <p:cTn id="42" dur="2000"/>
                                        <p:tgtEl>
                                          <p:spTgt spid="706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3" grpId="0"/>
      <p:bldP spid="70661" grpId="0"/>
      <p:bldP spid="70662" grpId="0"/>
      <p:bldP spid="70664" grpId="0"/>
      <p:bldP spid="7065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71" name="Picture 7" descr="nogoperched doctored(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267200" y="228600"/>
            <a:ext cx="4076700" cy="5972175"/>
          </a:xfrm>
          <a:prstGeom prst="rect">
            <a:avLst/>
          </a:prstGeom>
          <a:noFill/>
          <a:extLst>
            <a:ext uri="{909E8E84-426E-40DD-AFC4-6F175D3DCCD1}">
              <a14:hiddenFill xmlns="" xmlns:a14="http://schemas.microsoft.com/office/drawing/2010/main">
                <a:solidFill>
                  <a:srgbClr val="FFFFFF"/>
                </a:solidFill>
              </a14:hiddenFill>
            </a:ext>
          </a:extLst>
        </p:spPr>
      </p:pic>
      <p:pic>
        <p:nvPicPr>
          <p:cNvPr id="164870" name="Picture 6" descr="goshawkoct71 (2) copy"/>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38972" y="190500"/>
            <a:ext cx="3176588" cy="3733800"/>
          </a:xfrm>
          <a:prstGeom prst="rect">
            <a:avLst/>
          </a:prstGeom>
          <a:noFill/>
          <a:extLst>
            <a:ext uri="{909E8E84-426E-40DD-AFC4-6F175D3DCCD1}">
              <a14:hiddenFill xmlns="" xmlns:a14="http://schemas.microsoft.com/office/drawing/2010/main">
                <a:solidFill>
                  <a:srgbClr val="FFFFFF"/>
                </a:solidFill>
              </a14:hiddenFill>
            </a:ext>
          </a:extLst>
        </p:spPr>
      </p:pic>
      <p:sp>
        <p:nvSpPr>
          <p:cNvPr id="164873" name="Line 9"/>
          <p:cNvSpPr>
            <a:spLocks noChangeShapeType="1"/>
          </p:cNvSpPr>
          <p:nvPr/>
        </p:nvSpPr>
        <p:spPr bwMode="auto">
          <a:xfrm flipV="1">
            <a:off x="1828800" y="2057399"/>
            <a:ext cx="656896" cy="2971800"/>
          </a:xfrm>
          <a:prstGeom prst="line">
            <a:avLst/>
          </a:prstGeom>
          <a:noFill/>
          <a:ln w="38100">
            <a:solidFill>
              <a:srgbClr val="FFFF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874" name="Line 10"/>
          <p:cNvSpPr>
            <a:spLocks noChangeShapeType="1"/>
          </p:cNvSpPr>
          <p:nvPr/>
        </p:nvSpPr>
        <p:spPr bwMode="auto">
          <a:xfrm flipV="1">
            <a:off x="3962400" y="1295400"/>
            <a:ext cx="2057400" cy="4224238"/>
          </a:xfrm>
          <a:prstGeom prst="line">
            <a:avLst/>
          </a:prstGeom>
          <a:noFill/>
          <a:ln w="38100">
            <a:solidFill>
              <a:srgbClr val="FFFF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876" name="Text Box 12"/>
          <p:cNvSpPr txBox="1">
            <a:spLocks noChangeArrowheads="1"/>
          </p:cNvSpPr>
          <p:nvPr/>
        </p:nvSpPr>
        <p:spPr bwMode="auto">
          <a:xfrm>
            <a:off x="2506663" y="5365750"/>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64872" name="Text Box 8"/>
          <p:cNvSpPr txBox="1">
            <a:spLocks noChangeArrowheads="1"/>
          </p:cNvSpPr>
          <p:nvPr/>
        </p:nvSpPr>
        <p:spPr bwMode="auto">
          <a:xfrm>
            <a:off x="152400" y="4642475"/>
            <a:ext cx="5943600" cy="17543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2000" dirty="0"/>
              <a:t>Sometimes the distinctive </a:t>
            </a:r>
          </a:p>
          <a:p>
            <a:pPr algn="l"/>
            <a:r>
              <a:rPr lang="en-US" sz="2000" dirty="0"/>
              <a:t>dark </a:t>
            </a:r>
            <a:r>
              <a:rPr lang="en-US" sz="2000" dirty="0" smtClean="0"/>
              <a:t>“eye-stripe” </a:t>
            </a:r>
            <a:r>
              <a:rPr lang="en-US" sz="2000" dirty="0"/>
              <a:t>and </a:t>
            </a:r>
            <a:r>
              <a:rPr lang="en-US" sz="2000" dirty="0" smtClean="0"/>
              <a:t>white</a:t>
            </a:r>
          </a:p>
          <a:p>
            <a:pPr algn="l"/>
            <a:r>
              <a:rPr lang="en-US" sz="2000" dirty="0" smtClean="0"/>
              <a:t>“</a:t>
            </a:r>
            <a:r>
              <a:rPr lang="en-US" sz="2000" dirty="0"/>
              <a:t>eyebrow</a:t>
            </a:r>
            <a:r>
              <a:rPr lang="en-US" sz="2000"/>
              <a:t>”  </a:t>
            </a:r>
            <a:r>
              <a:rPr lang="en-US" sz="1600" b="0" smtClean="0"/>
              <a:t>(</a:t>
            </a:r>
            <a:r>
              <a:rPr lang="en-US" sz="1600" b="0" dirty="0" err="1"/>
              <a:t>superciliary</a:t>
            </a:r>
            <a:r>
              <a:rPr lang="en-US" sz="1600" b="0" dirty="0"/>
              <a:t> line)   </a:t>
            </a:r>
            <a:r>
              <a:rPr lang="en-US" sz="2800" b="0" dirty="0"/>
              <a:t> </a:t>
            </a:r>
          </a:p>
          <a:p>
            <a:pPr algn="l"/>
            <a:r>
              <a:rPr lang="en-US" sz="2000" dirty="0"/>
              <a:t>can be seen </a:t>
            </a:r>
            <a:r>
              <a:rPr lang="en-US" sz="2000" dirty="0" smtClean="0"/>
              <a:t>if </a:t>
            </a:r>
            <a:r>
              <a:rPr lang="en-US" sz="2000" dirty="0"/>
              <a:t>the bird </a:t>
            </a:r>
            <a:r>
              <a:rPr lang="en-US" sz="2000" dirty="0" smtClean="0"/>
              <a:t>is</a:t>
            </a:r>
          </a:p>
          <a:p>
            <a:pPr algn="l"/>
            <a:r>
              <a:rPr lang="en-US" sz="2000" dirty="0" smtClean="0"/>
              <a:t>close </a:t>
            </a:r>
            <a:r>
              <a:rPr lang="en-US" sz="2000" dirty="0"/>
              <a:t>enough</a:t>
            </a:r>
          </a:p>
        </p:txBody>
      </p:sp>
    </p:spTree>
  </p:cSld>
  <p:clrMapOvr>
    <a:masterClrMapping/>
  </p:clrMapOvr>
  <mc:AlternateContent xmlns:mc="http://schemas.openxmlformats.org/markup-compatibility/2006">
    <mc:Choice xmlns="" xmlns:p14="http://schemas.microsoft.com/office/powerpoint/2010/main" Requires="p14">
      <p:transition p14:dur="10" advClick="0" advTm="5000"/>
    </mc:Choice>
    <mc:Fallback>
      <p:transition advClick="0" advTm="5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2" name="Text Box 6"/>
          <p:cNvSpPr txBox="1">
            <a:spLocks noChangeArrowheads="1"/>
          </p:cNvSpPr>
          <p:nvPr/>
        </p:nvSpPr>
        <p:spPr bwMode="auto">
          <a:xfrm>
            <a:off x="1279525" y="1879600"/>
            <a:ext cx="18415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en-US" sz="5400" b="0">
              <a:solidFill>
                <a:srgbClr val="99FF33"/>
              </a:solidFill>
              <a:latin typeface="Arial" charset="0"/>
            </a:endParaRPr>
          </a:p>
        </p:txBody>
      </p:sp>
      <p:pic>
        <p:nvPicPr>
          <p:cNvPr id="45064" name="Picture 8" descr="buteosilhouette"/>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2667735">
            <a:off x="6206125" y="1232696"/>
            <a:ext cx="2823382" cy="1585947"/>
          </a:xfrm>
          <a:prstGeom prst="rect">
            <a:avLst/>
          </a:prstGeom>
          <a:solidFill>
            <a:srgbClr val="5454F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435370" y="354480"/>
            <a:ext cx="6589256" cy="823913"/>
            <a:chOff x="435370" y="426243"/>
            <a:chExt cx="6589256" cy="823913"/>
          </a:xfrm>
        </p:grpSpPr>
        <p:sp>
          <p:nvSpPr>
            <p:cNvPr id="45060" name="Text Box 4"/>
            <p:cNvSpPr txBox="1">
              <a:spLocks noChangeArrowheads="1"/>
            </p:cNvSpPr>
            <p:nvPr/>
          </p:nvSpPr>
          <p:spPr bwMode="auto">
            <a:xfrm>
              <a:off x="435370" y="426243"/>
              <a:ext cx="2590800" cy="823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a:r>
                <a:rPr lang="en-US" sz="4800" dirty="0" err="1">
                  <a:solidFill>
                    <a:srgbClr val="FFCC00"/>
                  </a:solidFill>
                </a:rPr>
                <a:t>Buteos</a:t>
              </a:r>
              <a:endParaRPr lang="en-US" sz="4800" dirty="0">
                <a:solidFill>
                  <a:srgbClr val="FFCC00"/>
                </a:solidFill>
              </a:endParaRPr>
            </a:p>
          </p:txBody>
        </p:sp>
        <p:sp>
          <p:nvSpPr>
            <p:cNvPr id="45061" name="Text Box 5"/>
            <p:cNvSpPr txBox="1">
              <a:spLocks noChangeArrowheads="1"/>
            </p:cNvSpPr>
            <p:nvPr/>
          </p:nvSpPr>
          <p:spPr bwMode="auto">
            <a:xfrm>
              <a:off x="3124199" y="588908"/>
              <a:ext cx="3900427"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dirty="0"/>
                <a:t>are soaring hawks</a:t>
              </a:r>
            </a:p>
          </p:txBody>
        </p:sp>
      </p:grpSp>
      <p:sp>
        <p:nvSpPr>
          <p:cNvPr id="45063" name="Text Box 7"/>
          <p:cNvSpPr txBox="1">
            <a:spLocks noChangeArrowheads="1"/>
          </p:cNvSpPr>
          <p:nvPr/>
        </p:nvSpPr>
        <p:spPr bwMode="auto">
          <a:xfrm>
            <a:off x="304800" y="2514600"/>
            <a:ext cx="8686800" cy="39087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a:buFontTx/>
              <a:buChar char="•"/>
            </a:pPr>
            <a:r>
              <a:rPr lang="en-US" dirty="0">
                <a:ea typeface="Verdana" pitchFamily="34" charset="0"/>
                <a:cs typeface="Verdana" pitchFamily="34" charset="0"/>
              </a:rPr>
              <a:t> Designed to utilize air currents </a:t>
            </a:r>
          </a:p>
          <a:p>
            <a:pPr algn="l"/>
            <a:r>
              <a:rPr lang="en-US" dirty="0">
                <a:ea typeface="Verdana" pitchFamily="34" charset="0"/>
                <a:cs typeface="Verdana" pitchFamily="34" charset="0"/>
              </a:rPr>
              <a:t>   </a:t>
            </a:r>
            <a:r>
              <a:rPr lang="en-US" dirty="0" smtClean="0">
                <a:ea typeface="Verdana" pitchFamily="34" charset="0"/>
                <a:cs typeface="Verdana" pitchFamily="34" charset="0"/>
              </a:rPr>
              <a:t>to </a:t>
            </a:r>
            <a:r>
              <a:rPr lang="en-US" dirty="0">
                <a:ea typeface="Verdana" pitchFamily="34" charset="0"/>
                <a:cs typeface="Verdana" pitchFamily="34" charset="0"/>
              </a:rPr>
              <a:t>minimize flapping</a:t>
            </a:r>
          </a:p>
          <a:p>
            <a:pPr algn="l"/>
            <a:endParaRPr lang="en-US" dirty="0"/>
          </a:p>
          <a:p>
            <a:pPr algn="l">
              <a:buFontTx/>
              <a:buChar char="•"/>
            </a:pPr>
            <a:r>
              <a:rPr lang="en-US" dirty="0"/>
              <a:t> Generally found in more open areas</a:t>
            </a:r>
          </a:p>
          <a:p>
            <a:pPr algn="l"/>
            <a:r>
              <a:rPr lang="en-US" dirty="0"/>
              <a:t>    </a:t>
            </a:r>
          </a:p>
          <a:p>
            <a:pPr algn="l">
              <a:buFontTx/>
              <a:buChar char="•"/>
            </a:pPr>
            <a:r>
              <a:rPr lang="en-US" dirty="0"/>
              <a:t> Characterized by long, wide wings and </a:t>
            </a:r>
            <a:endParaRPr lang="en-US" dirty="0" smtClean="0"/>
          </a:p>
          <a:p>
            <a:pPr algn="l"/>
            <a:r>
              <a:rPr lang="en-US" dirty="0" smtClean="0"/>
              <a:t>   relatively </a:t>
            </a:r>
            <a:r>
              <a:rPr lang="en-US" dirty="0"/>
              <a:t>short broad tail </a:t>
            </a:r>
          </a:p>
          <a:p>
            <a:pPr algn="l"/>
            <a:endParaRPr lang="en-US" dirty="0"/>
          </a:p>
          <a:p>
            <a:pPr algn="l">
              <a:buFontTx/>
              <a:buChar char="•"/>
            </a:pPr>
            <a:r>
              <a:rPr lang="en-US" dirty="0"/>
              <a:t> Perfect form for utilizing updrafts and thermals</a:t>
            </a:r>
          </a:p>
          <a:p>
            <a:pPr algn="l"/>
            <a:endParaRPr lang="en-US" dirty="0">
              <a:solidFill>
                <a:srgbClr val="83FD3F"/>
              </a:solidFill>
            </a:endParaRPr>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45063">
                                            <p:txEl>
                                              <p:pRg st="0" end="0"/>
                                            </p:txEl>
                                          </p:spTgt>
                                        </p:tgtEl>
                                        <p:attrNameLst>
                                          <p:attrName>style.visibility</p:attrName>
                                        </p:attrNameLst>
                                      </p:cBhvr>
                                      <p:to>
                                        <p:strVal val="visible"/>
                                      </p:to>
                                    </p:set>
                                    <p:animEffect transition="in" filter="fade">
                                      <p:cBhvr>
                                        <p:cTn id="7" dur="500"/>
                                        <p:tgtEl>
                                          <p:spTgt spid="4506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5063">
                                            <p:txEl>
                                              <p:pRg st="1" end="1"/>
                                            </p:txEl>
                                          </p:spTgt>
                                        </p:tgtEl>
                                        <p:attrNameLst>
                                          <p:attrName>style.visibility</p:attrName>
                                        </p:attrNameLst>
                                      </p:cBhvr>
                                      <p:to>
                                        <p:strVal val="visible"/>
                                      </p:to>
                                    </p:set>
                                    <p:animEffect transition="in" filter="fade">
                                      <p:cBhvr>
                                        <p:cTn id="10" dur="500"/>
                                        <p:tgtEl>
                                          <p:spTgt spid="45063">
                                            <p:txEl>
                                              <p:pRg st="1" end="1"/>
                                            </p:txEl>
                                          </p:spTgt>
                                        </p:tgtEl>
                                      </p:cBhvr>
                                    </p:animEffect>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5064"/>
                                        </p:tgtEl>
                                        <p:attrNameLst>
                                          <p:attrName>style.visibility</p:attrName>
                                        </p:attrNameLst>
                                      </p:cBhvr>
                                      <p:to>
                                        <p:strVal val="visible"/>
                                      </p:to>
                                    </p:set>
                                    <p:animEffect transition="in" filter="fade">
                                      <p:cBhvr>
                                        <p:cTn id="14" dur="3000"/>
                                        <p:tgtEl>
                                          <p:spTgt spid="45064"/>
                                        </p:tgtEl>
                                      </p:cBhvr>
                                    </p:animEffect>
                                  </p:childTnLst>
                                </p:cTn>
                              </p:par>
                            </p:childTnLst>
                          </p:cTn>
                        </p:par>
                        <p:par>
                          <p:cTn id="15" fill="hold" nodeType="afterGroup">
                            <p:stCondLst>
                              <p:cond delay="3500"/>
                            </p:stCondLst>
                            <p:childTnLst>
                              <p:par>
                                <p:cTn id="16" presetID="10" presetClass="entr" presetSubtype="0" fill="hold" nodeType="afterEffect">
                                  <p:stCondLst>
                                    <p:cond delay="0"/>
                                  </p:stCondLst>
                                  <p:childTnLst>
                                    <p:set>
                                      <p:cBhvr>
                                        <p:cTn id="17" dur="1" fill="hold">
                                          <p:stCondLst>
                                            <p:cond delay="0"/>
                                          </p:stCondLst>
                                        </p:cTn>
                                        <p:tgtEl>
                                          <p:spTgt spid="45063">
                                            <p:txEl>
                                              <p:pRg st="3" end="3"/>
                                            </p:txEl>
                                          </p:spTgt>
                                        </p:tgtEl>
                                        <p:attrNameLst>
                                          <p:attrName>style.visibility</p:attrName>
                                        </p:attrNameLst>
                                      </p:cBhvr>
                                      <p:to>
                                        <p:strVal val="visible"/>
                                      </p:to>
                                    </p:set>
                                    <p:animEffect transition="in" filter="fade">
                                      <p:cBhvr>
                                        <p:cTn id="18" dur="2000"/>
                                        <p:tgtEl>
                                          <p:spTgt spid="45063">
                                            <p:txEl>
                                              <p:pRg st="3" end="3"/>
                                            </p:txEl>
                                          </p:spTgt>
                                        </p:tgtEl>
                                      </p:cBhvr>
                                    </p:animEffect>
                                  </p:childTnLst>
                                </p:cTn>
                              </p:par>
                            </p:childTnLst>
                          </p:cTn>
                        </p:par>
                        <p:par>
                          <p:cTn id="19" fill="hold" nodeType="afterGroup">
                            <p:stCondLst>
                              <p:cond delay="5500"/>
                            </p:stCondLst>
                            <p:childTnLst>
                              <p:par>
                                <p:cTn id="20" presetID="10" presetClass="entr" presetSubtype="0" fill="hold" nodeType="afterEffect">
                                  <p:stCondLst>
                                    <p:cond delay="0"/>
                                  </p:stCondLst>
                                  <p:childTnLst>
                                    <p:set>
                                      <p:cBhvr>
                                        <p:cTn id="21" dur="1" fill="hold">
                                          <p:stCondLst>
                                            <p:cond delay="0"/>
                                          </p:stCondLst>
                                        </p:cTn>
                                        <p:tgtEl>
                                          <p:spTgt spid="45063">
                                            <p:txEl>
                                              <p:pRg st="5" end="5"/>
                                            </p:txEl>
                                          </p:spTgt>
                                        </p:tgtEl>
                                        <p:attrNameLst>
                                          <p:attrName>style.visibility</p:attrName>
                                        </p:attrNameLst>
                                      </p:cBhvr>
                                      <p:to>
                                        <p:strVal val="visible"/>
                                      </p:to>
                                    </p:set>
                                    <p:animEffect transition="in" filter="fade">
                                      <p:cBhvr>
                                        <p:cTn id="22" dur="2000"/>
                                        <p:tgtEl>
                                          <p:spTgt spid="4506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5063">
                                            <p:txEl>
                                              <p:pRg st="6" end="6"/>
                                            </p:txEl>
                                          </p:spTgt>
                                        </p:tgtEl>
                                        <p:attrNameLst>
                                          <p:attrName>style.visibility</p:attrName>
                                        </p:attrNameLst>
                                      </p:cBhvr>
                                      <p:to>
                                        <p:strVal val="visible"/>
                                      </p:to>
                                    </p:set>
                                    <p:animEffect transition="in" filter="fade">
                                      <p:cBhvr>
                                        <p:cTn id="25" dur="2000"/>
                                        <p:tgtEl>
                                          <p:spTgt spid="45063">
                                            <p:txEl>
                                              <p:pRg st="6" end="6"/>
                                            </p:txEl>
                                          </p:spTgt>
                                        </p:tgtEl>
                                      </p:cBhvr>
                                    </p:animEffect>
                                  </p:childTnLst>
                                </p:cTn>
                              </p:par>
                            </p:childTnLst>
                          </p:cTn>
                        </p:par>
                        <p:par>
                          <p:cTn id="26" fill="hold" nodeType="afterGroup">
                            <p:stCondLst>
                              <p:cond delay="7500"/>
                            </p:stCondLst>
                            <p:childTnLst>
                              <p:par>
                                <p:cTn id="27" presetID="10" presetClass="entr" presetSubtype="0" fill="hold" nodeType="afterEffect">
                                  <p:stCondLst>
                                    <p:cond delay="0"/>
                                  </p:stCondLst>
                                  <p:childTnLst>
                                    <p:set>
                                      <p:cBhvr>
                                        <p:cTn id="28" dur="1" fill="hold">
                                          <p:stCondLst>
                                            <p:cond delay="0"/>
                                          </p:stCondLst>
                                        </p:cTn>
                                        <p:tgtEl>
                                          <p:spTgt spid="45063">
                                            <p:txEl>
                                              <p:pRg st="8" end="8"/>
                                            </p:txEl>
                                          </p:spTgt>
                                        </p:tgtEl>
                                        <p:attrNameLst>
                                          <p:attrName>style.visibility</p:attrName>
                                        </p:attrNameLst>
                                      </p:cBhvr>
                                      <p:to>
                                        <p:strVal val="visible"/>
                                      </p:to>
                                    </p:set>
                                    <p:animEffect transition="in" filter="fade">
                                      <p:cBhvr>
                                        <p:cTn id="29" dur="2000"/>
                                        <p:tgtEl>
                                          <p:spTgt spid="4506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88" name="Object 8"/>
          <p:cNvGraphicFramePr>
            <a:graphicFrameLocks noChangeAspect="1"/>
          </p:cNvGraphicFramePr>
          <p:nvPr>
            <p:extLst>
              <p:ext uri="{D42A27DB-BD31-4B8C-83A1-F6EECF244321}">
                <p14:modId xmlns="" xmlns:p14="http://schemas.microsoft.com/office/powerpoint/2010/main" val="348100256"/>
              </p:ext>
            </p:extLst>
          </p:nvPr>
        </p:nvGraphicFramePr>
        <p:xfrm>
          <a:off x="5136786" y="1174684"/>
          <a:ext cx="2903588" cy="4245245"/>
        </p:xfrm>
        <a:graphic>
          <a:graphicData uri="http://schemas.openxmlformats.org/presentationml/2006/ole">
            <p:oleObj spid="_x0000_s46452" name="Image" r:id="rId4" imgW="5523810" imgH="8076190" progId="">
              <p:embed/>
            </p:oleObj>
          </a:graphicData>
        </a:graphic>
      </p:graphicFrame>
      <p:pic>
        <p:nvPicPr>
          <p:cNvPr id="46094" name="Picture 14" descr="bestbuteosilhouette"/>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rot="1637975">
            <a:off x="5306277" y="913545"/>
            <a:ext cx="2633351" cy="4706808"/>
          </a:xfrm>
          <a:prstGeom prst="rect">
            <a:avLst/>
          </a:prstGeom>
          <a:noFill/>
          <a:extLst>
            <a:ext uri="{909E8E84-426E-40DD-AFC4-6F175D3DCCD1}">
              <a14:hiddenFill xmlns="" xmlns:a14="http://schemas.microsoft.com/office/drawing/2010/main">
                <a:solidFill>
                  <a:srgbClr val="FFFFFF"/>
                </a:solidFill>
              </a14:hiddenFill>
            </a:ext>
          </a:extLst>
        </p:spPr>
      </p:pic>
      <p:sp>
        <p:nvSpPr>
          <p:cNvPr id="46090" name="Text Box 10"/>
          <p:cNvSpPr txBox="1">
            <a:spLocks noChangeArrowheads="1"/>
          </p:cNvSpPr>
          <p:nvPr/>
        </p:nvSpPr>
        <p:spPr bwMode="auto">
          <a:xfrm>
            <a:off x="1066800" y="0"/>
            <a:ext cx="6885218"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b="0" dirty="0">
                <a:solidFill>
                  <a:srgbClr val="FFFF00"/>
                </a:solidFill>
              </a:rPr>
              <a:t>The </a:t>
            </a:r>
            <a:r>
              <a:rPr lang="en-US" sz="4000" b="0" dirty="0" smtClean="0">
                <a:solidFill>
                  <a:srgbClr val="FFFF00"/>
                </a:solidFill>
              </a:rPr>
              <a:t>Quintessential </a:t>
            </a:r>
            <a:r>
              <a:rPr lang="en-US" sz="4000" b="0" dirty="0" err="1">
                <a:solidFill>
                  <a:srgbClr val="FFFF00"/>
                </a:solidFill>
              </a:rPr>
              <a:t>Buteo</a:t>
            </a:r>
            <a:r>
              <a:rPr lang="en-US" sz="4000" b="0" dirty="0">
                <a:solidFill>
                  <a:srgbClr val="FFFF00"/>
                </a:solidFill>
              </a:rPr>
              <a:t>:</a:t>
            </a:r>
          </a:p>
        </p:txBody>
      </p:sp>
      <p:sp>
        <p:nvSpPr>
          <p:cNvPr id="46091" name="Text Box 11"/>
          <p:cNvSpPr txBox="1">
            <a:spLocks noChangeArrowheads="1"/>
          </p:cNvSpPr>
          <p:nvPr/>
        </p:nvSpPr>
        <p:spPr bwMode="auto">
          <a:xfrm>
            <a:off x="1786696" y="5962116"/>
            <a:ext cx="5105400"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FFCC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4000" dirty="0">
                <a:solidFill>
                  <a:srgbClr val="FFCC00"/>
                </a:solidFill>
              </a:rPr>
              <a:t>Red-tailed Hawk</a:t>
            </a:r>
          </a:p>
        </p:txBody>
      </p:sp>
      <p:pic>
        <p:nvPicPr>
          <p:cNvPr id="46426" name="Picture 346" descr="red tailed hawk perched on branch Stock Photo - 3652041"/>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60462" y="1219200"/>
            <a:ext cx="2844737" cy="4261778"/>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46088"/>
                                        </p:tgtEl>
                                        <p:attrNameLst>
                                          <p:attrName>style.visibility</p:attrName>
                                        </p:attrNameLst>
                                      </p:cBhvr>
                                      <p:to>
                                        <p:strVal val="visible"/>
                                      </p:to>
                                    </p:set>
                                    <p:animEffect transition="in" filter="fade">
                                      <p:cBhvr>
                                        <p:cTn id="7" dur="3000"/>
                                        <p:tgtEl>
                                          <p:spTgt spid="46088"/>
                                        </p:tgtEl>
                                      </p:cBhvr>
                                    </p:animEffect>
                                  </p:childTnLst>
                                </p:cTn>
                              </p:par>
                              <p:par>
                                <p:cTn id="8" presetID="10" presetClass="entr" presetSubtype="0" fill="hold" nodeType="withEffect">
                                  <p:stCondLst>
                                    <p:cond delay="500"/>
                                  </p:stCondLst>
                                  <p:childTnLst>
                                    <p:set>
                                      <p:cBhvr>
                                        <p:cTn id="9" dur="1" fill="hold">
                                          <p:stCondLst>
                                            <p:cond delay="0"/>
                                          </p:stCondLst>
                                        </p:cTn>
                                        <p:tgtEl>
                                          <p:spTgt spid="46426"/>
                                        </p:tgtEl>
                                        <p:attrNameLst>
                                          <p:attrName>style.visibility</p:attrName>
                                        </p:attrNameLst>
                                      </p:cBhvr>
                                      <p:to>
                                        <p:strVal val="visible"/>
                                      </p:to>
                                    </p:set>
                                    <p:animEffect transition="in" filter="fade">
                                      <p:cBhvr>
                                        <p:cTn id="10" dur="3000"/>
                                        <p:tgtEl>
                                          <p:spTgt spid="46426"/>
                                        </p:tgtEl>
                                      </p:cBhvr>
                                    </p:animEffect>
                                  </p:childTnLst>
                                </p:cTn>
                              </p:par>
                            </p:childTnLst>
                          </p:cTn>
                        </p:par>
                        <p:par>
                          <p:cTn id="11" fill="hold">
                            <p:stCondLst>
                              <p:cond delay="3500"/>
                            </p:stCondLst>
                            <p:childTnLst>
                              <p:par>
                                <p:cTn id="12" presetID="10" presetClass="entr" presetSubtype="0" fill="hold" grpId="0" nodeType="afterEffect">
                                  <p:stCondLst>
                                    <p:cond delay="1000"/>
                                  </p:stCondLst>
                                  <p:childTnLst>
                                    <p:set>
                                      <p:cBhvr>
                                        <p:cTn id="13" dur="1" fill="hold">
                                          <p:stCondLst>
                                            <p:cond delay="0"/>
                                          </p:stCondLst>
                                        </p:cTn>
                                        <p:tgtEl>
                                          <p:spTgt spid="46091"/>
                                        </p:tgtEl>
                                        <p:attrNameLst>
                                          <p:attrName>style.visibility</p:attrName>
                                        </p:attrNameLst>
                                      </p:cBhvr>
                                      <p:to>
                                        <p:strVal val="visible"/>
                                      </p:to>
                                    </p:set>
                                    <p:animEffect transition="in" filter="fade">
                                      <p:cBhvr>
                                        <p:cTn id="14" dur="2000"/>
                                        <p:tgtEl>
                                          <p:spTgt spid="46091"/>
                                        </p:tgtEl>
                                      </p:cBhvr>
                                    </p:animEffect>
                                  </p:childTnLst>
                                </p:cTn>
                              </p:par>
                            </p:childTnLst>
                          </p:cTn>
                        </p:par>
                        <p:par>
                          <p:cTn id="15" fill="hold" nodeType="afterGroup">
                            <p:stCondLst>
                              <p:cond delay="6500"/>
                            </p:stCondLst>
                            <p:childTnLst>
                              <p:par>
                                <p:cTn id="16" presetID="53" presetClass="entr" presetSubtype="0" fill="hold" nodeType="afterEffect">
                                  <p:stCondLst>
                                    <p:cond delay="500"/>
                                  </p:stCondLst>
                                  <p:childTnLst>
                                    <p:set>
                                      <p:cBhvr>
                                        <p:cTn id="17" dur="1" fill="hold">
                                          <p:stCondLst>
                                            <p:cond delay="0"/>
                                          </p:stCondLst>
                                        </p:cTn>
                                        <p:tgtEl>
                                          <p:spTgt spid="46094"/>
                                        </p:tgtEl>
                                        <p:attrNameLst>
                                          <p:attrName>style.visibility</p:attrName>
                                        </p:attrNameLst>
                                      </p:cBhvr>
                                      <p:to>
                                        <p:strVal val="visible"/>
                                      </p:to>
                                    </p:set>
                                    <p:anim calcmode="lin" valueType="num">
                                      <p:cBhvr>
                                        <p:cTn id="18" dur="3000" fill="hold"/>
                                        <p:tgtEl>
                                          <p:spTgt spid="46094"/>
                                        </p:tgtEl>
                                        <p:attrNameLst>
                                          <p:attrName>ppt_w</p:attrName>
                                        </p:attrNameLst>
                                      </p:cBhvr>
                                      <p:tavLst>
                                        <p:tav tm="0">
                                          <p:val>
                                            <p:fltVal val="0"/>
                                          </p:val>
                                        </p:tav>
                                        <p:tav tm="100000">
                                          <p:val>
                                            <p:strVal val="#ppt_w"/>
                                          </p:val>
                                        </p:tav>
                                      </p:tavLst>
                                    </p:anim>
                                    <p:anim calcmode="lin" valueType="num">
                                      <p:cBhvr>
                                        <p:cTn id="19" dur="3000" fill="hold"/>
                                        <p:tgtEl>
                                          <p:spTgt spid="46094"/>
                                        </p:tgtEl>
                                        <p:attrNameLst>
                                          <p:attrName>ppt_h</p:attrName>
                                        </p:attrNameLst>
                                      </p:cBhvr>
                                      <p:tavLst>
                                        <p:tav tm="0">
                                          <p:val>
                                            <p:fltVal val="0"/>
                                          </p:val>
                                        </p:tav>
                                        <p:tav tm="100000">
                                          <p:val>
                                            <p:strVal val="#ppt_h"/>
                                          </p:val>
                                        </p:tav>
                                      </p:tavLst>
                                    </p:anim>
                                    <p:animEffect transition="in" filter="fade">
                                      <p:cBhvr>
                                        <p:cTn id="20" dur="3000"/>
                                        <p:tgtEl>
                                          <p:spTgt spid="46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2" name="Object 4"/>
          <p:cNvGraphicFramePr>
            <a:graphicFrameLocks noChangeAspect="1"/>
          </p:cNvGraphicFramePr>
          <p:nvPr>
            <p:extLst>
              <p:ext uri="{D42A27DB-BD31-4B8C-83A1-F6EECF244321}">
                <p14:modId xmlns="" xmlns:p14="http://schemas.microsoft.com/office/powerpoint/2010/main" val="847192028"/>
              </p:ext>
            </p:extLst>
          </p:nvPr>
        </p:nvGraphicFramePr>
        <p:xfrm>
          <a:off x="304800" y="0"/>
          <a:ext cx="8316913" cy="6526213"/>
        </p:xfrm>
        <a:graphic>
          <a:graphicData uri="http://schemas.openxmlformats.org/presentationml/2006/ole">
            <p:oleObj spid="_x0000_s48502" name="Image" r:id="rId4" imgW="8320395" imgH="6529287" progId="">
              <p:embed/>
            </p:oleObj>
          </a:graphicData>
        </a:graphic>
      </p:graphicFrame>
      <p:sp>
        <p:nvSpPr>
          <p:cNvPr id="48133" name="Line 5"/>
          <p:cNvSpPr>
            <a:spLocks noChangeShapeType="1"/>
          </p:cNvSpPr>
          <p:nvPr/>
        </p:nvSpPr>
        <p:spPr bwMode="auto">
          <a:xfrm rot="-10800000">
            <a:off x="2743200" y="3581400"/>
            <a:ext cx="1905000" cy="2286000"/>
          </a:xfrm>
          <a:prstGeom prst="line">
            <a:avLst/>
          </a:prstGeom>
          <a:noFill/>
          <a:ln w="38100">
            <a:solidFill>
              <a:srgbClr val="FFCC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4" name="Line 6"/>
          <p:cNvSpPr>
            <a:spLocks noChangeShapeType="1"/>
          </p:cNvSpPr>
          <p:nvPr/>
        </p:nvSpPr>
        <p:spPr bwMode="auto">
          <a:xfrm flipH="1">
            <a:off x="1447800" y="1986895"/>
            <a:ext cx="76200" cy="2966105"/>
          </a:xfrm>
          <a:prstGeom prst="line">
            <a:avLst/>
          </a:prstGeom>
          <a:noFill/>
          <a:ln w="38100">
            <a:solidFill>
              <a:srgbClr val="FFCC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5" name="Line 7"/>
          <p:cNvSpPr>
            <a:spLocks noChangeShapeType="1"/>
          </p:cNvSpPr>
          <p:nvPr/>
        </p:nvSpPr>
        <p:spPr bwMode="auto">
          <a:xfrm rot="6307668">
            <a:off x="6028476" y="686376"/>
            <a:ext cx="692011" cy="656800"/>
          </a:xfrm>
          <a:prstGeom prst="line">
            <a:avLst/>
          </a:prstGeom>
          <a:noFill/>
          <a:ln w="38100">
            <a:solidFill>
              <a:srgbClr val="FFCC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7" name="Text Box 9"/>
          <p:cNvSpPr txBox="1">
            <a:spLocks noChangeArrowheads="1"/>
          </p:cNvSpPr>
          <p:nvPr/>
        </p:nvSpPr>
        <p:spPr bwMode="auto">
          <a:xfrm>
            <a:off x="609600" y="190148"/>
            <a:ext cx="4953600"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C00"/>
                </a:solidFill>
              </a:rPr>
              <a:t>Red-tailed Hawk</a:t>
            </a:r>
          </a:p>
        </p:txBody>
      </p:sp>
      <p:sp>
        <p:nvSpPr>
          <p:cNvPr id="48138" name="Text Box 10"/>
          <p:cNvSpPr txBox="1">
            <a:spLocks noChangeArrowheads="1"/>
          </p:cNvSpPr>
          <p:nvPr/>
        </p:nvSpPr>
        <p:spPr bwMode="auto">
          <a:xfrm>
            <a:off x="365125" y="1463675"/>
            <a:ext cx="3190297"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smtClean="0">
                <a:latin typeface="Arial" charset="0"/>
              </a:rPr>
              <a:t>Square-</a:t>
            </a:r>
            <a:r>
              <a:rPr lang="en-US" dirty="0" err="1" smtClean="0">
                <a:latin typeface="Arial" charset="0"/>
              </a:rPr>
              <a:t>ish</a:t>
            </a:r>
            <a:r>
              <a:rPr lang="en-US" dirty="0" smtClean="0">
                <a:latin typeface="Arial" charset="0"/>
              </a:rPr>
              <a:t> </a:t>
            </a:r>
            <a:r>
              <a:rPr lang="en-US" dirty="0">
                <a:latin typeface="Arial" charset="0"/>
              </a:rPr>
              <a:t>wing tips</a:t>
            </a:r>
            <a:endParaRPr lang="en-US" sz="2800" dirty="0">
              <a:latin typeface="Arial" charset="0"/>
            </a:endParaRPr>
          </a:p>
        </p:txBody>
      </p:sp>
      <p:sp>
        <p:nvSpPr>
          <p:cNvPr id="48141" name="Text Box 13"/>
          <p:cNvSpPr txBox="1">
            <a:spLocks noChangeArrowheads="1"/>
          </p:cNvSpPr>
          <p:nvPr/>
        </p:nvSpPr>
        <p:spPr bwMode="auto">
          <a:xfrm>
            <a:off x="2971800" y="5839470"/>
            <a:ext cx="283763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latin typeface="Arial" charset="0"/>
              </a:rPr>
              <a:t>Dark </a:t>
            </a:r>
            <a:r>
              <a:rPr lang="en-US" dirty="0" err="1">
                <a:latin typeface="Arial" charset="0"/>
              </a:rPr>
              <a:t>patagial</a:t>
            </a:r>
            <a:r>
              <a:rPr lang="en-US" dirty="0">
                <a:latin typeface="Arial" charset="0"/>
              </a:rPr>
              <a:t> area</a:t>
            </a:r>
          </a:p>
        </p:txBody>
      </p:sp>
      <p:sp>
        <p:nvSpPr>
          <p:cNvPr id="48143" name="Text Box 15"/>
          <p:cNvSpPr txBox="1">
            <a:spLocks noChangeArrowheads="1"/>
          </p:cNvSpPr>
          <p:nvPr/>
        </p:nvSpPr>
        <p:spPr bwMode="auto">
          <a:xfrm>
            <a:off x="6248400" y="304800"/>
            <a:ext cx="1314784"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smtClean="0">
                <a:latin typeface="Arial" charset="0"/>
              </a:rPr>
              <a:t>Comma</a:t>
            </a:r>
            <a:endParaRPr lang="en-US" dirty="0">
              <a:latin typeface="Arial" charset="0"/>
            </a:endParaRPr>
          </a:p>
        </p:txBody>
      </p:sp>
      <p:sp>
        <p:nvSpPr>
          <p:cNvPr id="48136" name="Line 8"/>
          <p:cNvSpPr>
            <a:spLocks noChangeShapeType="1"/>
          </p:cNvSpPr>
          <p:nvPr/>
        </p:nvSpPr>
        <p:spPr bwMode="auto">
          <a:xfrm rot="1020586" flipH="1">
            <a:off x="6037594" y="4689144"/>
            <a:ext cx="598179" cy="45874"/>
          </a:xfrm>
          <a:prstGeom prst="line">
            <a:avLst/>
          </a:prstGeom>
          <a:noFill/>
          <a:ln w="38100">
            <a:solidFill>
              <a:srgbClr val="FFCC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44" name="Text Box 16"/>
          <p:cNvSpPr txBox="1">
            <a:spLocks noChangeArrowheads="1"/>
          </p:cNvSpPr>
          <p:nvPr/>
        </p:nvSpPr>
        <p:spPr bwMode="auto">
          <a:xfrm>
            <a:off x="6692928" y="3038233"/>
            <a:ext cx="173957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smtClean="0">
                <a:latin typeface="Arial" charset="0"/>
              </a:rPr>
              <a:t>Belly band</a:t>
            </a:r>
            <a:endParaRPr lang="en-US" dirty="0">
              <a:latin typeface="Arial" charset="0"/>
            </a:endParaRPr>
          </a:p>
        </p:txBody>
      </p:sp>
      <p:sp>
        <p:nvSpPr>
          <p:cNvPr id="48142" name="Text Box 14"/>
          <p:cNvSpPr txBox="1">
            <a:spLocks noChangeArrowheads="1"/>
          </p:cNvSpPr>
          <p:nvPr/>
        </p:nvSpPr>
        <p:spPr bwMode="auto">
          <a:xfrm>
            <a:off x="6530160" y="3869700"/>
            <a:ext cx="2065117" cy="18158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dirty="0">
                <a:latin typeface="Arial" charset="0"/>
              </a:rPr>
              <a:t>Adults have</a:t>
            </a:r>
          </a:p>
          <a:p>
            <a:r>
              <a:rPr lang="en-US" dirty="0">
                <a:latin typeface="Arial" charset="0"/>
              </a:rPr>
              <a:t>brick </a:t>
            </a:r>
            <a:r>
              <a:rPr lang="en-US" dirty="0" smtClean="0">
                <a:latin typeface="Arial" charset="0"/>
              </a:rPr>
              <a:t>red tail</a:t>
            </a:r>
          </a:p>
          <a:p>
            <a:endParaRPr lang="en-US" sz="1600" dirty="0">
              <a:latin typeface="Arial" charset="0"/>
            </a:endParaRPr>
          </a:p>
          <a:p>
            <a:pPr algn="l"/>
            <a:r>
              <a:rPr lang="en-US" sz="1600" b="0" dirty="0">
                <a:latin typeface="Arial" charset="0"/>
              </a:rPr>
              <a:t>J</a:t>
            </a:r>
            <a:r>
              <a:rPr lang="en-US" sz="1600" b="0" dirty="0" smtClean="0">
                <a:latin typeface="Arial" charset="0"/>
              </a:rPr>
              <a:t>uveniles</a:t>
            </a:r>
            <a:r>
              <a:rPr lang="en-US" sz="1600" b="0" dirty="0">
                <a:latin typeface="Arial" charset="0"/>
              </a:rPr>
              <a:t>’ tails</a:t>
            </a:r>
          </a:p>
          <a:p>
            <a:pPr algn="l"/>
            <a:r>
              <a:rPr lang="en-US" sz="1600" b="0" dirty="0" smtClean="0">
                <a:latin typeface="Arial" charset="0"/>
              </a:rPr>
              <a:t>are </a:t>
            </a:r>
            <a:r>
              <a:rPr lang="en-US" sz="1600" b="0" dirty="0">
                <a:latin typeface="Arial" charset="0"/>
              </a:rPr>
              <a:t>faintly barred</a:t>
            </a:r>
          </a:p>
          <a:p>
            <a:pPr algn="l"/>
            <a:r>
              <a:rPr lang="en-US" sz="1600" b="0" dirty="0">
                <a:latin typeface="Arial" charset="0"/>
              </a:rPr>
              <a:t>and brown</a:t>
            </a:r>
          </a:p>
        </p:txBody>
      </p:sp>
      <p:sp>
        <p:nvSpPr>
          <p:cNvPr id="48145" name="Line 17"/>
          <p:cNvSpPr>
            <a:spLocks noChangeShapeType="1"/>
          </p:cNvSpPr>
          <p:nvPr/>
        </p:nvSpPr>
        <p:spPr bwMode="auto">
          <a:xfrm rot="563036" flipH="1">
            <a:off x="4807662" y="3114335"/>
            <a:ext cx="1859283" cy="471298"/>
          </a:xfrm>
          <a:prstGeom prst="line">
            <a:avLst/>
          </a:prstGeom>
          <a:noFill/>
          <a:ln w="38100">
            <a:solidFill>
              <a:srgbClr val="FFCC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advClick="0" advTm="10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48132"/>
                                        </p:tgtEl>
                                        <p:attrNameLst>
                                          <p:attrName>style.visibility</p:attrName>
                                        </p:attrNameLst>
                                      </p:cBhvr>
                                      <p:to>
                                        <p:strVal val="visible"/>
                                      </p:to>
                                    </p:set>
                                    <p:animEffect transition="in" filter="fade">
                                      <p:cBhvr>
                                        <p:cTn id="7" dur="2000"/>
                                        <p:tgtEl>
                                          <p:spTgt spid="48132"/>
                                        </p:tgtEl>
                                      </p:cBhvr>
                                    </p:animEffect>
                                  </p:childTnLst>
                                </p:cTn>
                              </p:par>
                            </p:childTnLst>
                          </p:cTn>
                        </p:par>
                        <p:par>
                          <p:cTn id="8" fill="hold" nodeType="afterGroup">
                            <p:stCondLst>
                              <p:cond delay="2500"/>
                            </p:stCondLst>
                            <p:childTnLst>
                              <p:par>
                                <p:cTn id="9" presetID="10" presetClass="entr" presetSubtype="0" fill="hold" nodeType="afterEffect">
                                  <p:stCondLst>
                                    <p:cond delay="0"/>
                                  </p:stCondLst>
                                  <p:childTnLst>
                                    <p:set>
                                      <p:cBhvr>
                                        <p:cTn id="10" dur="1" fill="hold">
                                          <p:stCondLst>
                                            <p:cond delay="0"/>
                                          </p:stCondLst>
                                        </p:cTn>
                                        <p:tgtEl>
                                          <p:spTgt spid="48138">
                                            <p:txEl>
                                              <p:pRg st="0" end="0"/>
                                            </p:txEl>
                                          </p:spTgt>
                                        </p:tgtEl>
                                        <p:attrNameLst>
                                          <p:attrName>style.visibility</p:attrName>
                                        </p:attrNameLst>
                                      </p:cBhvr>
                                      <p:to>
                                        <p:strVal val="visible"/>
                                      </p:to>
                                    </p:set>
                                    <p:animEffect transition="in" filter="fade">
                                      <p:cBhvr>
                                        <p:cTn id="11" dur="2000"/>
                                        <p:tgtEl>
                                          <p:spTgt spid="48138">
                                            <p:txEl>
                                              <p:pRg st="0" end="0"/>
                                            </p:txEl>
                                          </p:spTgt>
                                        </p:tgtEl>
                                      </p:cBhvr>
                                    </p:animEffect>
                                  </p:childTnLst>
                                </p:cTn>
                              </p:par>
                            </p:childTnLst>
                          </p:cTn>
                        </p:par>
                        <p:par>
                          <p:cTn id="12" fill="hold" nodeType="afterGroup">
                            <p:stCondLst>
                              <p:cond delay="4500"/>
                            </p:stCondLst>
                            <p:childTnLst>
                              <p:par>
                                <p:cTn id="13" presetID="55" presetClass="entr" presetSubtype="0" fill="hold" grpId="0" nodeType="afterEffect">
                                  <p:stCondLst>
                                    <p:cond delay="500"/>
                                  </p:stCondLst>
                                  <p:childTnLst>
                                    <p:set>
                                      <p:cBhvr>
                                        <p:cTn id="14" dur="1" fill="hold">
                                          <p:stCondLst>
                                            <p:cond delay="0"/>
                                          </p:stCondLst>
                                        </p:cTn>
                                        <p:tgtEl>
                                          <p:spTgt spid="48134"/>
                                        </p:tgtEl>
                                        <p:attrNameLst>
                                          <p:attrName>style.visibility</p:attrName>
                                        </p:attrNameLst>
                                      </p:cBhvr>
                                      <p:to>
                                        <p:strVal val="visible"/>
                                      </p:to>
                                    </p:set>
                                    <p:anim calcmode="lin" valueType="num">
                                      <p:cBhvr>
                                        <p:cTn id="15" dur="1000" fill="hold"/>
                                        <p:tgtEl>
                                          <p:spTgt spid="48134"/>
                                        </p:tgtEl>
                                        <p:attrNameLst>
                                          <p:attrName>ppt_w</p:attrName>
                                        </p:attrNameLst>
                                      </p:cBhvr>
                                      <p:tavLst>
                                        <p:tav tm="0">
                                          <p:val>
                                            <p:strVal val="#ppt_w*0.70"/>
                                          </p:val>
                                        </p:tav>
                                        <p:tav tm="100000">
                                          <p:val>
                                            <p:strVal val="#ppt_w"/>
                                          </p:val>
                                        </p:tav>
                                      </p:tavLst>
                                    </p:anim>
                                    <p:anim calcmode="lin" valueType="num">
                                      <p:cBhvr>
                                        <p:cTn id="16" dur="1000" fill="hold"/>
                                        <p:tgtEl>
                                          <p:spTgt spid="48134"/>
                                        </p:tgtEl>
                                        <p:attrNameLst>
                                          <p:attrName>ppt_h</p:attrName>
                                        </p:attrNameLst>
                                      </p:cBhvr>
                                      <p:tavLst>
                                        <p:tav tm="0">
                                          <p:val>
                                            <p:strVal val="#ppt_h"/>
                                          </p:val>
                                        </p:tav>
                                        <p:tav tm="100000">
                                          <p:val>
                                            <p:strVal val="#ppt_h"/>
                                          </p:val>
                                        </p:tav>
                                      </p:tavLst>
                                    </p:anim>
                                    <p:animEffect transition="in" filter="fade">
                                      <p:cBhvr>
                                        <p:cTn id="17" dur="1000"/>
                                        <p:tgtEl>
                                          <p:spTgt spid="48134"/>
                                        </p:tgtEl>
                                      </p:cBhvr>
                                    </p:animEffect>
                                  </p:childTnLst>
                                </p:cTn>
                              </p:par>
                            </p:childTnLst>
                          </p:cTn>
                        </p:par>
                        <p:par>
                          <p:cTn id="18" fill="hold" nodeType="afterGroup">
                            <p:stCondLst>
                              <p:cond delay="6000"/>
                            </p:stCondLst>
                            <p:childTnLst>
                              <p:par>
                                <p:cTn id="19" presetID="10" presetClass="entr" presetSubtype="0" fill="hold" grpId="0" nodeType="afterEffect">
                                  <p:stCondLst>
                                    <p:cond delay="500"/>
                                  </p:stCondLst>
                                  <p:childTnLst>
                                    <p:set>
                                      <p:cBhvr>
                                        <p:cTn id="20" dur="1" fill="hold">
                                          <p:stCondLst>
                                            <p:cond delay="0"/>
                                          </p:stCondLst>
                                        </p:cTn>
                                        <p:tgtEl>
                                          <p:spTgt spid="48141"/>
                                        </p:tgtEl>
                                        <p:attrNameLst>
                                          <p:attrName>style.visibility</p:attrName>
                                        </p:attrNameLst>
                                      </p:cBhvr>
                                      <p:to>
                                        <p:strVal val="visible"/>
                                      </p:to>
                                    </p:set>
                                    <p:animEffect transition="in" filter="fade">
                                      <p:cBhvr>
                                        <p:cTn id="21" dur="2000"/>
                                        <p:tgtEl>
                                          <p:spTgt spid="48141"/>
                                        </p:tgtEl>
                                      </p:cBhvr>
                                    </p:animEffect>
                                  </p:childTnLst>
                                </p:cTn>
                              </p:par>
                            </p:childTnLst>
                          </p:cTn>
                        </p:par>
                        <p:par>
                          <p:cTn id="22" fill="hold" nodeType="afterGroup">
                            <p:stCondLst>
                              <p:cond delay="8500"/>
                            </p:stCondLst>
                            <p:childTnLst>
                              <p:par>
                                <p:cTn id="23" presetID="55" presetClass="entr" presetSubtype="0" fill="hold" grpId="0" nodeType="afterEffect">
                                  <p:stCondLst>
                                    <p:cond delay="500"/>
                                  </p:stCondLst>
                                  <p:childTnLst>
                                    <p:set>
                                      <p:cBhvr>
                                        <p:cTn id="24" dur="1" fill="hold">
                                          <p:stCondLst>
                                            <p:cond delay="0"/>
                                          </p:stCondLst>
                                        </p:cTn>
                                        <p:tgtEl>
                                          <p:spTgt spid="48133"/>
                                        </p:tgtEl>
                                        <p:attrNameLst>
                                          <p:attrName>style.visibility</p:attrName>
                                        </p:attrNameLst>
                                      </p:cBhvr>
                                      <p:to>
                                        <p:strVal val="visible"/>
                                      </p:to>
                                    </p:set>
                                    <p:anim calcmode="lin" valueType="num">
                                      <p:cBhvr>
                                        <p:cTn id="25" dur="1000" fill="hold"/>
                                        <p:tgtEl>
                                          <p:spTgt spid="48133"/>
                                        </p:tgtEl>
                                        <p:attrNameLst>
                                          <p:attrName>ppt_w</p:attrName>
                                        </p:attrNameLst>
                                      </p:cBhvr>
                                      <p:tavLst>
                                        <p:tav tm="0">
                                          <p:val>
                                            <p:strVal val="#ppt_w*0.70"/>
                                          </p:val>
                                        </p:tav>
                                        <p:tav tm="100000">
                                          <p:val>
                                            <p:strVal val="#ppt_w"/>
                                          </p:val>
                                        </p:tav>
                                      </p:tavLst>
                                    </p:anim>
                                    <p:anim calcmode="lin" valueType="num">
                                      <p:cBhvr>
                                        <p:cTn id="26" dur="1000" fill="hold"/>
                                        <p:tgtEl>
                                          <p:spTgt spid="48133"/>
                                        </p:tgtEl>
                                        <p:attrNameLst>
                                          <p:attrName>ppt_h</p:attrName>
                                        </p:attrNameLst>
                                      </p:cBhvr>
                                      <p:tavLst>
                                        <p:tav tm="0">
                                          <p:val>
                                            <p:strVal val="#ppt_h"/>
                                          </p:val>
                                        </p:tav>
                                        <p:tav tm="100000">
                                          <p:val>
                                            <p:strVal val="#ppt_h"/>
                                          </p:val>
                                        </p:tav>
                                      </p:tavLst>
                                    </p:anim>
                                    <p:animEffect transition="in" filter="fade">
                                      <p:cBhvr>
                                        <p:cTn id="27" dur="1000"/>
                                        <p:tgtEl>
                                          <p:spTgt spid="48133"/>
                                        </p:tgtEl>
                                      </p:cBhvr>
                                    </p:animEffect>
                                  </p:childTnLst>
                                </p:cTn>
                              </p:par>
                            </p:childTnLst>
                          </p:cTn>
                        </p:par>
                        <p:par>
                          <p:cTn id="28" fill="hold" nodeType="afterGroup">
                            <p:stCondLst>
                              <p:cond delay="10000"/>
                            </p:stCondLst>
                            <p:childTnLst>
                              <p:par>
                                <p:cTn id="29" presetID="10" presetClass="entr" presetSubtype="0" fill="hold" grpId="0" nodeType="afterEffect">
                                  <p:stCondLst>
                                    <p:cond delay="500"/>
                                  </p:stCondLst>
                                  <p:childTnLst>
                                    <p:set>
                                      <p:cBhvr>
                                        <p:cTn id="30" dur="1" fill="hold">
                                          <p:stCondLst>
                                            <p:cond delay="0"/>
                                          </p:stCondLst>
                                        </p:cTn>
                                        <p:tgtEl>
                                          <p:spTgt spid="48142"/>
                                        </p:tgtEl>
                                        <p:attrNameLst>
                                          <p:attrName>style.visibility</p:attrName>
                                        </p:attrNameLst>
                                      </p:cBhvr>
                                      <p:to>
                                        <p:strVal val="visible"/>
                                      </p:to>
                                    </p:set>
                                    <p:animEffect transition="in" filter="fade">
                                      <p:cBhvr>
                                        <p:cTn id="31" dur="2000"/>
                                        <p:tgtEl>
                                          <p:spTgt spid="48142"/>
                                        </p:tgtEl>
                                      </p:cBhvr>
                                    </p:animEffect>
                                  </p:childTnLst>
                                </p:cTn>
                              </p:par>
                            </p:childTnLst>
                          </p:cTn>
                        </p:par>
                        <p:par>
                          <p:cTn id="32" fill="hold" nodeType="afterGroup">
                            <p:stCondLst>
                              <p:cond delay="12500"/>
                            </p:stCondLst>
                            <p:childTnLst>
                              <p:par>
                                <p:cTn id="33" presetID="55" presetClass="entr" presetSubtype="0" fill="hold" grpId="0" nodeType="afterEffect">
                                  <p:stCondLst>
                                    <p:cond delay="500"/>
                                  </p:stCondLst>
                                  <p:childTnLst>
                                    <p:set>
                                      <p:cBhvr>
                                        <p:cTn id="34" dur="1" fill="hold">
                                          <p:stCondLst>
                                            <p:cond delay="0"/>
                                          </p:stCondLst>
                                        </p:cTn>
                                        <p:tgtEl>
                                          <p:spTgt spid="48136"/>
                                        </p:tgtEl>
                                        <p:attrNameLst>
                                          <p:attrName>style.visibility</p:attrName>
                                        </p:attrNameLst>
                                      </p:cBhvr>
                                      <p:to>
                                        <p:strVal val="visible"/>
                                      </p:to>
                                    </p:set>
                                    <p:anim calcmode="lin" valueType="num">
                                      <p:cBhvr>
                                        <p:cTn id="35" dur="1000" fill="hold"/>
                                        <p:tgtEl>
                                          <p:spTgt spid="48136"/>
                                        </p:tgtEl>
                                        <p:attrNameLst>
                                          <p:attrName>ppt_w</p:attrName>
                                        </p:attrNameLst>
                                      </p:cBhvr>
                                      <p:tavLst>
                                        <p:tav tm="0">
                                          <p:val>
                                            <p:strVal val="#ppt_w*0.70"/>
                                          </p:val>
                                        </p:tav>
                                        <p:tav tm="100000">
                                          <p:val>
                                            <p:strVal val="#ppt_w"/>
                                          </p:val>
                                        </p:tav>
                                      </p:tavLst>
                                    </p:anim>
                                    <p:anim calcmode="lin" valueType="num">
                                      <p:cBhvr>
                                        <p:cTn id="36" dur="1000" fill="hold"/>
                                        <p:tgtEl>
                                          <p:spTgt spid="48136"/>
                                        </p:tgtEl>
                                        <p:attrNameLst>
                                          <p:attrName>ppt_h</p:attrName>
                                        </p:attrNameLst>
                                      </p:cBhvr>
                                      <p:tavLst>
                                        <p:tav tm="0">
                                          <p:val>
                                            <p:strVal val="#ppt_h"/>
                                          </p:val>
                                        </p:tav>
                                        <p:tav tm="100000">
                                          <p:val>
                                            <p:strVal val="#ppt_h"/>
                                          </p:val>
                                        </p:tav>
                                      </p:tavLst>
                                    </p:anim>
                                    <p:animEffect transition="in" filter="fade">
                                      <p:cBhvr>
                                        <p:cTn id="37" dur="1000"/>
                                        <p:tgtEl>
                                          <p:spTgt spid="48136"/>
                                        </p:tgtEl>
                                      </p:cBhvr>
                                    </p:animEffect>
                                  </p:childTnLst>
                                </p:cTn>
                              </p:par>
                            </p:childTnLst>
                          </p:cTn>
                        </p:par>
                        <p:par>
                          <p:cTn id="38" fill="hold" nodeType="afterGroup">
                            <p:stCondLst>
                              <p:cond delay="14000"/>
                            </p:stCondLst>
                            <p:childTnLst>
                              <p:par>
                                <p:cTn id="39" presetID="9" presetClass="entr" presetSubtype="0" fill="hold" grpId="0" nodeType="afterEffect">
                                  <p:stCondLst>
                                    <p:cond delay="0"/>
                                  </p:stCondLst>
                                  <p:childTnLst>
                                    <p:set>
                                      <p:cBhvr>
                                        <p:cTn id="40" dur="1" fill="hold">
                                          <p:stCondLst>
                                            <p:cond delay="0"/>
                                          </p:stCondLst>
                                        </p:cTn>
                                        <p:tgtEl>
                                          <p:spTgt spid="48144"/>
                                        </p:tgtEl>
                                        <p:attrNameLst>
                                          <p:attrName>style.visibility</p:attrName>
                                        </p:attrNameLst>
                                      </p:cBhvr>
                                      <p:to>
                                        <p:strVal val="visible"/>
                                      </p:to>
                                    </p:set>
                                    <p:animEffect transition="in" filter="dissolve">
                                      <p:cBhvr>
                                        <p:cTn id="41" dur="2000"/>
                                        <p:tgtEl>
                                          <p:spTgt spid="48144"/>
                                        </p:tgtEl>
                                      </p:cBhvr>
                                    </p:animEffect>
                                  </p:childTnLst>
                                </p:cTn>
                              </p:par>
                            </p:childTnLst>
                          </p:cTn>
                        </p:par>
                        <p:par>
                          <p:cTn id="42" fill="hold" nodeType="afterGroup">
                            <p:stCondLst>
                              <p:cond delay="16000"/>
                            </p:stCondLst>
                            <p:childTnLst>
                              <p:par>
                                <p:cTn id="43" presetID="55" presetClass="entr" presetSubtype="0" fill="hold" grpId="0" nodeType="afterEffect">
                                  <p:stCondLst>
                                    <p:cond delay="500"/>
                                  </p:stCondLst>
                                  <p:childTnLst>
                                    <p:set>
                                      <p:cBhvr>
                                        <p:cTn id="44" dur="1" fill="hold">
                                          <p:stCondLst>
                                            <p:cond delay="0"/>
                                          </p:stCondLst>
                                        </p:cTn>
                                        <p:tgtEl>
                                          <p:spTgt spid="48145"/>
                                        </p:tgtEl>
                                        <p:attrNameLst>
                                          <p:attrName>style.visibility</p:attrName>
                                        </p:attrNameLst>
                                      </p:cBhvr>
                                      <p:to>
                                        <p:strVal val="visible"/>
                                      </p:to>
                                    </p:set>
                                    <p:anim calcmode="lin" valueType="num">
                                      <p:cBhvr>
                                        <p:cTn id="45" dur="1000" fill="hold"/>
                                        <p:tgtEl>
                                          <p:spTgt spid="48145"/>
                                        </p:tgtEl>
                                        <p:attrNameLst>
                                          <p:attrName>ppt_w</p:attrName>
                                        </p:attrNameLst>
                                      </p:cBhvr>
                                      <p:tavLst>
                                        <p:tav tm="0">
                                          <p:val>
                                            <p:strVal val="#ppt_w*0.70"/>
                                          </p:val>
                                        </p:tav>
                                        <p:tav tm="100000">
                                          <p:val>
                                            <p:strVal val="#ppt_w"/>
                                          </p:val>
                                        </p:tav>
                                      </p:tavLst>
                                    </p:anim>
                                    <p:anim calcmode="lin" valueType="num">
                                      <p:cBhvr>
                                        <p:cTn id="46" dur="1000" fill="hold"/>
                                        <p:tgtEl>
                                          <p:spTgt spid="48145"/>
                                        </p:tgtEl>
                                        <p:attrNameLst>
                                          <p:attrName>ppt_h</p:attrName>
                                        </p:attrNameLst>
                                      </p:cBhvr>
                                      <p:tavLst>
                                        <p:tav tm="0">
                                          <p:val>
                                            <p:strVal val="#ppt_h"/>
                                          </p:val>
                                        </p:tav>
                                        <p:tav tm="100000">
                                          <p:val>
                                            <p:strVal val="#ppt_h"/>
                                          </p:val>
                                        </p:tav>
                                      </p:tavLst>
                                    </p:anim>
                                    <p:animEffect transition="in" filter="fade">
                                      <p:cBhvr>
                                        <p:cTn id="47" dur="1000"/>
                                        <p:tgtEl>
                                          <p:spTgt spid="48145"/>
                                        </p:tgtEl>
                                      </p:cBhvr>
                                    </p:animEffect>
                                  </p:childTnLst>
                                </p:cTn>
                              </p:par>
                            </p:childTnLst>
                          </p:cTn>
                        </p:par>
                        <p:par>
                          <p:cTn id="48" fill="hold">
                            <p:stCondLst>
                              <p:cond delay="17500"/>
                            </p:stCondLst>
                            <p:childTnLst>
                              <p:par>
                                <p:cTn id="49" presetID="10" presetClass="entr" presetSubtype="0" fill="hold" grpId="0" nodeType="afterEffect">
                                  <p:stCondLst>
                                    <p:cond delay="0"/>
                                  </p:stCondLst>
                                  <p:childTnLst>
                                    <p:set>
                                      <p:cBhvr>
                                        <p:cTn id="50" dur="1" fill="hold">
                                          <p:stCondLst>
                                            <p:cond delay="0"/>
                                          </p:stCondLst>
                                        </p:cTn>
                                        <p:tgtEl>
                                          <p:spTgt spid="48143"/>
                                        </p:tgtEl>
                                        <p:attrNameLst>
                                          <p:attrName>style.visibility</p:attrName>
                                        </p:attrNameLst>
                                      </p:cBhvr>
                                      <p:to>
                                        <p:strVal val="visible"/>
                                      </p:to>
                                    </p:set>
                                    <p:animEffect transition="in" filter="fade">
                                      <p:cBhvr>
                                        <p:cTn id="51" dur="2000"/>
                                        <p:tgtEl>
                                          <p:spTgt spid="48143"/>
                                        </p:tgtEl>
                                      </p:cBhvr>
                                    </p:animEffect>
                                  </p:childTnLst>
                                </p:cTn>
                              </p:par>
                            </p:childTnLst>
                          </p:cTn>
                        </p:par>
                        <p:par>
                          <p:cTn id="52" fill="hold">
                            <p:stCondLst>
                              <p:cond delay="19500"/>
                            </p:stCondLst>
                            <p:childTnLst>
                              <p:par>
                                <p:cTn id="53" presetID="55" presetClass="entr" presetSubtype="0" fill="hold" grpId="0" nodeType="afterEffect">
                                  <p:stCondLst>
                                    <p:cond delay="0"/>
                                  </p:stCondLst>
                                  <p:childTnLst>
                                    <p:set>
                                      <p:cBhvr>
                                        <p:cTn id="54" dur="1" fill="hold">
                                          <p:stCondLst>
                                            <p:cond delay="0"/>
                                          </p:stCondLst>
                                        </p:cTn>
                                        <p:tgtEl>
                                          <p:spTgt spid="48135"/>
                                        </p:tgtEl>
                                        <p:attrNameLst>
                                          <p:attrName>style.visibility</p:attrName>
                                        </p:attrNameLst>
                                      </p:cBhvr>
                                      <p:to>
                                        <p:strVal val="visible"/>
                                      </p:to>
                                    </p:set>
                                    <p:anim calcmode="lin" valueType="num">
                                      <p:cBhvr>
                                        <p:cTn id="55" dur="1000" fill="hold"/>
                                        <p:tgtEl>
                                          <p:spTgt spid="48135"/>
                                        </p:tgtEl>
                                        <p:attrNameLst>
                                          <p:attrName>ppt_w</p:attrName>
                                        </p:attrNameLst>
                                      </p:cBhvr>
                                      <p:tavLst>
                                        <p:tav tm="0">
                                          <p:val>
                                            <p:strVal val="#ppt_w*0.70"/>
                                          </p:val>
                                        </p:tav>
                                        <p:tav tm="100000">
                                          <p:val>
                                            <p:strVal val="#ppt_w"/>
                                          </p:val>
                                        </p:tav>
                                      </p:tavLst>
                                    </p:anim>
                                    <p:anim calcmode="lin" valueType="num">
                                      <p:cBhvr>
                                        <p:cTn id="56" dur="1000" fill="hold"/>
                                        <p:tgtEl>
                                          <p:spTgt spid="48135"/>
                                        </p:tgtEl>
                                        <p:attrNameLst>
                                          <p:attrName>ppt_h</p:attrName>
                                        </p:attrNameLst>
                                      </p:cBhvr>
                                      <p:tavLst>
                                        <p:tav tm="0">
                                          <p:val>
                                            <p:strVal val="#ppt_h"/>
                                          </p:val>
                                        </p:tav>
                                        <p:tav tm="100000">
                                          <p:val>
                                            <p:strVal val="#ppt_h"/>
                                          </p:val>
                                        </p:tav>
                                      </p:tavLst>
                                    </p:anim>
                                    <p:animEffect transition="in" filter="fade">
                                      <p:cBhvr>
                                        <p:cTn id="57" dur="1000"/>
                                        <p:tgtEl>
                                          <p:spTgt spid="48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animBg="1"/>
      <p:bldP spid="48134" grpId="0" animBg="1"/>
      <p:bldP spid="48135" grpId="0" animBg="1"/>
      <p:bldP spid="48141" grpId="0"/>
      <p:bldP spid="48143" grpId="0"/>
      <p:bldP spid="48136" grpId="0" animBg="1"/>
      <p:bldP spid="48144" grpId="0"/>
      <p:bldP spid="48142" grpId="0"/>
      <p:bldP spid="481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Text Box 4"/>
          <p:cNvSpPr txBox="1">
            <a:spLocks noChangeArrowheads="1"/>
          </p:cNvSpPr>
          <p:nvPr/>
        </p:nvSpPr>
        <p:spPr bwMode="auto">
          <a:xfrm>
            <a:off x="120650" y="914400"/>
            <a:ext cx="9023350" cy="3019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r>
              <a:rPr lang="en-US" sz="4800" dirty="0" smtClean="0">
                <a:solidFill>
                  <a:srgbClr val="FFFF00"/>
                </a:solidFill>
              </a:rPr>
              <a:t>But…</a:t>
            </a:r>
            <a:r>
              <a:rPr lang="en-US" sz="4800" dirty="0" smtClean="0"/>
              <a:t> </a:t>
            </a:r>
            <a:r>
              <a:rPr lang="en-US" sz="4800" b="0" dirty="0" smtClean="0"/>
              <a:t> </a:t>
            </a:r>
            <a:endParaRPr lang="en-US" sz="4800" b="0" dirty="0"/>
          </a:p>
          <a:p>
            <a:pPr algn="l"/>
            <a:endParaRPr lang="en-US" sz="4800" b="0" dirty="0"/>
          </a:p>
          <a:p>
            <a:r>
              <a:rPr lang="en-US" sz="4800" b="0" dirty="0"/>
              <a:t>W</a:t>
            </a:r>
            <a:r>
              <a:rPr lang="en-US" sz="4800" b="0" dirty="0" smtClean="0"/>
              <a:t>hat </a:t>
            </a:r>
            <a:r>
              <a:rPr lang="en-US" sz="4800" b="0" dirty="0"/>
              <a:t>if I can’t see those markings</a:t>
            </a:r>
            <a:r>
              <a:rPr lang="en-US" sz="4800" b="0" dirty="0" smtClean="0"/>
              <a:t>?</a:t>
            </a:r>
            <a:endParaRPr lang="en-US" sz="4800" b="0" dirty="0"/>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0180">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nodeType="afterEffect">
                                  <p:stCondLst>
                                    <p:cond delay="1500"/>
                                  </p:stCondLst>
                                  <p:childTnLst>
                                    <p:set>
                                      <p:cBhvr>
                                        <p:cTn id="9" dur="1" fill="hold">
                                          <p:stCondLst>
                                            <p:cond delay="0"/>
                                          </p:stCondLst>
                                        </p:cTn>
                                        <p:tgtEl>
                                          <p:spTgt spid="50180">
                                            <p:txEl>
                                              <p:pRg st="2" end="2"/>
                                            </p:txEl>
                                          </p:spTgt>
                                        </p:tgtEl>
                                        <p:attrNameLst>
                                          <p:attrName>style.visibility</p:attrName>
                                        </p:attrNameLst>
                                      </p:cBhvr>
                                      <p:to>
                                        <p:strVal val="visible"/>
                                      </p:to>
                                    </p:set>
                                    <p:animEffect transition="in" filter="fade">
                                      <p:cBhvr>
                                        <p:cTn id="10" dur="2000"/>
                                        <p:tgtEl>
                                          <p:spTgt spid="5018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7" name="Picture 5" descr="35880010"/>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1981200" y="-923330"/>
            <a:ext cx="14706600" cy="9753600"/>
          </a:xfrm>
          <a:prstGeom prst="rect">
            <a:avLst/>
          </a:prstGeom>
          <a:noFill/>
          <a:extLst>
            <a:ext uri="{909E8E84-426E-40DD-AFC4-6F175D3DCCD1}">
              <a14:hiddenFill xmlns="" xmlns:a14="http://schemas.microsoft.com/office/drawing/2010/main">
                <a:solidFill>
                  <a:srgbClr val="FFFFFF"/>
                </a:solidFill>
              </a14:hiddenFill>
            </a:ext>
          </a:extLst>
        </p:spPr>
      </p:pic>
      <p:sp>
        <p:nvSpPr>
          <p:cNvPr id="166919" name="Rectangle 7"/>
          <p:cNvSpPr>
            <a:spLocks noChangeArrowheads="1"/>
          </p:cNvSpPr>
          <p:nvPr/>
        </p:nvSpPr>
        <p:spPr bwMode="auto">
          <a:xfrm>
            <a:off x="-744095" y="3912247"/>
            <a:ext cx="10668000"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r>
              <a:rPr lang="en-US" sz="4000" dirty="0" smtClean="0"/>
              <a:t>Raptor Identification</a:t>
            </a:r>
            <a:endParaRPr lang="en-US" sz="4000" dirty="0"/>
          </a:p>
        </p:txBody>
      </p:sp>
      <p:sp>
        <p:nvSpPr>
          <p:cNvPr id="166920" name="Text Box 8"/>
          <p:cNvSpPr txBox="1">
            <a:spLocks noChangeArrowheads="1"/>
          </p:cNvSpPr>
          <p:nvPr/>
        </p:nvSpPr>
        <p:spPr bwMode="auto">
          <a:xfrm>
            <a:off x="2590800" y="4724400"/>
            <a:ext cx="399821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b="0" dirty="0" smtClean="0"/>
              <a:t>Species </a:t>
            </a:r>
            <a:r>
              <a:rPr lang="en-US" b="0" dirty="0"/>
              <a:t>of the Northeast</a:t>
            </a:r>
          </a:p>
        </p:txBody>
      </p:sp>
      <p:sp>
        <p:nvSpPr>
          <p:cNvPr id="166921" name="Rectangle 9"/>
          <p:cNvSpPr>
            <a:spLocks noChangeArrowheads="1"/>
          </p:cNvSpPr>
          <p:nvPr/>
        </p:nvSpPr>
        <p:spPr bwMode="auto">
          <a:xfrm>
            <a:off x="5951220" y="5486400"/>
            <a:ext cx="2209800"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a:r>
              <a:rPr lang="en-US" sz="1200" b="0" i="1" dirty="0"/>
              <a:t>For HMANA</a:t>
            </a:r>
          </a:p>
          <a:p>
            <a:pPr algn="l"/>
            <a:r>
              <a:rPr lang="en-US" sz="1050" b="0" dirty="0"/>
              <a:t>©</a:t>
            </a:r>
            <a:r>
              <a:rPr lang="en-US" sz="1200" b="0" i="1" dirty="0"/>
              <a:t>Susan </a:t>
            </a:r>
            <a:r>
              <a:rPr lang="en-US" sz="1200" b="0" i="1" dirty="0" err="1"/>
              <a:t>Fogleman</a:t>
            </a:r>
            <a:r>
              <a:rPr lang="en-US" sz="1200" b="0" i="1" dirty="0"/>
              <a:t>, producer</a:t>
            </a:r>
          </a:p>
          <a:p>
            <a:pPr algn="l"/>
            <a:r>
              <a:rPr lang="en-US" sz="1200" b="0" i="1" dirty="0"/>
              <a:t>Copyright 2008</a:t>
            </a:r>
          </a:p>
        </p:txBody>
      </p:sp>
      <p:sp>
        <p:nvSpPr>
          <p:cNvPr id="2" name="Rectangle 1"/>
          <p:cNvSpPr/>
          <p:nvPr/>
        </p:nvSpPr>
        <p:spPr>
          <a:xfrm>
            <a:off x="190303" y="757694"/>
            <a:ext cx="8799204" cy="2123658"/>
          </a:xfrm>
          <a:prstGeom prst="rect">
            <a:avLst/>
          </a:prstGeom>
        </p:spPr>
        <p:txBody>
          <a:bodyPr wrap="none">
            <a:spAutoFit/>
          </a:bodyPr>
          <a:lstStyle/>
          <a:p>
            <a:r>
              <a:rPr lang="en-US" sz="4800" dirty="0" smtClean="0"/>
              <a:t>Potomac Valley Audubon</a:t>
            </a:r>
          </a:p>
          <a:p>
            <a:endParaRPr lang="en-US" sz="4400" dirty="0" smtClean="0"/>
          </a:p>
          <a:p>
            <a:r>
              <a:rPr lang="en-US" sz="4000" dirty="0" smtClean="0"/>
              <a:t>Advanced</a:t>
            </a:r>
            <a:r>
              <a:rPr lang="en-US" sz="4000" dirty="0" smtClean="0"/>
              <a:t> </a:t>
            </a:r>
            <a:r>
              <a:rPr lang="en-US" sz="4000" dirty="0" smtClean="0"/>
              <a:t>Birding Workshop</a:t>
            </a:r>
            <a:endParaRPr lang="en-US" sz="4000" dirty="0"/>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afterEffect">
                                  <p:stCondLst>
                                    <p:cond delay="0"/>
                                  </p:stCondLst>
                                  <p:childTnLst>
                                    <p:set>
                                      <p:cBhvr rctx="PPT">
                                        <p:cTn id="6" dur="indefinite"/>
                                        <p:tgtEl>
                                          <p:spTgt spid="166917"/>
                                        </p:tgtEl>
                                        <p:attrNameLst>
                                          <p:attrName>style.opacity</p:attrName>
                                        </p:attrNameLst>
                                      </p:cBhvr>
                                      <p:to>
                                        <p:strVal val="0.5"/>
                                      </p:to>
                                    </p:set>
                                    <p:animEffect filter="image" prLst="opacity: 0.5">
                                      <p:cBhvr rctx="IE">
                                        <p:cTn id="7" dur="indefinite"/>
                                        <p:tgtEl>
                                          <p:spTgt spid="166917"/>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66919"/>
                                        </p:tgtEl>
                                        <p:attrNameLst>
                                          <p:attrName>style.visibility</p:attrName>
                                        </p:attrNameLst>
                                      </p:cBhvr>
                                      <p:to>
                                        <p:strVal val="visible"/>
                                      </p:to>
                                    </p:set>
                                    <p:anim calcmode="lin" valueType="num">
                                      <p:cBhvr>
                                        <p:cTn id="10" dur="2000" fill="hold"/>
                                        <p:tgtEl>
                                          <p:spTgt spid="166919"/>
                                        </p:tgtEl>
                                        <p:attrNameLst>
                                          <p:attrName>ppt_w</p:attrName>
                                        </p:attrNameLst>
                                      </p:cBhvr>
                                      <p:tavLst>
                                        <p:tav tm="0">
                                          <p:val>
                                            <p:fltVal val="0"/>
                                          </p:val>
                                        </p:tav>
                                        <p:tav tm="100000">
                                          <p:val>
                                            <p:strVal val="#ppt_w"/>
                                          </p:val>
                                        </p:tav>
                                      </p:tavLst>
                                    </p:anim>
                                    <p:anim calcmode="lin" valueType="num">
                                      <p:cBhvr>
                                        <p:cTn id="11" dur="2000" fill="hold"/>
                                        <p:tgtEl>
                                          <p:spTgt spid="166919"/>
                                        </p:tgtEl>
                                        <p:attrNameLst>
                                          <p:attrName>ppt_h</p:attrName>
                                        </p:attrNameLst>
                                      </p:cBhvr>
                                      <p:tavLst>
                                        <p:tav tm="0">
                                          <p:val>
                                            <p:fltVal val="0"/>
                                          </p:val>
                                        </p:tav>
                                        <p:tav tm="100000">
                                          <p:val>
                                            <p:strVal val="#ppt_h"/>
                                          </p:val>
                                        </p:tav>
                                      </p:tavLst>
                                    </p:anim>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66920"/>
                                        </p:tgtEl>
                                        <p:attrNameLst>
                                          <p:attrName>style.visibility</p:attrName>
                                        </p:attrNameLst>
                                      </p:cBhvr>
                                      <p:to>
                                        <p:strVal val="visible"/>
                                      </p:to>
                                    </p:set>
                                    <p:animEffect transition="in" filter="fade">
                                      <p:cBhvr>
                                        <p:cTn id="15" dur="2000"/>
                                        <p:tgtEl>
                                          <p:spTgt spid="1669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6921"/>
                                        </p:tgtEl>
                                        <p:attrNameLst>
                                          <p:attrName>style.visibility</p:attrName>
                                        </p:attrNameLst>
                                      </p:cBhvr>
                                      <p:to>
                                        <p:strVal val="visible"/>
                                      </p:to>
                                    </p:set>
                                    <p:animEffect transition="in" filter="fade">
                                      <p:cBhvr>
                                        <p:cTn id="18" dur="5000"/>
                                        <p:tgtEl>
                                          <p:spTgt spid="166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9" grpId="0"/>
      <p:bldP spid="166920" grpId="0"/>
      <p:bldP spid="1669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8" name="Picture 8" descr="buteosilhouette"/>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2305505">
            <a:off x="3861773" y="2308744"/>
            <a:ext cx="1485741" cy="2646097"/>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1206" name="Text Box 6"/>
          <p:cNvSpPr txBox="1">
            <a:spLocks noChangeArrowheads="1"/>
          </p:cNvSpPr>
          <p:nvPr/>
        </p:nvSpPr>
        <p:spPr bwMode="auto">
          <a:xfrm>
            <a:off x="1442544" y="1155412"/>
            <a:ext cx="652454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3200" dirty="0"/>
              <a:t>Remember </a:t>
            </a:r>
            <a:r>
              <a:rPr lang="en-US" sz="3200" dirty="0" smtClean="0"/>
              <a:t>the </a:t>
            </a:r>
            <a:r>
              <a:rPr lang="en-US" sz="3200" dirty="0"/>
              <a:t>silhouettes?</a:t>
            </a:r>
          </a:p>
        </p:txBody>
      </p:sp>
      <p:sp>
        <p:nvSpPr>
          <p:cNvPr id="51207" name="Text Box 7"/>
          <p:cNvSpPr txBox="1">
            <a:spLocks noChangeArrowheads="1"/>
          </p:cNvSpPr>
          <p:nvPr/>
        </p:nvSpPr>
        <p:spPr bwMode="auto">
          <a:xfrm>
            <a:off x="1600200" y="5486400"/>
            <a:ext cx="6483350"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3200"/>
              <a:t>And don’t forget behavior…</a:t>
            </a:r>
          </a:p>
        </p:txBody>
      </p:sp>
    </p:spTree>
  </p:cSld>
  <p:clrMapOvr>
    <a:masterClrMapping/>
  </p:clrMapOvr>
  <mc:AlternateContent xmlns:mc="http://schemas.openxmlformats.org/markup-compatibility/2006">
    <mc:Choice xmlns="" xmlns:p14="http://schemas.microsoft.com/office/powerpoint/2010/main" Requires="p14">
      <p:transition p14:dur="0" advClick="0" advTm="5000"/>
    </mc:Choice>
    <mc:Fallback>
      <p:transition advClick="0" advTm="5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1206"/>
                                        </p:tgtEl>
                                        <p:attrNameLst>
                                          <p:attrName>style.visibility</p:attrName>
                                        </p:attrNameLst>
                                      </p:cBhvr>
                                      <p:to>
                                        <p:strVal val="visible"/>
                                      </p:to>
                                    </p:set>
                                    <p:animEffect transition="in" filter="fade">
                                      <p:cBhvr>
                                        <p:cTn id="7" dur="2000"/>
                                        <p:tgtEl>
                                          <p:spTgt spid="51206"/>
                                        </p:tgtEl>
                                      </p:cBhvr>
                                    </p:animEffect>
                                  </p:childTnLst>
                                </p:cTn>
                              </p:par>
                            </p:childTnLst>
                          </p:cTn>
                        </p:par>
                        <p:par>
                          <p:cTn id="8" fill="hold" nodeType="afterGroup">
                            <p:stCondLst>
                              <p:cond delay="2500"/>
                            </p:stCondLst>
                            <p:childTnLst>
                              <p:par>
                                <p:cTn id="9" presetID="53" presetClass="entr" presetSubtype="0" fill="hold" grpId="0" nodeType="afterEffect">
                                  <p:stCondLst>
                                    <p:cond delay="0"/>
                                  </p:stCondLst>
                                  <p:childTnLst>
                                    <p:set>
                                      <p:cBhvr>
                                        <p:cTn id="10" dur="1" fill="hold">
                                          <p:stCondLst>
                                            <p:cond delay="0"/>
                                          </p:stCondLst>
                                        </p:cTn>
                                        <p:tgtEl>
                                          <p:spTgt spid="51207"/>
                                        </p:tgtEl>
                                        <p:attrNameLst>
                                          <p:attrName>style.visibility</p:attrName>
                                        </p:attrNameLst>
                                      </p:cBhvr>
                                      <p:to>
                                        <p:strVal val="visible"/>
                                      </p:to>
                                    </p:set>
                                    <p:anim calcmode="lin" valueType="num">
                                      <p:cBhvr>
                                        <p:cTn id="11" dur="1000" fill="hold"/>
                                        <p:tgtEl>
                                          <p:spTgt spid="51207"/>
                                        </p:tgtEl>
                                        <p:attrNameLst>
                                          <p:attrName>ppt_w</p:attrName>
                                        </p:attrNameLst>
                                      </p:cBhvr>
                                      <p:tavLst>
                                        <p:tav tm="0">
                                          <p:val>
                                            <p:fltVal val="0"/>
                                          </p:val>
                                        </p:tav>
                                        <p:tav tm="100000">
                                          <p:val>
                                            <p:strVal val="#ppt_w"/>
                                          </p:val>
                                        </p:tav>
                                      </p:tavLst>
                                    </p:anim>
                                    <p:anim calcmode="lin" valueType="num">
                                      <p:cBhvr>
                                        <p:cTn id="12" dur="1000" fill="hold"/>
                                        <p:tgtEl>
                                          <p:spTgt spid="51207"/>
                                        </p:tgtEl>
                                        <p:attrNameLst>
                                          <p:attrName>ppt_h</p:attrName>
                                        </p:attrNameLst>
                                      </p:cBhvr>
                                      <p:tavLst>
                                        <p:tav tm="0">
                                          <p:val>
                                            <p:fltVal val="0"/>
                                          </p:val>
                                        </p:tav>
                                        <p:tav tm="100000">
                                          <p:val>
                                            <p:strVal val="#ppt_h"/>
                                          </p:val>
                                        </p:tav>
                                      </p:tavLst>
                                    </p:anim>
                                    <p:animEffect transition="in" filter="fade">
                                      <p:cBhvr>
                                        <p:cTn id="13" dur="1000"/>
                                        <p:tgtEl>
                                          <p:spTgt spid="51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6" grpId="0"/>
      <p:bldP spid="5120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229" name="Object 5"/>
          <p:cNvGraphicFramePr>
            <a:graphicFrameLocks noChangeAspect="1"/>
          </p:cNvGraphicFramePr>
          <p:nvPr>
            <p:extLst>
              <p:ext uri="{D42A27DB-BD31-4B8C-83A1-F6EECF244321}">
                <p14:modId xmlns="" xmlns:p14="http://schemas.microsoft.com/office/powerpoint/2010/main" val="253631885"/>
              </p:ext>
            </p:extLst>
          </p:nvPr>
        </p:nvGraphicFramePr>
        <p:xfrm>
          <a:off x="3838787" y="2209800"/>
          <a:ext cx="2034963" cy="2895600"/>
        </p:xfrm>
        <a:graphic>
          <a:graphicData uri="http://schemas.openxmlformats.org/presentationml/2006/ole">
            <p:oleObj spid="_x0000_s52592" name="Image" r:id="rId4" imgW="7174603" imgH="10209524" progId="">
              <p:embed/>
            </p:oleObj>
          </a:graphicData>
        </a:graphic>
      </p:graphicFrame>
      <p:sp>
        <p:nvSpPr>
          <p:cNvPr id="52230" name="Text Box 6"/>
          <p:cNvSpPr txBox="1">
            <a:spLocks noChangeArrowheads="1"/>
          </p:cNvSpPr>
          <p:nvPr/>
        </p:nvSpPr>
        <p:spPr bwMode="auto">
          <a:xfrm>
            <a:off x="381000" y="1513327"/>
            <a:ext cx="3392275"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000" dirty="0"/>
              <a:t>“Bulging” </a:t>
            </a:r>
            <a:r>
              <a:rPr lang="en-US" sz="2000" dirty="0" err="1"/>
              <a:t>secondaries</a:t>
            </a:r>
            <a:endParaRPr lang="en-US" sz="2000" dirty="0"/>
          </a:p>
        </p:txBody>
      </p:sp>
      <p:sp>
        <p:nvSpPr>
          <p:cNvPr id="52231" name="Line 7"/>
          <p:cNvSpPr>
            <a:spLocks noChangeShapeType="1"/>
          </p:cNvSpPr>
          <p:nvPr/>
        </p:nvSpPr>
        <p:spPr bwMode="auto">
          <a:xfrm>
            <a:off x="2133600" y="2057400"/>
            <a:ext cx="2667000" cy="990600"/>
          </a:xfrm>
          <a:prstGeom prst="line">
            <a:avLst/>
          </a:prstGeom>
          <a:noFill/>
          <a:ln w="28575">
            <a:solidFill>
              <a:srgbClr val="FFCC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32" name="Text Box 8"/>
          <p:cNvSpPr txBox="1">
            <a:spLocks noChangeArrowheads="1"/>
          </p:cNvSpPr>
          <p:nvPr/>
        </p:nvSpPr>
        <p:spPr bwMode="auto">
          <a:xfrm>
            <a:off x="374073" y="5230091"/>
            <a:ext cx="3009157"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000" dirty="0"/>
              <a:t>Relatively short tail</a:t>
            </a:r>
          </a:p>
        </p:txBody>
      </p:sp>
      <p:sp>
        <p:nvSpPr>
          <p:cNvPr id="52234" name="Line 10"/>
          <p:cNvSpPr>
            <a:spLocks noChangeShapeType="1"/>
          </p:cNvSpPr>
          <p:nvPr/>
        </p:nvSpPr>
        <p:spPr bwMode="auto">
          <a:xfrm flipV="1">
            <a:off x="2971800" y="3810000"/>
            <a:ext cx="1295400" cy="1371600"/>
          </a:xfrm>
          <a:prstGeom prst="line">
            <a:avLst/>
          </a:prstGeom>
          <a:noFill/>
          <a:ln w="28575">
            <a:solidFill>
              <a:srgbClr val="FFCC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35" name="Text Box 11"/>
          <p:cNvSpPr txBox="1">
            <a:spLocks noChangeArrowheads="1"/>
          </p:cNvSpPr>
          <p:nvPr/>
        </p:nvSpPr>
        <p:spPr bwMode="auto">
          <a:xfrm>
            <a:off x="228600" y="228600"/>
            <a:ext cx="5715000" cy="946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a:r>
              <a:rPr lang="en-US" sz="2800" dirty="0">
                <a:solidFill>
                  <a:srgbClr val="FFFF00"/>
                </a:solidFill>
              </a:rPr>
              <a:t>For example, notice on </a:t>
            </a:r>
            <a:r>
              <a:rPr lang="en-US" sz="2800" dirty="0" smtClean="0">
                <a:solidFill>
                  <a:srgbClr val="FFFF00"/>
                </a:solidFill>
              </a:rPr>
              <a:t>this silhouette:</a:t>
            </a:r>
            <a:endParaRPr lang="en-US" sz="2800" dirty="0">
              <a:solidFill>
                <a:srgbClr val="FFFF00"/>
              </a:solidFill>
            </a:endParaRPr>
          </a:p>
        </p:txBody>
      </p:sp>
      <p:sp>
        <p:nvSpPr>
          <p:cNvPr id="52236" name="Text Box 12"/>
          <p:cNvSpPr txBox="1">
            <a:spLocks noChangeArrowheads="1"/>
          </p:cNvSpPr>
          <p:nvPr/>
        </p:nvSpPr>
        <p:spPr bwMode="auto">
          <a:xfrm>
            <a:off x="5943600" y="228600"/>
            <a:ext cx="2270173"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2800" dirty="0" smtClean="0">
                <a:solidFill>
                  <a:srgbClr val="FFC000"/>
                </a:solidFill>
              </a:rPr>
              <a:t>Red-tailed</a:t>
            </a:r>
            <a:endParaRPr lang="en-US" sz="2800" dirty="0">
              <a:solidFill>
                <a:srgbClr val="FFC000"/>
              </a:solidFill>
            </a:endParaRPr>
          </a:p>
        </p:txBody>
      </p:sp>
    </p:spTree>
  </p:cSld>
  <p:clrMapOvr>
    <a:masterClrMapping/>
  </p:clrMapOvr>
  <mc:AlternateContent xmlns:mc="http://schemas.openxmlformats.org/markup-compatibility/2006">
    <mc:Choice xmlns="" xmlns:p14="http://schemas.microsoft.com/office/powerpoint/2010/main" Requires="p14">
      <p:transition p14:dur="0" advClick="0" advTm="12000"/>
    </mc:Choice>
    <mc:Fallback>
      <p:transition advClick="0" advTm="12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2235">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nodeType="afterEffect">
                                  <p:stCondLst>
                                    <p:cond delay="1000"/>
                                  </p:stCondLst>
                                  <p:childTnLst>
                                    <p:set>
                                      <p:cBhvr>
                                        <p:cTn id="9" dur="1" fill="hold">
                                          <p:stCondLst>
                                            <p:cond delay="0"/>
                                          </p:stCondLst>
                                        </p:cTn>
                                        <p:tgtEl>
                                          <p:spTgt spid="52229"/>
                                        </p:tgtEl>
                                        <p:attrNameLst>
                                          <p:attrName>style.visibility</p:attrName>
                                        </p:attrNameLst>
                                      </p:cBhvr>
                                      <p:to>
                                        <p:strVal val="visible"/>
                                      </p:to>
                                    </p:set>
                                    <p:animEffect transition="in" filter="fade">
                                      <p:cBhvr>
                                        <p:cTn id="10" dur="5000"/>
                                        <p:tgtEl>
                                          <p:spTgt spid="52229"/>
                                        </p:tgtEl>
                                      </p:cBhvr>
                                    </p:animEffect>
                                  </p:childTnLst>
                                </p:cTn>
                              </p:par>
                            </p:childTnLst>
                          </p:cTn>
                        </p:par>
                        <p:par>
                          <p:cTn id="11" fill="hold" nodeType="afterGroup">
                            <p:stCondLst>
                              <p:cond delay="6000"/>
                            </p:stCondLst>
                            <p:childTnLst>
                              <p:par>
                                <p:cTn id="12" presetID="10" presetClass="entr" presetSubtype="0" fill="hold" grpId="0" nodeType="afterEffect">
                                  <p:stCondLst>
                                    <p:cond delay="0"/>
                                  </p:stCondLst>
                                  <p:childTnLst>
                                    <p:set>
                                      <p:cBhvr>
                                        <p:cTn id="13" dur="1" fill="hold">
                                          <p:stCondLst>
                                            <p:cond delay="0"/>
                                          </p:stCondLst>
                                        </p:cTn>
                                        <p:tgtEl>
                                          <p:spTgt spid="52230"/>
                                        </p:tgtEl>
                                        <p:attrNameLst>
                                          <p:attrName>style.visibility</p:attrName>
                                        </p:attrNameLst>
                                      </p:cBhvr>
                                      <p:to>
                                        <p:strVal val="visible"/>
                                      </p:to>
                                    </p:set>
                                    <p:animEffect transition="in" filter="fade">
                                      <p:cBhvr>
                                        <p:cTn id="14" dur="2000"/>
                                        <p:tgtEl>
                                          <p:spTgt spid="52230"/>
                                        </p:tgtEl>
                                      </p:cBhvr>
                                    </p:animEffect>
                                  </p:childTnLst>
                                </p:cTn>
                              </p:par>
                            </p:childTnLst>
                          </p:cTn>
                        </p:par>
                        <p:par>
                          <p:cTn id="15" fill="hold" nodeType="afterGroup">
                            <p:stCondLst>
                              <p:cond delay="8000"/>
                            </p:stCondLst>
                            <p:childTnLst>
                              <p:par>
                                <p:cTn id="16" presetID="22" presetClass="entr" presetSubtype="8" fill="hold" grpId="0" nodeType="afterEffect">
                                  <p:stCondLst>
                                    <p:cond delay="500"/>
                                  </p:stCondLst>
                                  <p:childTnLst>
                                    <p:set>
                                      <p:cBhvr>
                                        <p:cTn id="17" dur="1" fill="hold">
                                          <p:stCondLst>
                                            <p:cond delay="0"/>
                                          </p:stCondLst>
                                        </p:cTn>
                                        <p:tgtEl>
                                          <p:spTgt spid="52231"/>
                                        </p:tgtEl>
                                        <p:attrNameLst>
                                          <p:attrName>style.visibility</p:attrName>
                                        </p:attrNameLst>
                                      </p:cBhvr>
                                      <p:to>
                                        <p:strVal val="visible"/>
                                      </p:to>
                                    </p:set>
                                    <p:animEffect transition="in" filter="wipe(left)">
                                      <p:cBhvr>
                                        <p:cTn id="18" dur="1000"/>
                                        <p:tgtEl>
                                          <p:spTgt spid="52231"/>
                                        </p:tgtEl>
                                      </p:cBhvr>
                                    </p:animEffect>
                                  </p:childTnLst>
                                </p:cTn>
                              </p:par>
                            </p:childTnLst>
                          </p:cTn>
                        </p:par>
                        <p:par>
                          <p:cTn id="19" fill="hold" nodeType="afterGroup">
                            <p:stCondLst>
                              <p:cond delay="9500"/>
                            </p:stCondLst>
                            <p:childTnLst>
                              <p:par>
                                <p:cTn id="20" presetID="10" presetClass="entr" presetSubtype="0" fill="hold" grpId="0" nodeType="afterEffect">
                                  <p:stCondLst>
                                    <p:cond delay="0"/>
                                  </p:stCondLst>
                                  <p:childTnLst>
                                    <p:set>
                                      <p:cBhvr>
                                        <p:cTn id="21" dur="1" fill="hold">
                                          <p:stCondLst>
                                            <p:cond delay="0"/>
                                          </p:stCondLst>
                                        </p:cTn>
                                        <p:tgtEl>
                                          <p:spTgt spid="52232"/>
                                        </p:tgtEl>
                                        <p:attrNameLst>
                                          <p:attrName>style.visibility</p:attrName>
                                        </p:attrNameLst>
                                      </p:cBhvr>
                                      <p:to>
                                        <p:strVal val="visible"/>
                                      </p:to>
                                    </p:set>
                                    <p:animEffect transition="in" filter="fade">
                                      <p:cBhvr>
                                        <p:cTn id="22" dur="2000"/>
                                        <p:tgtEl>
                                          <p:spTgt spid="52232"/>
                                        </p:tgtEl>
                                      </p:cBhvr>
                                    </p:animEffect>
                                  </p:childTnLst>
                                </p:cTn>
                              </p:par>
                            </p:childTnLst>
                          </p:cTn>
                        </p:par>
                        <p:par>
                          <p:cTn id="23" fill="hold" nodeType="afterGroup">
                            <p:stCondLst>
                              <p:cond delay="11500"/>
                            </p:stCondLst>
                            <p:childTnLst>
                              <p:par>
                                <p:cTn id="24" presetID="22" presetClass="entr" presetSubtype="4" fill="hold" grpId="0" nodeType="afterEffect">
                                  <p:stCondLst>
                                    <p:cond delay="500"/>
                                  </p:stCondLst>
                                  <p:childTnLst>
                                    <p:set>
                                      <p:cBhvr>
                                        <p:cTn id="25" dur="1" fill="hold">
                                          <p:stCondLst>
                                            <p:cond delay="0"/>
                                          </p:stCondLst>
                                        </p:cTn>
                                        <p:tgtEl>
                                          <p:spTgt spid="52234"/>
                                        </p:tgtEl>
                                        <p:attrNameLst>
                                          <p:attrName>style.visibility</p:attrName>
                                        </p:attrNameLst>
                                      </p:cBhvr>
                                      <p:to>
                                        <p:strVal val="visible"/>
                                      </p:to>
                                    </p:set>
                                    <p:animEffect transition="in" filter="wipe(down)">
                                      <p:cBhvr>
                                        <p:cTn id="26" dur="1000"/>
                                        <p:tgtEl>
                                          <p:spTgt spid="52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0" grpId="0"/>
      <p:bldP spid="52231" grpId="0" animBg="1"/>
      <p:bldP spid="52232" grpId="0"/>
      <p:bldP spid="52234" grpId="0" animBg="1"/>
      <p:bldP spid="52235" grpId="0"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4" descr="Redtail, side"/>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09800" y="2136274"/>
            <a:ext cx="2972678" cy="2203432"/>
          </a:xfrm>
          <a:prstGeom prst="rect">
            <a:avLst/>
          </a:prstGeom>
          <a:noFill/>
          <a:extLst>
            <a:ext uri="{909E8E84-426E-40DD-AFC4-6F175D3DCCD1}">
              <a14:hiddenFill xmlns="" xmlns:a14="http://schemas.microsoft.com/office/drawing/2010/main">
                <a:solidFill>
                  <a:srgbClr val="FFFFFF"/>
                </a:solidFill>
              </a14:hiddenFill>
            </a:ext>
          </a:extLst>
        </p:spPr>
      </p:pic>
      <p:sp>
        <p:nvSpPr>
          <p:cNvPr id="54277" name="Text Box 5"/>
          <p:cNvSpPr txBox="1">
            <a:spLocks noChangeArrowheads="1"/>
          </p:cNvSpPr>
          <p:nvPr/>
        </p:nvSpPr>
        <p:spPr bwMode="auto">
          <a:xfrm>
            <a:off x="457200" y="533400"/>
            <a:ext cx="8353425"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3200" dirty="0">
                <a:solidFill>
                  <a:srgbClr val="FFFF00"/>
                </a:solidFill>
              </a:rPr>
              <a:t>What do you notice about this bird?</a:t>
            </a:r>
          </a:p>
        </p:txBody>
      </p:sp>
      <p:sp>
        <p:nvSpPr>
          <p:cNvPr id="54278" name="Text Box 6"/>
          <p:cNvSpPr txBox="1">
            <a:spLocks noChangeArrowheads="1"/>
          </p:cNvSpPr>
          <p:nvPr/>
        </p:nvSpPr>
        <p:spPr bwMode="auto">
          <a:xfrm>
            <a:off x="1584325" y="1631950"/>
            <a:ext cx="2616422"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t>It is </a:t>
            </a:r>
            <a:r>
              <a:rPr lang="en-US" dirty="0" smtClean="0"/>
              <a:t>soaring…</a:t>
            </a:r>
            <a:endParaRPr lang="en-US" dirty="0"/>
          </a:p>
        </p:txBody>
      </p:sp>
      <p:sp>
        <p:nvSpPr>
          <p:cNvPr id="54279" name="Text Box 7"/>
          <p:cNvSpPr txBox="1">
            <a:spLocks noChangeArrowheads="1"/>
          </p:cNvSpPr>
          <p:nvPr/>
        </p:nvSpPr>
        <p:spPr bwMode="auto">
          <a:xfrm>
            <a:off x="5312956" y="3007157"/>
            <a:ext cx="2635658"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t>It is a </a:t>
            </a:r>
            <a:r>
              <a:rPr lang="en-US" dirty="0" err="1"/>
              <a:t>B</a:t>
            </a:r>
            <a:r>
              <a:rPr lang="en-US" dirty="0" err="1" smtClean="0"/>
              <a:t>uteo</a:t>
            </a:r>
            <a:r>
              <a:rPr lang="en-US" dirty="0" smtClean="0"/>
              <a:t>…</a:t>
            </a:r>
            <a:endParaRPr lang="en-US" dirty="0"/>
          </a:p>
        </p:txBody>
      </p:sp>
      <p:sp>
        <p:nvSpPr>
          <p:cNvPr id="54280" name="Text Box 8"/>
          <p:cNvSpPr txBox="1">
            <a:spLocks noChangeArrowheads="1"/>
          </p:cNvSpPr>
          <p:nvPr/>
        </p:nvSpPr>
        <p:spPr bwMode="auto">
          <a:xfrm>
            <a:off x="1000347" y="5334000"/>
            <a:ext cx="6400800"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dirty="0" smtClean="0"/>
              <a:t>Hmmm… </a:t>
            </a:r>
            <a:r>
              <a:rPr lang="en-US" dirty="0"/>
              <a:t>its wings seem to be in </a:t>
            </a:r>
            <a:r>
              <a:rPr lang="en-US" dirty="0" smtClean="0"/>
              <a:t>a slight </a:t>
            </a:r>
            <a:r>
              <a:rPr lang="en-US" dirty="0"/>
              <a:t>dihedral </a:t>
            </a:r>
            <a:r>
              <a:rPr lang="en-US" sz="2000" b="0" dirty="0" smtClean="0"/>
              <a:t>(</a:t>
            </a:r>
            <a:r>
              <a:rPr lang="en-US" sz="2000" b="0" dirty="0"/>
              <a:t>held above horizontal</a:t>
            </a:r>
            <a:r>
              <a:rPr lang="en-US" sz="2000" b="0" dirty="0" smtClean="0"/>
              <a:t>)</a:t>
            </a:r>
            <a:endParaRPr lang="en-US" sz="2000" b="0" dirty="0"/>
          </a:p>
        </p:txBody>
      </p:sp>
      <p:sp>
        <p:nvSpPr>
          <p:cNvPr id="54281" name="Text Box 9"/>
          <p:cNvSpPr txBox="1">
            <a:spLocks noChangeArrowheads="1"/>
          </p:cNvSpPr>
          <p:nvPr/>
        </p:nvSpPr>
        <p:spPr bwMode="auto">
          <a:xfrm>
            <a:off x="914400" y="4339706"/>
            <a:ext cx="6997428"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dirty="0"/>
              <a:t>It seems to have bulging </a:t>
            </a:r>
            <a:r>
              <a:rPr lang="en-US" dirty="0" err="1" smtClean="0"/>
              <a:t>secondaries</a:t>
            </a:r>
            <a:r>
              <a:rPr lang="en-US" dirty="0" smtClean="0"/>
              <a:t>...</a:t>
            </a:r>
            <a:endParaRPr lang="en-US" dirty="0"/>
          </a:p>
        </p:txBody>
      </p:sp>
    </p:spTree>
  </p:cSld>
  <p:clrMapOvr>
    <a:masterClrMapping/>
  </p:clrMapOvr>
  <p:transition spd="slow" advClick="0" advTm="1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427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4276"/>
                                        </p:tgtEl>
                                        <p:attrNameLst>
                                          <p:attrName>style.visibility</p:attrName>
                                        </p:attrNameLst>
                                      </p:cBhvr>
                                      <p:to>
                                        <p:strVal val="visible"/>
                                      </p:to>
                                    </p:set>
                                  </p:childTnLst>
                                </p:cTn>
                              </p:par>
                            </p:childTnLst>
                          </p:cTn>
                        </p:par>
                        <p:par>
                          <p:cTn id="10" fill="hold" nodeType="afterGroup">
                            <p:stCondLst>
                              <p:cond delay="0"/>
                            </p:stCondLst>
                            <p:childTnLst>
                              <p:par>
                                <p:cTn id="11" presetID="10" presetClass="entr" presetSubtype="0" fill="hold" grpId="0" nodeType="afterEffect">
                                  <p:stCondLst>
                                    <p:cond delay="1000"/>
                                  </p:stCondLst>
                                  <p:childTnLst>
                                    <p:set>
                                      <p:cBhvr>
                                        <p:cTn id="12" dur="1" fill="hold">
                                          <p:stCondLst>
                                            <p:cond delay="0"/>
                                          </p:stCondLst>
                                        </p:cTn>
                                        <p:tgtEl>
                                          <p:spTgt spid="54278"/>
                                        </p:tgtEl>
                                        <p:attrNameLst>
                                          <p:attrName>style.visibility</p:attrName>
                                        </p:attrNameLst>
                                      </p:cBhvr>
                                      <p:to>
                                        <p:strVal val="visible"/>
                                      </p:to>
                                    </p:set>
                                    <p:animEffect transition="in" filter="fade">
                                      <p:cBhvr>
                                        <p:cTn id="13" dur="2000"/>
                                        <p:tgtEl>
                                          <p:spTgt spid="54278"/>
                                        </p:tgtEl>
                                      </p:cBhvr>
                                    </p:animEffect>
                                  </p:childTnLst>
                                </p:cTn>
                              </p:par>
                            </p:childTnLst>
                          </p:cTn>
                        </p:par>
                        <p:par>
                          <p:cTn id="14" fill="hold" nodeType="afterGroup">
                            <p:stCondLst>
                              <p:cond delay="3000"/>
                            </p:stCondLst>
                            <p:childTnLst>
                              <p:par>
                                <p:cTn id="15" presetID="10" presetClass="entr" presetSubtype="0" fill="hold" grpId="0" nodeType="afterEffect">
                                  <p:stCondLst>
                                    <p:cond delay="500"/>
                                  </p:stCondLst>
                                  <p:childTnLst>
                                    <p:set>
                                      <p:cBhvr>
                                        <p:cTn id="16" dur="1" fill="hold">
                                          <p:stCondLst>
                                            <p:cond delay="0"/>
                                          </p:stCondLst>
                                        </p:cTn>
                                        <p:tgtEl>
                                          <p:spTgt spid="54279"/>
                                        </p:tgtEl>
                                        <p:attrNameLst>
                                          <p:attrName>style.visibility</p:attrName>
                                        </p:attrNameLst>
                                      </p:cBhvr>
                                      <p:to>
                                        <p:strVal val="visible"/>
                                      </p:to>
                                    </p:set>
                                    <p:animEffect transition="in" filter="fade">
                                      <p:cBhvr>
                                        <p:cTn id="17" dur="2000"/>
                                        <p:tgtEl>
                                          <p:spTgt spid="54279"/>
                                        </p:tgtEl>
                                      </p:cBhvr>
                                    </p:animEffect>
                                  </p:childTnLst>
                                </p:cTn>
                              </p:par>
                            </p:childTnLst>
                          </p:cTn>
                        </p:par>
                        <p:par>
                          <p:cTn id="18" fill="hold" nodeType="afterGroup">
                            <p:stCondLst>
                              <p:cond delay="5500"/>
                            </p:stCondLst>
                            <p:childTnLst>
                              <p:par>
                                <p:cTn id="19" presetID="10" presetClass="entr" presetSubtype="0" fill="hold" grpId="0" nodeType="afterEffect">
                                  <p:stCondLst>
                                    <p:cond delay="0"/>
                                  </p:stCondLst>
                                  <p:childTnLst>
                                    <p:set>
                                      <p:cBhvr>
                                        <p:cTn id="20" dur="1" fill="hold">
                                          <p:stCondLst>
                                            <p:cond delay="0"/>
                                          </p:stCondLst>
                                        </p:cTn>
                                        <p:tgtEl>
                                          <p:spTgt spid="54281"/>
                                        </p:tgtEl>
                                        <p:attrNameLst>
                                          <p:attrName>style.visibility</p:attrName>
                                        </p:attrNameLst>
                                      </p:cBhvr>
                                      <p:to>
                                        <p:strVal val="visible"/>
                                      </p:to>
                                    </p:set>
                                    <p:animEffect transition="in" filter="fade">
                                      <p:cBhvr>
                                        <p:cTn id="21" dur="2000"/>
                                        <p:tgtEl>
                                          <p:spTgt spid="54281"/>
                                        </p:tgtEl>
                                      </p:cBhvr>
                                    </p:animEffect>
                                  </p:childTnLst>
                                </p:cTn>
                              </p:par>
                            </p:childTnLst>
                          </p:cTn>
                        </p:par>
                        <p:par>
                          <p:cTn id="22" fill="hold" nodeType="afterGroup">
                            <p:stCondLst>
                              <p:cond delay="7500"/>
                            </p:stCondLst>
                            <p:childTnLst>
                              <p:par>
                                <p:cTn id="23" presetID="53" presetClass="entr" presetSubtype="0" fill="hold" grpId="0" nodeType="afterEffect">
                                  <p:stCondLst>
                                    <p:cond delay="1500"/>
                                  </p:stCondLst>
                                  <p:childTnLst>
                                    <p:set>
                                      <p:cBhvr>
                                        <p:cTn id="24" dur="1" fill="hold">
                                          <p:stCondLst>
                                            <p:cond delay="0"/>
                                          </p:stCondLst>
                                        </p:cTn>
                                        <p:tgtEl>
                                          <p:spTgt spid="54280"/>
                                        </p:tgtEl>
                                        <p:attrNameLst>
                                          <p:attrName>style.visibility</p:attrName>
                                        </p:attrNameLst>
                                      </p:cBhvr>
                                      <p:to>
                                        <p:strVal val="visible"/>
                                      </p:to>
                                    </p:set>
                                    <p:anim calcmode="lin" valueType="num">
                                      <p:cBhvr>
                                        <p:cTn id="25" dur="3000" fill="hold"/>
                                        <p:tgtEl>
                                          <p:spTgt spid="54280"/>
                                        </p:tgtEl>
                                        <p:attrNameLst>
                                          <p:attrName>ppt_w</p:attrName>
                                        </p:attrNameLst>
                                      </p:cBhvr>
                                      <p:tavLst>
                                        <p:tav tm="0">
                                          <p:val>
                                            <p:fltVal val="0"/>
                                          </p:val>
                                        </p:tav>
                                        <p:tav tm="100000">
                                          <p:val>
                                            <p:strVal val="#ppt_w"/>
                                          </p:val>
                                        </p:tav>
                                      </p:tavLst>
                                    </p:anim>
                                    <p:anim calcmode="lin" valueType="num">
                                      <p:cBhvr>
                                        <p:cTn id="26" dur="3000" fill="hold"/>
                                        <p:tgtEl>
                                          <p:spTgt spid="54280"/>
                                        </p:tgtEl>
                                        <p:attrNameLst>
                                          <p:attrName>ppt_h</p:attrName>
                                        </p:attrNameLst>
                                      </p:cBhvr>
                                      <p:tavLst>
                                        <p:tav tm="0">
                                          <p:val>
                                            <p:fltVal val="0"/>
                                          </p:val>
                                        </p:tav>
                                        <p:tav tm="100000">
                                          <p:val>
                                            <p:strVal val="#ppt_h"/>
                                          </p:val>
                                        </p:tav>
                                      </p:tavLst>
                                    </p:anim>
                                    <p:animEffect transition="in" filter="fade">
                                      <p:cBhvr>
                                        <p:cTn id="27" dur="3000"/>
                                        <p:tgtEl>
                                          <p:spTgt spid="54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7" grpId="0"/>
      <p:bldP spid="54278" grpId="0"/>
      <p:bldP spid="54279" grpId="0"/>
      <p:bldP spid="54280" grpId="0"/>
      <p:bldP spid="5428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Line 4"/>
          <p:cNvSpPr>
            <a:spLocks noChangeShapeType="1"/>
          </p:cNvSpPr>
          <p:nvPr/>
        </p:nvSpPr>
        <p:spPr bwMode="auto">
          <a:xfrm rot="-649292">
            <a:off x="1676400" y="2278063"/>
            <a:ext cx="2824163" cy="1044575"/>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02" name="Line 6"/>
          <p:cNvSpPr>
            <a:spLocks noChangeShapeType="1"/>
          </p:cNvSpPr>
          <p:nvPr/>
        </p:nvSpPr>
        <p:spPr bwMode="auto">
          <a:xfrm rot="1282181" flipV="1">
            <a:off x="4724400" y="2057400"/>
            <a:ext cx="2514600" cy="1524000"/>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03" name="AutoShape 7"/>
          <p:cNvSpPr>
            <a:spLocks noChangeArrowheads="1"/>
          </p:cNvSpPr>
          <p:nvPr/>
        </p:nvSpPr>
        <p:spPr bwMode="auto">
          <a:xfrm rot="-24423794">
            <a:off x="4380706" y="2782094"/>
            <a:ext cx="352425" cy="427038"/>
          </a:xfrm>
          <a:prstGeom prst="rtTriangle">
            <a:avLst/>
          </a:prstGeom>
          <a:solidFill>
            <a:schemeClr val="tx2"/>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4" name="Text Box 8"/>
          <p:cNvSpPr txBox="1">
            <a:spLocks noChangeArrowheads="1"/>
          </p:cNvSpPr>
          <p:nvPr/>
        </p:nvSpPr>
        <p:spPr bwMode="auto">
          <a:xfrm>
            <a:off x="1336675" y="930275"/>
            <a:ext cx="6356350"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t>This is what a dihedral looks like</a:t>
            </a:r>
          </a:p>
          <a:p>
            <a:r>
              <a:rPr lang="en-US"/>
              <a:t>when a hawk is coming toward you.</a:t>
            </a:r>
          </a:p>
        </p:txBody>
      </p:sp>
      <p:sp>
        <p:nvSpPr>
          <p:cNvPr id="55305" name="Text Box 9"/>
          <p:cNvSpPr txBox="1">
            <a:spLocks noChangeArrowheads="1"/>
          </p:cNvSpPr>
          <p:nvPr/>
        </p:nvSpPr>
        <p:spPr bwMode="auto">
          <a:xfrm>
            <a:off x="1414463" y="4359275"/>
            <a:ext cx="6078537"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t>It is also what it looks like when a</a:t>
            </a:r>
          </a:p>
          <a:p>
            <a:r>
              <a:rPr lang="en-US"/>
              <a:t>hawk is going away from you!</a:t>
            </a:r>
          </a:p>
        </p:txBody>
      </p:sp>
    </p:spTree>
  </p:cSld>
  <p:clrMapOvr>
    <a:masterClrMapping/>
  </p:clrMapOvr>
  <p:transition spd="slow" advClick="0" advTm="10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5304"/>
                                        </p:tgtEl>
                                        <p:attrNameLst>
                                          <p:attrName>style.visibility</p:attrName>
                                        </p:attrNameLst>
                                      </p:cBhvr>
                                      <p:to>
                                        <p:strVal val="visible"/>
                                      </p:to>
                                    </p:set>
                                  </p:childTnLst>
                                </p:cTn>
                              </p:par>
                            </p:childTnLst>
                          </p:cTn>
                        </p:par>
                        <p:par>
                          <p:cTn id="7" fill="hold" nodeType="afterGroup">
                            <p:stCondLst>
                              <p:cond delay="1000"/>
                            </p:stCondLst>
                            <p:childTnLst>
                              <p:par>
                                <p:cTn id="8" presetID="10" presetClass="entr" presetSubtype="0" fill="hold" grpId="0" nodeType="afterEffect">
                                  <p:stCondLst>
                                    <p:cond delay="0"/>
                                  </p:stCondLst>
                                  <p:childTnLst>
                                    <p:set>
                                      <p:cBhvr>
                                        <p:cTn id="9" dur="1" fill="hold">
                                          <p:stCondLst>
                                            <p:cond delay="0"/>
                                          </p:stCondLst>
                                        </p:cTn>
                                        <p:tgtEl>
                                          <p:spTgt spid="55300"/>
                                        </p:tgtEl>
                                        <p:attrNameLst>
                                          <p:attrName>style.visibility</p:attrName>
                                        </p:attrNameLst>
                                      </p:cBhvr>
                                      <p:to>
                                        <p:strVal val="visible"/>
                                      </p:to>
                                    </p:set>
                                    <p:animEffect transition="in" filter="fade">
                                      <p:cBhvr>
                                        <p:cTn id="10" dur="2000"/>
                                        <p:tgtEl>
                                          <p:spTgt spid="5530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5302"/>
                                        </p:tgtEl>
                                        <p:attrNameLst>
                                          <p:attrName>style.visibility</p:attrName>
                                        </p:attrNameLst>
                                      </p:cBhvr>
                                      <p:to>
                                        <p:strVal val="visible"/>
                                      </p:to>
                                    </p:set>
                                    <p:animEffect transition="in" filter="fade">
                                      <p:cBhvr>
                                        <p:cTn id="13" dur="2000"/>
                                        <p:tgtEl>
                                          <p:spTgt spid="5530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303"/>
                                        </p:tgtEl>
                                        <p:attrNameLst>
                                          <p:attrName>style.visibility</p:attrName>
                                        </p:attrNameLst>
                                      </p:cBhvr>
                                      <p:to>
                                        <p:strVal val="visible"/>
                                      </p:to>
                                    </p:set>
                                    <p:animEffect transition="in" filter="fade">
                                      <p:cBhvr>
                                        <p:cTn id="16" dur="2000"/>
                                        <p:tgtEl>
                                          <p:spTgt spid="55303"/>
                                        </p:tgtEl>
                                      </p:cBhvr>
                                    </p:animEffect>
                                  </p:childTnLst>
                                </p:cTn>
                              </p:par>
                            </p:childTnLst>
                          </p:cTn>
                        </p:par>
                        <p:par>
                          <p:cTn id="17" fill="hold" nodeType="afterGroup">
                            <p:stCondLst>
                              <p:cond delay="3000"/>
                            </p:stCondLst>
                            <p:childTnLst>
                              <p:par>
                                <p:cTn id="18" presetID="10" presetClass="exit" presetSubtype="0" fill="hold" grpId="1" nodeType="afterEffect">
                                  <p:stCondLst>
                                    <p:cond delay="1500"/>
                                  </p:stCondLst>
                                  <p:childTnLst>
                                    <p:animEffect transition="out" filter="fade">
                                      <p:cBhvr>
                                        <p:cTn id="19" dur="5000"/>
                                        <p:tgtEl>
                                          <p:spTgt spid="55304"/>
                                        </p:tgtEl>
                                      </p:cBhvr>
                                    </p:animEffect>
                                    <p:set>
                                      <p:cBhvr>
                                        <p:cTn id="20" dur="1" fill="hold">
                                          <p:stCondLst>
                                            <p:cond delay="4999"/>
                                          </p:stCondLst>
                                        </p:cTn>
                                        <p:tgtEl>
                                          <p:spTgt spid="55304"/>
                                        </p:tgtEl>
                                        <p:attrNameLst>
                                          <p:attrName>style.visibility</p:attrName>
                                        </p:attrNameLst>
                                      </p:cBhvr>
                                      <p:to>
                                        <p:strVal val="hidden"/>
                                      </p:to>
                                    </p:set>
                                  </p:childTnLst>
                                </p:cTn>
                              </p:par>
                              <p:par>
                                <p:cTn id="21" presetID="10" presetClass="entr" presetSubtype="0" fill="hold" grpId="0" nodeType="withEffect">
                                  <p:stCondLst>
                                    <p:cond delay="1500"/>
                                  </p:stCondLst>
                                  <p:childTnLst>
                                    <p:set>
                                      <p:cBhvr>
                                        <p:cTn id="22" dur="1" fill="hold">
                                          <p:stCondLst>
                                            <p:cond delay="0"/>
                                          </p:stCondLst>
                                        </p:cTn>
                                        <p:tgtEl>
                                          <p:spTgt spid="55305"/>
                                        </p:tgtEl>
                                        <p:attrNameLst>
                                          <p:attrName>style.visibility</p:attrName>
                                        </p:attrNameLst>
                                      </p:cBhvr>
                                      <p:to>
                                        <p:strVal val="visible"/>
                                      </p:to>
                                    </p:set>
                                    <p:animEffect transition="in" filter="fade">
                                      <p:cBhvr>
                                        <p:cTn id="23" dur="2000"/>
                                        <p:tgtEl>
                                          <p:spTgt spid="55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0" grpId="0" animBg="1"/>
      <p:bldP spid="55302" grpId="0" animBg="1"/>
      <p:bldP spid="55303" grpId="0" animBg="1"/>
      <p:bldP spid="55304" grpId="0"/>
      <p:bldP spid="55304" grpId="1"/>
      <p:bldP spid="5530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5" name="Picture 5" descr="Redtail, side"/>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3400" y="1064058"/>
            <a:ext cx="3733800" cy="2767219"/>
          </a:xfrm>
          <a:prstGeom prst="rect">
            <a:avLst/>
          </a:prstGeom>
          <a:noFill/>
          <a:extLst>
            <a:ext uri="{909E8E84-426E-40DD-AFC4-6F175D3DCCD1}">
              <a14:hiddenFill xmlns="" xmlns:a14="http://schemas.microsoft.com/office/drawing/2010/main">
                <a:solidFill>
                  <a:srgbClr val="FFFFFF"/>
                </a:solidFill>
              </a14:hiddenFill>
            </a:ext>
          </a:extLst>
        </p:spPr>
      </p:pic>
      <p:sp>
        <p:nvSpPr>
          <p:cNvPr id="56324" name="Text Box 4"/>
          <p:cNvSpPr txBox="1">
            <a:spLocks noChangeArrowheads="1"/>
          </p:cNvSpPr>
          <p:nvPr/>
        </p:nvSpPr>
        <p:spPr bwMode="auto">
          <a:xfrm>
            <a:off x="76200" y="233061"/>
            <a:ext cx="5410200"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dirty="0">
                <a:solidFill>
                  <a:srgbClr val="83FD3F"/>
                </a:solidFill>
              </a:rPr>
              <a:t>Red-tailed Hawks </a:t>
            </a:r>
            <a:r>
              <a:rPr lang="en-US" dirty="0" smtClean="0">
                <a:solidFill>
                  <a:srgbClr val="83FD3F"/>
                </a:solidFill>
              </a:rPr>
              <a:t>generally soar </a:t>
            </a:r>
            <a:r>
              <a:rPr lang="en-US" dirty="0">
                <a:solidFill>
                  <a:srgbClr val="83FD3F"/>
                </a:solidFill>
              </a:rPr>
              <a:t>with their wings </a:t>
            </a:r>
            <a:r>
              <a:rPr lang="en-US" dirty="0" smtClean="0">
                <a:solidFill>
                  <a:srgbClr val="83FD3F"/>
                </a:solidFill>
              </a:rPr>
              <a:t>held…</a:t>
            </a:r>
            <a:endParaRPr lang="en-US" sz="3200" dirty="0">
              <a:solidFill>
                <a:srgbClr val="83FD3F"/>
              </a:solidFill>
              <a:latin typeface="Arial" charset="0"/>
            </a:endParaRPr>
          </a:p>
        </p:txBody>
      </p:sp>
      <p:sp>
        <p:nvSpPr>
          <p:cNvPr id="56326" name="Rectangle 6"/>
          <p:cNvSpPr>
            <a:spLocks noChangeArrowheads="1"/>
          </p:cNvSpPr>
          <p:nvPr/>
        </p:nvSpPr>
        <p:spPr bwMode="auto">
          <a:xfrm>
            <a:off x="564931" y="1164103"/>
            <a:ext cx="375615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smtClean="0"/>
              <a:t>…in </a:t>
            </a:r>
            <a:r>
              <a:rPr lang="en-US" dirty="0"/>
              <a:t>a slight dihedral</a:t>
            </a:r>
          </a:p>
        </p:txBody>
      </p:sp>
      <p:sp>
        <p:nvSpPr>
          <p:cNvPr id="6" name="Text Box 4"/>
          <p:cNvSpPr txBox="1">
            <a:spLocks noChangeArrowheads="1"/>
          </p:cNvSpPr>
          <p:nvPr/>
        </p:nvSpPr>
        <p:spPr bwMode="auto">
          <a:xfrm>
            <a:off x="4406462" y="2852571"/>
            <a:ext cx="4724400"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dirty="0" smtClean="0">
                <a:solidFill>
                  <a:srgbClr val="83FD3F"/>
                </a:solidFill>
              </a:rPr>
              <a:t>When Backlit, “windows” can be seen…</a:t>
            </a:r>
            <a:endParaRPr lang="en-US" dirty="0">
              <a:solidFill>
                <a:srgbClr val="83FD3F"/>
              </a:solidFill>
              <a:latin typeface="Arial" charset="0"/>
            </a:endParaRPr>
          </a:p>
        </p:txBody>
      </p:sp>
      <p:pic>
        <p:nvPicPr>
          <p:cNvPr id="2" name="Picture 1"/>
          <p:cNvPicPr>
            <a:picLocks noChangeAspect="1"/>
          </p:cNvPicPr>
          <p:nvPr/>
        </p:nvPicPr>
        <p:blipFill>
          <a:blip r:embed="rId4" cstate="print">
            <a:extLst>
              <a:ext uri="{BEBA8EAE-BF5A-486C-A8C5-ECC9F3942E4B}">
                <a14:imgProps xmlns="" xmlns:a14="http://schemas.microsoft.com/office/drawing/2010/main">
                  <a14:imgLayer r:embed="rId5">
                    <a14:imgEffect>
                      <a14:colorTemperature colorTemp="7750"/>
                    </a14:imgEffect>
                  </a14:imgLayer>
                </a14:imgProps>
              </a:ext>
              <a:ext uri="{28A0092B-C50C-407E-A947-70E740481C1C}">
                <a14:useLocalDpi xmlns="" xmlns:a14="http://schemas.microsoft.com/office/drawing/2010/main" val="0"/>
              </a:ext>
            </a:extLst>
          </a:blip>
          <a:stretch>
            <a:fillRect/>
          </a:stretch>
        </p:blipFill>
        <p:spPr>
          <a:xfrm>
            <a:off x="4648200" y="3657599"/>
            <a:ext cx="3962400" cy="3127009"/>
          </a:xfrm>
          <a:prstGeom prst="rect">
            <a:avLst/>
          </a:prstGeom>
        </p:spPr>
      </p:pic>
      <p:cxnSp>
        <p:nvCxnSpPr>
          <p:cNvPr id="4" name="Straight Arrow Connector 3"/>
          <p:cNvCxnSpPr/>
          <p:nvPr/>
        </p:nvCxnSpPr>
        <p:spPr bwMode="auto">
          <a:xfrm flipH="1">
            <a:off x="6553200" y="3429000"/>
            <a:ext cx="1066800" cy="914400"/>
          </a:xfrm>
          <a:prstGeom prst="straightConnector1">
            <a:avLst/>
          </a:prstGeom>
          <a:solidFill>
            <a:schemeClr val="accent1"/>
          </a:solidFill>
          <a:ln w="38100" cap="flat" cmpd="sng" algn="ctr">
            <a:solidFill>
              <a:srgbClr val="FFFF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0" name="Straight Arrow Connector 9"/>
          <p:cNvCxnSpPr/>
          <p:nvPr/>
        </p:nvCxnSpPr>
        <p:spPr bwMode="auto">
          <a:xfrm flipH="1">
            <a:off x="6781800" y="3429000"/>
            <a:ext cx="838200" cy="2590800"/>
          </a:xfrm>
          <a:prstGeom prst="straightConnector1">
            <a:avLst/>
          </a:prstGeom>
          <a:solidFill>
            <a:schemeClr val="accent1"/>
          </a:solidFill>
          <a:ln w="38100" cap="flat" cmpd="sng" algn="ctr">
            <a:solidFill>
              <a:srgbClr val="FFFF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Tree>
  </p:cSld>
  <p:clrMapOvr>
    <a:masterClrMapping/>
  </p:clrMapOvr>
  <p:transition spd="slow" advClick="0" advTm="10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6324"/>
                                        </p:tgtEl>
                                        <p:attrNameLst>
                                          <p:attrName>style.visibility</p:attrName>
                                        </p:attrNameLst>
                                      </p:cBhvr>
                                      <p:to>
                                        <p:strVal val="visible"/>
                                      </p:to>
                                    </p:set>
                                  </p:childTnLst>
                                </p:cTn>
                              </p:par>
                            </p:childTnLst>
                          </p:cTn>
                        </p:par>
                        <p:par>
                          <p:cTn id="7" fill="hold" nodeType="afterGroup">
                            <p:stCondLst>
                              <p:cond delay="0"/>
                            </p:stCondLst>
                            <p:childTnLst>
                              <p:par>
                                <p:cTn id="8" presetID="53" presetClass="entr" presetSubtype="0" fill="hold" nodeType="afterEffect">
                                  <p:stCondLst>
                                    <p:cond delay="1000"/>
                                  </p:stCondLst>
                                  <p:childTnLst>
                                    <p:set>
                                      <p:cBhvr>
                                        <p:cTn id="9" dur="1" fill="hold">
                                          <p:stCondLst>
                                            <p:cond delay="0"/>
                                          </p:stCondLst>
                                        </p:cTn>
                                        <p:tgtEl>
                                          <p:spTgt spid="56325"/>
                                        </p:tgtEl>
                                        <p:attrNameLst>
                                          <p:attrName>style.visibility</p:attrName>
                                        </p:attrNameLst>
                                      </p:cBhvr>
                                      <p:to>
                                        <p:strVal val="visible"/>
                                      </p:to>
                                    </p:set>
                                    <p:anim calcmode="lin" valueType="num">
                                      <p:cBhvr>
                                        <p:cTn id="10" dur="2000" fill="hold"/>
                                        <p:tgtEl>
                                          <p:spTgt spid="56325"/>
                                        </p:tgtEl>
                                        <p:attrNameLst>
                                          <p:attrName>ppt_w</p:attrName>
                                        </p:attrNameLst>
                                      </p:cBhvr>
                                      <p:tavLst>
                                        <p:tav tm="0">
                                          <p:val>
                                            <p:fltVal val="0"/>
                                          </p:val>
                                        </p:tav>
                                        <p:tav tm="100000">
                                          <p:val>
                                            <p:strVal val="#ppt_w"/>
                                          </p:val>
                                        </p:tav>
                                      </p:tavLst>
                                    </p:anim>
                                    <p:anim calcmode="lin" valueType="num">
                                      <p:cBhvr>
                                        <p:cTn id="11" dur="2000" fill="hold"/>
                                        <p:tgtEl>
                                          <p:spTgt spid="56325"/>
                                        </p:tgtEl>
                                        <p:attrNameLst>
                                          <p:attrName>ppt_h</p:attrName>
                                        </p:attrNameLst>
                                      </p:cBhvr>
                                      <p:tavLst>
                                        <p:tav tm="0">
                                          <p:val>
                                            <p:fltVal val="0"/>
                                          </p:val>
                                        </p:tav>
                                        <p:tav tm="100000">
                                          <p:val>
                                            <p:strVal val="#ppt_h"/>
                                          </p:val>
                                        </p:tav>
                                      </p:tavLst>
                                    </p:anim>
                                    <p:animEffect transition="in" filter="fade">
                                      <p:cBhvr>
                                        <p:cTn id="12" dur="2000"/>
                                        <p:tgtEl>
                                          <p:spTgt spid="56325"/>
                                        </p:tgtEl>
                                      </p:cBhvr>
                                    </p:animEffect>
                                  </p:childTnLst>
                                </p:cTn>
                              </p:par>
                            </p:childTnLst>
                          </p:cTn>
                        </p:par>
                        <p:par>
                          <p:cTn id="13" fill="hold" nodeType="afterGroup">
                            <p:stCondLst>
                              <p:cond delay="3000"/>
                            </p:stCondLst>
                            <p:childTnLst>
                              <p:par>
                                <p:cTn id="14" presetID="10" presetClass="entr" presetSubtype="0" fill="hold" grpId="0" nodeType="afterEffect">
                                  <p:stCondLst>
                                    <p:cond delay="500"/>
                                  </p:stCondLst>
                                  <p:childTnLst>
                                    <p:set>
                                      <p:cBhvr>
                                        <p:cTn id="15" dur="1" fill="hold">
                                          <p:stCondLst>
                                            <p:cond delay="0"/>
                                          </p:stCondLst>
                                        </p:cTn>
                                        <p:tgtEl>
                                          <p:spTgt spid="56326"/>
                                        </p:tgtEl>
                                        <p:attrNameLst>
                                          <p:attrName>style.visibility</p:attrName>
                                        </p:attrNameLst>
                                      </p:cBhvr>
                                      <p:to>
                                        <p:strVal val="visible"/>
                                      </p:to>
                                    </p:set>
                                    <p:animEffect transition="in" filter="fade">
                                      <p:cBhvr>
                                        <p:cTn id="16" dur="2000"/>
                                        <p:tgtEl>
                                          <p:spTgt spid="56326"/>
                                        </p:tgtEl>
                                      </p:cBhvr>
                                    </p:animEffect>
                                  </p:childTnLst>
                                </p:cTn>
                              </p:par>
                            </p:childTnLst>
                          </p:cTn>
                        </p:par>
                        <p:par>
                          <p:cTn id="17" fill="hold">
                            <p:stCondLst>
                              <p:cond delay="55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000"/>
                                        <p:tgtEl>
                                          <p:spTgt spid="2"/>
                                        </p:tgtEl>
                                      </p:cBhvr>
                                    </p:animEffect>
                                  </p:childTnLst>
                                </p:cTn>
                              </p:par>
                            </p:childTnLst>
                          </p:cTn>
                        </p:par>
                        <p:par>
                          <p:cTn id="21" fill="hold">
                            <p:stCondLst>
                              <p:cond delay="7500"/>
                            </p:stCondLst>
                            <p:childTnLst>
                              <p:par>
                                <p:cTn id="22" presetID="1"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par>
                          <p:cTn id="24" fill="hold">
                            <p:stCondLst>
                              <p:cond delay="7500"/>
                            </p:stCondLst>
                            <p:childTnLst>
                              <p:par>
                                <p:cTn id="25" presetID="10" presetClass="entr" presetSubtype="0" fill="hold" nodeType="after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2000"/>
                                        <p:tgtEl>
                                          <p:spTgt spid="6">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childTnLst>
                                </p:cTn>
                              </p:par>
                              <p:par>
                                <p:cTn id="31" presetID="10"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4" grpId="0"/>
      <p:bldP spid="56326"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8" name="Freeform 10"/>
          <p:cNvSpPr>
            <a:spLocks/>
          </p:cNvSpPr>
          <p:nvPr/>
        </p:nvSpPr>
        <p:spPr bwMode="auto">
          <a:xfrm rot="197032">
            <a:off x="4897875" y="2863970"/>
            <a:ext cx="3805660" cy="51285"/>
          </a:xfrm>
          <a:custGeom>
            <a:avLst/>
            <a:gdLst>
              <a:gd name="T0" fmla="*/ 0 w 1824"/>
              <a:gd name="T1" fmla="*/ 144 h 488"/>
              <a:gd name="T2" fmla="*/ 384 w 1824"/>
              <a:gd name="T3" fmla="*/ 432 h 488"/>
              <a:gd name="T4" fmla="*/ 624 w 1824"/>
              <a:gd name="T5" fmla="*/ 480 h 488"/>
              <a:gd name="T6" fmla="*/ 1296 w 1824"/>
              <a:gd name="T7" fmla="*/ 432 h 488"/>
              <a:gd name="T8" fmla="*/ 1584 w 1824"/>
              <a:gd name="T9" fmla="*/ 240 h 488"/>
              <a:gd name="T10" fmla="*/ 1824 w 1824"/>
              <a:gd name="T11" fmla="*/ 0 h 488"/>
            </a:gdLst>
            <a:ahLst/>
            <a:cxnLst>
              <a:cxn ang="0">
                <a:pos x="T0" y="T1"/>
              </a:cxn>
              <a:cxn ang="0">
                <a:pos x="T2" y="T3"/>
              </a:cxn>
              <a:cxn ang="0">
                <a:pos x="T4" y="T5"/>
              </a:cxn>
              <a:cxn ang="0">
                <a:pos x="T6" y="T7"/>
              </a:cxn>
              <a:cxn ang="0">
                <a:pos x="T8" y="T9"/>
              </a:cxn>
              <a:cxn ang="0">
                <a:pos x="T10" y="T11"/>
              </a:cxn>
            </a:cxnLst>
            <a:rect l="0" t="0" r="r" b="b"/>
            <a:pathLst>
              <a:path w="1824" h="488">
                <a:moveTo>
                  <a:pt x="0" y="144"/>
                </a:moveTo>
                <a:cubicBezTo>
                  <a:pt x="140" y="260"/>
                  <a:pt x="280" y="376"/>
                  <a:pt x="384" y="432"/>
                </a:cubicBezTo>
                <a:cubicBezTo>
                  <a:pt x="488" y="488"/>
                  <a:pt x="472" y="480"/>
                  <a:pt x="624" y="480"/>
                </a:cubicBezTo>
                <a:cubicBezTo>
                  <a:pt x="776" y="480"/>
                  <a:pt x="1136" y="472"/>
                  <a:pt x="1296" y="432"/>
                </a:cubicBezTo>
                <a:cubicBezTo>
                  <a:pt x="1456" y="392"/>
                  <a:pt x="1496" y="312"/>
                  <a:pt x="1584" y="240"/>
                </a:cubicBezTo>
                <a:cubicBezTo>
                  <a:pt x="1672" y="168"/>
                  <a:pt x="1784" y="40"/>
                  <a:pt x="1824" y="0"/>
                </a:cubicBezTo>
              </a:path>
            </a:pathLst>
          </a:custGeom>
          <a:noFill/>
          <a:ln w="57150" cmpd="sng">
            <a:solidFill>
              <a:schemeClr val="tx1"/>
            </a:solidFill>
            <a:bevel/>
            <a:headEnd/>
            <a:tailEnd/>
          </a:ln>
          <a:effectLst/>
          <a:scene3d>
            <a:camera prst="orthographicFront">
              <a:rot lat="0" lon="300002" rev="180000"/>
            </a:camera>
            <a:lightRig rig="threePt" dir="t"/>
          </a:scene3d>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81" name="AutoShape 13"/>
          <p:cNvSpPr>
            <a:spLocks noChangeArrowheads="1"/>
          </p:cNvSpPr>
          <p:nvPr/>
        </p:nvSpPr>
        <p:spPr bwMode="auto">
          <a:xfrm rot="-24605202">
            <a:off x="6692468" y="2655675"/>
            <a:ext cx="457200" cy="533400"/>
          </a:xfrm>
          <a:prstGeom prst="rtTriangle">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82" name="Text Box 14"/>
          <p:cNvSpPr txBox="1">
            <a:spLocks noChangeArrowheads="1"/>
          </p:cNvSpPr>
          <p:nvPr/>
        </p:nvSpPr>
        <p:spPr bwMode="auto">
          <a:xfrm>
            <a:off x="685800" y="533400"/>
            <a:ext cx="4084638"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a:solidFill>
                  <a:srgbClr val="83FD3F"/>
                </a:solidFill>
              </a:rPr>
              <a:t>Top or bottom view</a:t>
            </a:r>
          </a:p>
        </p:txBody>
      </p:sp>
      <p:sp>
        <p:nvSpPr>
          <p:cNvPr id="58379" name="Line 11"/>
          <p:cNvSpPr>
            <a:spLocks noChangeShapeType="1"/>
          </p:cNvSpPr>
          <p:nvPr/>
        </p:nvSpPr>
        <p:spPr bwMode="auto">
          <a:xfrm>
            <a:off x="533400" y="2209800"/>
            <a:ext cx="4343400" cy="0"/>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83" name="Text Box 15"/>
          <p:cNvSpPr txBox="1">
            <a:spLocks noChangeArrowheads="1"/>
          </p:cNvSpPr>
          <p:nvPr/>
        </p:nvSpPr>
        <p:spPr bwMode="auto">
          <a:xfrm>
            <a:off x="6019800" y="1905000"/>
            <a:ext cx="1990725"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a:solidFill>
                  <a:srgbClr val="83FD3F"/>
                </a:solidFill>
              </a:rPr>
              <a:t>End view</a:t>
            </a:r>
          </a:p>
        </p:txBody>
      </p:sp>
      <p:sp>
        <p:nvSpPr>
          <p:cNvPr id="58384" name="Text Box 16"/>
          <p:cNvSpPr txBox="1">
            <a:spLocks noChangeArrowheads="1"/>
          </p:cNvSpPr>
          <p:nvPr/>
        </p:nvSpPr>
        <p:spPr bwMode="auto">
          <a:xfrm>
            <a:off x="608182" y="5523130"/>
            <a:ext cx="8016938"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3600" dirty="0">
                <a:solidFill>
                  <a:srgbClr val="83FD3F"/>
                </a:solidFill>
              </a:rPr>
              <a:t>Basic</a:t>
            </a:r>
            <a:r>
              <a:rPr lang="en-US" sz="3600" dirty="0">
                <a:solidFill>
                  <a:srgbClr val="FFCC00"/>
                </a:solidFill>
              </a:rPr>
              <a:t> </a:t>
            </a:r>
            <a:r>
              <a:rPr lang="en-US" sz="3600" dirty="0" smtClean="0">
                <a:solidFill>
                  <a:srgbClr val="FFCC00"/>
                </a:solidFill>
              </a:rPr>
              <a:t>Red-tailed </a:t>
            </a:r>
            <a:r>
              <a:rPr lang="en-US" sz="3600" dirty="0">
                <a:solidFill>
                  <a:srgbClr val="83FD3F"/>
                </a:solidFill>
              </a:rPr>
              <a:t>flight profiles</a:t>
            </a:r>
          </a:p>
        </p:txBody>
      </p:sp>
      <p:pic>
        <p:nvPicPr>
          <p:cNvPr id="58388" name="Picture 20"/>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14600" y="1143000"/>
            <a:ext cx="381000" cy="2743200"/>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190746" y="3459848"/>
            <a:ext cx="3219917" cy="1927334"/>
          </a:xfrm>
          <a:prstGeom prst="rect">
            <a:avLst/>
          </a:prstGeom>
        </p:spPr>
      </p:pic>
    </p:spTree>
  </p:cSld>
  <p:clrMapOvr>
    <a:masterClrMapping/>
  </p:clrMapOvr>
  <p:transition spd="slow" advClick="0" advTm="10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58384"/>
                                        </p:tgtEl>
                                        <p:attrNameLst>
                                          <p:attrName>style.visibility</p:attrName>
                                        </p:attrNameLst>
                                      </p:cBhvr>
                                      <p:to>
                                        <p:strVal val="visible"/>
                                      </p:to>
                                    </p:set>
                                  </p:childTnLst>
                                </p:cTn>
                              </p:par>
                            </p:childTnLst>
                          </p:cTn>
                        </p:par>
                        <p:par>
                          <p:cTn id="7" fill="hold" nodeType="afterGroup">
                            <p:stCondLst>
                              <p:cond delay="500"/>
                            </p:stCondLst>
                            <p:childTnLst>
                              <p:par>
                                <p:cTn id="8" presetID="53" presetClass="entr" presetSubtype="0" fill="hold" grpId="0" nodeType="afterEffect">
                                  <p:stCondLst>
                                    <p:cond delay="500"/>
                                  </p:stCondLst>
                                  <p:childTnLst>
                                    <p:set>
                                      <p:cBhvr>
                                        <p:cTn id="9" dur="1" fill="hold">
                                          <p:stCondLst>
                                            <p:cond delay="0"/>
                                          </p:stCondLst>
                                        </p:cTn>
                                        <p:tgtEl>
                                          <p:spTgt spid="58382"/>
                                        </p:tgtEl>
                                        <p:attrNameLst>
                                          <p:attrName>style.visibility</p:attrName>
                                        </p:attrNameLst>
                                      </p:cBhvr>
                                      <p:to>
                                        <p:strVal val="visible"/>
                                      </p:to>
                                    </p:set>
                                    <p:anim calcmode="lin" valueType="num">
                                      <p:cBhvr>
                                        <p:cTn id="10" dur="1000" fill="hold"/>
                                        <p:tgtEl>
                                          <p:spTgt spid="58382"/>
                                        </p:tgtEl>
                                        <p:attrNameLst>
                                          <p:attrName>ppt_w</p:attrName>
                                        </p:attrNameLst>
                                      </p:cBhvr>
                                      <p:tavLst>
                                        <p:tav tm="0">
                                          <p:val>
                                            <p:fltVal val="0"/>
                                          </p:val>
                                        </p:tav>
                                        <p:tav tm="100000">
                                          <p:val>
                                            <p:strVal val="#ppt_w"/>
                                          </p:val>
                                        </p:tav>
                                      </p:tavLst>
                                    </p:anim>
                                    <p:anim calcmode="lin" valueType="num">
                                      <p:cBhvr>
                                        <p:cTn id="11" dur="1000" fill="hold"/>
                                        <p:tgtEl>
                                          <p:spTgt spid="58382"/>
                                        </p:tgtEl>
                                        <p:attrNameLst>
                                          <p:attrName>ppt_h</p:attrName>
                                        </p:attrNameLst>
                                      </p:cBhvr>
                                      <p:tavLst>
                                        <p:tav tm="0">
                                          <p:val>
                                            <p:fltVal val="0"/>
                                          </p:val>
                                        </p:tav>
                                        <p:tav tm="100000">
                                          <p:val>
                                            <p:strVal val="#ppt_h"/>
                                          </p:val>
                                        </p:tav>
                                      </p:tavLst>
                                    </p:anim>
                                    <p:animEffect transition="in" filter="fade">
                                      <p:cBhvr>
                                        <p:cTn id="12" dur="1000"/>
                                        <p:tgtEl>
                                          <p:spTgt spid="58382"/>
                                        </p:tgtEl>
                                      </p:cBhvr>
                                    </p:animEffect>
                                  </p:childTnLst>
                                </p:cTn>
                              </p:par>
                            </p:childTnLst>
                          </p:cTn>
                        </p:par>
                        <p:par>
                          <p:cTn id="13" fill="hold" nodeType="afterGroup">
                            <p:stCondLst>
                              <p:cond delay="2000"/>
                            </p:stCondLst>
                            <p:childTnLst>
                              <p:par>
                                <p:cTn id="14" presetID="10" presetClass="entr" presetSubtype="0" fill="hold" nodeType="afterEffect">
                                  <p:stCondLst>
                                    <p:cond delay="0"/>
                                  </p:stCondLst>
                                  <p:childTnLst>
                                    <p:set>
                                      <p:cBhvr>
                                        <p:cTn id="15" dur="1" fill="hold">
                                          <p:stCondLst>
                                            <p:cond delay="0"/>
                                          </p:stCondLst>
                                        </p:cTn>
                                        <p:tgtEl>
                                          <p:spTgt spid="58388"/>
                                        </p:tgtEl>
                                        <p:attrNameLst>
                                          <p:attrName>style.visibility</p:attrName>
                                        </p:attrNameLst>
                                      </p:cBhvr>
                                      <p:to>
                                        <p:strVal val="visible"/>
                                      </p:to>
                                    </p:set>
                                    <p:animEffect transition="in" filter="fade">
                                      <p:cBhvr>
                                        <p:cTn id="16" dur="2000"/>
                                        <p:tgtEl>
                                          <p:spTgt spid="58388"/>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58379"/>
                                        </p:tgtEl>
                                        <p:attrNameLst>
                                          <p:attrName>style.visibility</p:attrName>
                                        </p:attrNameLst>
                                      </p:cBhvr>
                                      <p:to>
                                        <p:strVal val="visible"/>
                                      </p:to>
                                    </p:set>
                                    <p:animEffect transition="in" filter="fade">
                                      <p:cBhvr>
                                        <p:cTn id="19" dur="2000"/>
                                        <p:tgtEl>
                                          <p:spTgt spid="58379"/>
                                        </p:tgtEl>
                                      </p:cBhvr>
                                    </p:animEffect>
                                  </p:childTnLst>
                                </p:cTn>
                              </p:par>
                            </p:childTnLst>
                          </p:cTn>
                        </p:par>
                        <p:par>
                          <p:cTn id="20" fill="hold" nodeType="afterGroup">
                            <p:stCondLst>
                              <p:cond delay="4500"/>
                            </p:stCondLst>
                            <p:childTnLst>
                              <p:par>
                                <p:cTn id="21" presetID="53" presetClass="entr" presetSubtype="0" fill="hold" grpId="0" nodeType="afterEffect">
                                  <p:stCondLst>
                                    <p:cond delay="1000"/>
                                  </p:stCondLst>
                                  <p:childTnLst>
                                    <p:set>
                                      <p:cBhvr>
                                        <p:cTn id="22" dur="1" fill="hold">
                                          <p:stCondLst>
                                            <p:cond delay="0"/>
                                          </p:stCondLst>
                                        </p:cTn>
                                        <p:tgtEl>
                                          <p:spTgt spid="58383"/>
                                        </p:tgtEl>
                                        <p:attrNameLst>
                                          <p:attrName>style.visibility</p:attrName>
                                        </p:attrNameLst>
                                      </p:cBhvr>
                                      <p:to>
                                        <p:strVal val="visible"/>
                                      </p:to>
                                    </p:set>
                                    <p:anim calcmode="lin" valueType="num">
                                      <p:cBhvr>
                                        <p:cTn id="23" dur="2000" fill="hold"/>
                                        <p:tgtEl>
                                          <p:spTgt spid="58383"/>
                                        </p:tgtEl>
                                        <p:attrNameLst>
                                          <p:attrName>ppt_w</p:attrName>
                                        </p:attrNameLst>
                                      </p:cBhvr>
                                      <p:tavLst>
                                        <p:tav tm="0">
                                          <p:val>
                                            <p:fltVal val="0"/>
                                          </p:val>
                                        </p:tav>
                                        <p:tav tm="100000">
                                          <p:val>
                                            <p:strVal val="#ppt_w"/>
                                          </p:val>
                                        </p:tav>
                                      </p:tavLst>
                                    </p:anim>
                                    <p:anim calcmode="lin" valueType="num">
                                      <p:cBhvr>
                                        <p:cTn id="24" dur="2000" fill="hold"/>
                                        <p:tgtEl>
                                          <p:spTgt spid="58383"/>
                                        </p:tgtEl>
                                        <p:attrNameLst>
                                          <p:attrName>ppt_h</p:attrName>
                                        </p:attrNameLst>
                                      </p:cBhvr>
                                      <p:tavLst>
                                        <p:tav tm="0">
                                          <p:val>
                                            <p:fltVal val="0"/>
                                          </p:val>
                                        </p:tav>
                                        <p:tav tm="100000">
                                          <p:val>
                                            <p:strVal val="#ppt_h"/>
                                          </p:val>
                                        </p:tav>
                                      </p:tavLst>
                                    </p:anim>
                                    <p:animEffect transition="in" filter="fade">
                                      <p:cBhvr>
                                        <p:cTn id="25" dur="2000"/>
                                        <p:tgtEl>
                                          <p:spTgt spid="58383"/>
                                        </p:tgtEl>
                                      </p:cBhvr>
                                    </p:animEffect>
                                  </p:childTnLst>
                                </p:cTn>
                              </p:par>
                            </p:childTnLst>
                          </p:cTn>
                        </p:par>
                        <p:par>
                          <p:cTn id="26" fill="hold" nodeType="afterGroup">
                            <p:stCondLst>
                              <p:cond delay="7500"/>
                            </p:stCondLst>
                            <p:childTnLst>
                              <p:par>
                                <p:cTn id="27" presetID="10" presetClass="entr" presetSubtype="0" fill="hold" grpId="0" nodeType="afterEffect">
                                  <p:stCondLst>
                                    <p:cond delay="500"/>
                                  </p:stCondLst>
                                  <p:childTnLst>
                                    <p:set>
                                      <p:cBhvr>
                                        <p:cTn id="28" dur="1" fill="hold">
                                          <p:stCondLst>
                                            <p:cond delay="0"/>
                                          </p:stCondLst>
                                        </p:cTn>
                                        <p:tgtEl>
                                          <p:spTgt spid="58381"/>
                                        </p:tgtEl>
                                        <p:attrNameLst>
                                          <p:attrName>style.visibility</p:attrName>
                                        </p:attrNameLst>
                                      </p:cBhvr>
                                      <p:to>
                                        <p:strVal val="visible"/>
                                      </p:to>
                                    </p:set>
                                    <p:animEffect transition="in" filter="fade">
                                      <p:cBhvr>
                                        <p:cTn id="29" dur="2000"/>
                                        <p:tgtEl>
                                          <p:spTgt spid="58381"/>
                                        </p:tgtEl>
                                      </p:cBhvr>
                                    </p:animEffect>
                                  </p:childTnLst>
                                </p:cTn>
                              </p:par>
                              <p:par>
                                <p:cTn id="30" presetID="10" presetClass="entr" presetSubtype="0" fill="hold" grpId="0" nodeType="withEffect">
                                  <p:stCondLst>
                                    <p:cond delay="500"/>
                                  </p:stCondLst>
                                  <p:childTnLst>
                                    <p:set>
                                      <p:cBhvr>
                                        <p:cTn id="31" dur="1" fill="hold">
                                          <p:stCondLst>
                                            <p:cond delay="0"/>
                                          </p:stCondLst>
                                        </p:cTn>
                                        <p:tgtEl>
                                          <p:spTgt spid="58378"/>
                                        </p:tgtEl>
                                        <p:attrNameLst>
                                          <p:attrName>style.visibility</p:attrName>
                                        </p:attrNameLst>
                                      </p:cBhvr>
                                      <p:to>
                                        <p:strVal val="visible"/>
                                      </p:to>
                                    </p:set>
                                    <p:animEffect transition="in" filter="fade">
                                      <p:cBhvr>
                                        <p:cTn id="32" dur="2000"/>
                                        <p:tgtEl>
                                          <p:spTgt spid="58378"/>
                                        </p:tgtEl>
                                      </p:cBhvr>
                                    </p:animEffect>
                                  </p:childTnLst>
                                </p:cTn>
                              </p:par>
                              <p:par>
                                <p:cTn id="33" presetID="10" presetClass="entr" presetSubtype="0" fill="hold" nodeType="withEffect">
                                  <p:stCondLst>
                                    <p:cond delay="50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8" grpId="0" animBg="1"/>
      <p:bldP spid="58381" grpId="0" animBg="1"/>
      <p:bldP spid="58382" grpId="0"/>
      <p:bldP spid="58379" grpId="0" animBg="1"/>
      <p:bldP spid="58383" grpId="0"/>
      <p:bldP spid="58384" grpId="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59396" name="Object 4"/>
          <p:cNvGraphicFramePr>
            <a:graphicFrameLocks noChangeAspect="1"/>
          </p:cNvGraphicFramePr>
          <p:nvPr>
            <p:extLst>
              <p:ext uri="{D42A27DB-BD31-4B8C-83A1-F6EECF244321}">
                <p14:modId xmlns="" xmlns:p14="http://schemas.microsoft.com/office/powerpoint/2010/main" val="1906033521"/>
              </p:ext>
            </p:extLst>
          </p:nvPr>
        </p:nvGraphicFramePr>
        <p:xfrm>
          <a:off x="4652576" y="903067"/>
          <a:ext cx="4267200" cy="2706688"/>
        </p:xfrm>
        <a:graphic>
          <a:graphicData uri="http://schemas.openxmlformats.org/presentationml/2006/ole">
            <p:oleObj spid="_x0000_s267232" name="Image" r:id="rId4" imgW="3530159" imgH="2234921" progId="">
              <p:embed/>
            </p:oleObj>
          </a:graphicData>
        </a:graphic>
      </p:graphicFrame>
      <p:graphicFrame>
        <p:nvGraphicFramePr>
          <p:cNvPr id="59407" name="Object 15"/>
          <p:cNvGraphicFramePr>
            <a:graphicFrameLocks noChangeAspect="1"/>
          </p:cNvGraphicFramePr>
          <p:nvPr>
            <p:extLst>
              <p:ext uri="{D42A27DB-BD31-4B8C-83A1-F6EECF244321}">
                <p14:modId xmlns="" xmlns:p14="http://schemas.microsoft.com/office/powerpoint/2010/main" val="4017718552"/>
              </p:ext>
            </p:extLst>
          </p:nvPr>
        </p:nvGraphicFramePr>
        <p:xfrm>
          <a:off x="5600509" y="3693486"/>
          <a:ext cx="3429000" cy="3059113"/>
        </p:xfrm>
        <a:graphic>
          <a:graphicData uri="http://schemas.openxmlformats.org/presentationml/2006/ole">
            <p:oleObj spid="_x0000_s267233" name="Image" r:id="rId5" imgW="4355556" imgH="3885714" progId="">
              <p:embed/>
            </p:oleObj>
          </a:graphicData>
        </a:graphic>
      </p:graphicFrame>
      <p:graphicFrame>
        <p:nvGraphicFramePr>
          <p:cNvPr id="59406" name="Object 14"/>
          <p:cNvGraphicFramePr>
            <a:graphicFrameLocks noChangeAspect="1"/>
          </p:cNvGraphicFramePr>
          <p:nvPr>
            <p:extLst>
              <p:ext uri="{D42A27DB-BD31-4B8C-83A1-F6EECF244321}">
                <p14:modId xmlns="" xmlns:p14="http://schemas.microsoft.com/office/powerpoint/2010/main" val="3507544168"/>
              </p:ext>
            </p:extLst>
          </p:nvPr>
        </p:nvGraphicFramePr>
        <p:xfrm>
          <a:off x="5715000" y="990600"/>
          <a:ext cx="2728913" cy="3429000"/>
        </p:xfrm>
        <a:graphic>
          <a:graphicData uri="http://schemas.openxmlformats.org/presentationml/2006/ole">
            <p:oleObj spid="_x0000_s267234" name="Image" r:id="rId6" imgW="1628141" imgH="2047077" progId="">
              <p:embed/>
            </p:oleObj>
          </a:graphicData>
        </a:graphic>
      </p:graphicFrame>
      <p:sp>
        <p:nvSpPr>
          <p:cNvPr id="59408" name="Text Box 16"/>
          <p:cNvSpPr txBox="1">
            <a:spLocks noChangeArrowheads="1"/>
          </p:cNvSpPr>
          <p:nvPr/>
        </p:nvSpPr>
        <p:spPr bwMode="auto">
          <a:xfrm>
            <a:off x="102748" y="76200"/>
            <a:ext cx="6303963"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C00"/>
                </a:solidFill>
              </a:rPr>
              <a:t>Red-shouldered</a:t>
            </a:r>
            <a:r>
              <a:rPr lang="en-US" sz="3600" dirty="0">
                <a:solidFill>
                  <a:srgbClr val="FFCC00"/>
                </a:solidFill>
              </a:rPr>
              <a:t> Hawk</a:t>
            </a:r>
          </a:p>
        </p:txBody>
      </p:sp>
      <p:sp>
        <p:nvSpPr>
          <p:cNvPr id="59410" name="Text Box 18"/>
          <p:cNvSpPr txBox="1">
            <a:spLocks noChangeArrowheads="1"/>
          </p:cNvSpPr>
          <p:nvPr/>
        </p:nvSpPr>
        <p:spPr bwMode="auto">
          <a:xfrm>
            <a:off x="202291" y="3429000"/>
            <a:ext cx="305243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1600" dirty="0"/>
              <a:t> </a:t>
            </a:r>
            <a:r>
              <a:rPr lang="en-US" sz="1600" dirty="0" smtClean="0"/>
              <a:t>Flaps </a:t>
            </a:r>
            <a:r>
              <a:rPr lang="en-US" sz="1600" dirty="0"/>
              <a:t>wings a bit more </a:t>
            </a:r>
          </a:p>
          <a:p>
            <a:pPr algn="l"/>
            <a:r>
              <a:rPr lang="en-US" sz="1600" dirty="0"/>
              <a:t>    </a:t>
            </a:r>
            <a:r>
              <a:rPr lang="en-US" sz="1600" dirty="0" smtClean="0"/>
              <a:t>than </a:t>
            </a:r>
            <a:r>
              <a:rPr lang="en-US" sz="1600" dirty="0"/>
              <a:t>other </a:t>
            </a:r>
            <a:r>
              <a:rPr lang="en-US" sz="1600" dirty="0" err="1"/>
              <a:t>Buteos</a:t>
            </a:r>
            <a:r>
              <a:rPr lang="en-US" sz="1600" dirty="0"/>
              <a:t> do</a:t>
            </a:r>
          </a:p>
        </p:txBody>
      </p:sp>
      <p:sp>
        <p:nvSpPr>
          <p:cNvPr id="59411" name="Text Box 19"/>
          <p:cNvSpPr txBox="1">
            <a:spLocks noChangeArrowheads="1"/>
          </p:cNvSpPr>
          <p:nvPr/>
        </p:nvSpPr>
        <p:spPr bwMode="auto">
          <a:xfrm>
            <a:off x="202291" y="4191000"/>
            <a:ext cx="3424335"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1600" dirty="0"/>
              <a:t> </a:t>
            </a:r>
            <a:r>
              <a:rPr lang="en-US" sz="1600" dirty="0" smtClean="0"/>
              <a:t>Proportionately </a:t>
            </a:r>
            <a:r>
              <a:rPr lang="en-US" sz="1600" dirty="0"/>
              <a:t>longer tail</a:t>
            </a:r>
          </a:p>
        </p:txBody>
      </p:sp>
      <p:sp>
        <p:nvSpPr>
          <p:cNvPr id="59412" name="Text Box 20"/>
          <p:cNvSpPr txBox="1">
            <a:spLocks noChangeArrowheads="1"/>
          </p:cNvSpPr>
          <p:nvPr/>
        </p:nvSpPr>
        <p:spPr bwMode="auto">
          <a:xfrm>
            <a:off x="202291" y="4625456"/>
            <a:ext cx="285046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1600" dirty="0"/>
              <a:t> </a:t>
            </a:r>
            <a:r>
              <a:rPr lang="en-US" sz="1600" dirty="0" smtClean="0"/>
              <a:t>Wings </a:t>
            </a:r>
            <a:r>
              <a:rPr lang="en-US" sz="1600" dirty="0"/>
              <a:t>reach forward </a:t>
            </a:r>
          </a:p>
          <a:p>
            <a:pPr algn="l"/>
            <a:r>
              <a:rPr lang="en-US" sz="1600" dirty="0"/>
              <a:t>    </a:t>
            </a:r>
            <a:r>
              <a:rPr lang="en-US" sz="1600" dirty="0" smtClean="0"/>
              <a:t>while </a:t>
            </a:r>
            <a:r>
              <a:rPr lang="en-US" sz="1600" dirty="0"/>
              <a:t>soaring</a:t>
            </a:r>
          </a:p>
        </p:txBody>
      </p:sp>
      <p:sp>
        <p:nvSpPr>
          <p:cNvPr id="59419" name="Line 27"/>
          <p:cNvSpPr>
            <a:spLocks noChangeShapeType="1"/>
          </p:cNvSpPr>
          <p:nvPr/>
        </p:nvSpPr>
        <p:spPr bwMode="auto">
          <a:xfrm rot="719481" flipV="1">
            <a:off x="3374333" y="928246"/>
            <a:ext cx="4224133" cy="5052085"/>
          </a:xfrm>
          <a:prstGeom prst="line">
            <a:avLst/>
          </a:prstGeom>
          <a:noFill/>
          <a:ln w="38100">
            <a:solidFill>
              <a:srgbClr val="FFFF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14" name="Text Box 22"/>
          <p:cNvSpPr txBox="1">
            <a:spLocks noChangeArrowheads="1"/>
          </p:cNvSpPr>
          <p:nvPr/>
        </p:nvSpPr>
        <p:spPr bwMode="auto">
          <a:xfrm>
            <a:off x="202291" y="5332174"/>
            <a:ext cx="3118161"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1600" dirty="0"/>
              <a:t> </a:t>
            </a:r>
            <a:r>
              <a:rPr lang="en-US" sz="1600" dirty="0" smtClean="0"/>
              <a:t>White </a:t>
            </a:r>
            <a:r>
              <a:rPr lang="en-US" sz="1600" dirty="0"/>
              <a:t>“crescents” </a:t>
            </a:r>
          </a:p>
          <a:p>
            <a:pPr algn="l"/>
            <a:r>
              <a:rPr lang="en-US" sz="1600" dirty="0"/>
              <a:t>   </a:t>
            </a:r>
            <a:r>
              <a:rPr lang="en-US" sz="1600" dirty="0" smtClean="0"/>
              <a:t>along </a:t>
            </a:r>
            <a:r>
              <a:rPr lang="en-US" sz="1600" dirty="0"/>
              <a:t>base of </a:t>
            </a:r>
            <a:r>
              <a:rPr lang="en-US" sz="1600" dirty="0" smtClean="0"/>
              <a:t>primaries</a:t>
            </a:r>
          </a:p>
          <a:p>
            <a:pPr algn="l"/>
            <a:r>
              <a:rPr lang="en-US" sz="1200" b="0" dirty="0" smtClean="0"/>
              <a:t>    (visible from top or bottom)</a:t>
            </a:r>
            <a:endParaRPr lang="en-US" sz="1200" b="0" dirty="0"/>
          </a:p>
        </p:txBody>
      </p:sp>
      <p:sp>
        <p:nvSpPr>
          <p:cNvPr id="59420" name="Line 28"/>
          <p:cNvSpPr>
            <a:spLocks noChangeShapeType="1"/>
          </p:cNvSpPr>
          <p:nvPr/>
        </p:nvSpPr>
        <p:spPr bwMode="auto">
          <a:xfrm rot="21371074" flipV="1">
            <a:off x="3478133" y="5339861"/>
            <a:ext cx="4788280" cy="946939"/>
          </a:xfrm>
          <a:prstGeom prst="line">
            <a:avLst/>
          </a:prstGeom>
          <a:noFill/>
          <a:ln w="38100">
            <a:solidFill>
              <a:srgbClr val="FFFF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9421" name="Picture 29" descr="mergedbuteosilhouetteRS"/>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rot="1873076">
            <a:off x="6226170" y="902797"/>
            <a:ext cx="2209800" cy="3919600"/>
          </a:xfrm>
          <a:prstGeom prst="rect">
            <a:avLst/>
          </a:prstGeom>
          <a:noFill/>
          <a:extLst>
            <a:ext uri="{909E8E84-426E-40DD-AFC4-6F175D3DCCD1}">
              <a14:hiddenFill xmlns="" xmlns:a14="http://schemas.microsoft.com/office/drawing/2010/main">
                <a:solidFill>
                  <a:srgbClr val="FFFFFF"/>
                </a:solidFill>
              </a14:hiddenFill>
            </a:ext>
          </a:extLst>
        </p:spPr>
      </p:pic>
      <p:sp>
        <p:nvSpPr>
          <p:cNvPr id="59413" name="Text Box 21"/>
          <p:cNvSpPr txBox="1">
            <a:spLocks noChangeArrowheads="1"/>
          </p:cNvSpPr>
          <p:nvPr/>
        </p:nvSpPr>
        <p:spPr bwMode="auto">
          <a:xfrm>
            <a:off x="202291" y="6275787"/>
            <a:ext cx="3246402"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1600" i="1" dirty="0"/>
              <a:t> </a:t>
            </a:r>
            <a:r>
              <a:rPr lang="en-US" sz="1600" i="1" dirty="0" smtClean="0"/>
              <a:t>Narrow </a:t>
            </a:r>
            <a:r>
              <a:rPr lang="en-US" sz="1600" i="1" dirty="0"/>
              <a:t>white tail-bands </a:t>
            </a:r>
            <a:endParaRPr lang="en-US" i="1" dirty="0"/>
          </a:p>
        </p:txBody>
      </p:sp>
      <p:sp>
        <p:nvSpPr>
          <p:cNvPr id="59409" name="Text Box 17"/>
          <p:cNvSpPr txBox="1">
            <a:spLocks noChangeArrowheads="1"/>
          </p:cNvSpPr>
          <p:nvPr/>
        </p:nvSpPr>
        <p:spPr bwMode="auto">
          <a:xfrm>
            <a:off x="6406711" y="165427"/>
            <a:ext cx="264207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dirty="0"/>
              <a:t> </a:t>
            </a:r>
            <a:r>
              <a:rPr lang="en-US" sz="2000" dirty="0"/>
              <a:t>mid-sized </a:t>
            </a:r>
            <a:r>
              <a:rPr lang="en-US" sz="2000" dirty="0" err="1"/>
              <a:t>Buteo</a:t>
            </a:r>
            <a:endParaRPr lang="en-US" sz="2000" dirty="0"/>
          </a:p>
        </p:txBody>
      </p:sp>
      <p:pic>
        <p:nvPicPr>
          <p:cNvPr id="2" name="Picture 1"/>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516501" y="777875"/>
            <a:ext cx="2617982" cy="2611437"/>
          </a:xfrm>
          <a:prstGeom prst="rect">
            <a:avLst/>
          </a:prstGeom>
        </p:spPr>
      </p:pic>
    </p:spTree>
    <p:extLst>
      <p:ext uri="{BB962C8B-B14F-4D97-AF65-F5344CB8AC3E}">
        <p14:creationId xmlns="" xmlns:p14="http://schemas.microsoft.com/office/powerpoint/2010/main" val="887425538"/>
      </p:ext>
    </p:extLst>
  </p:cSld>
  <p:clrMapOvr>
    <a:masterClrMapping/>
  </p:clrMapOvr>
  <p:transition spd="slow" advClick="0" advTm="1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9421"/>
                                        </p:tgtEl>
                                        <p:attrNameLst>
                                          <p:attrName>style.visibility</p:attrName>
                                        </p:attrNameLst>
                                      </p:cBhvr>
                                      <p:to>
                                        <p:strVal val="visible"/>
                                      </p:to>
                                    </p:set>
                                    <p:animEffect transition="in" filter="fade">
                                      <p:cBhvr>
                                        <p:cTn id="7" dur="2000"/>
                                        <p:tgtEl>
                                          <p:spTgt spid="59421"/>
                                        </p:tgtEl>
                                      </p:cBhvr>
                                    </p:animEffect>
                                  </p:childTnLst>
                                </p:cTn>
                              </p:par>
                            </p:childTnLst>
                          </p:cTn>
                        </p:par>
                        <p:par>
                          <p:cTn id="8" fill="hold" nodeType="afterGroup">
                            <p:stCondLst>
                              <p:cond delay="2000"/>
                            </p:stCondLst>
                            <p:childTnLst>
                              <p:par>
                                <p:cTn id="9" presetID="10" presetClass="exit" presetSubtype="0" fill="hold" nodeType="afterEffect">
                                  <p:stCondLst>
                                    <p:cond delay="1500"/>
                                  </p:stCondLst>
                                  <p:childTnLst>
                                    <p:animEffect transition="out" filter="fade">
                                      <p:cBhvr>
                                        <p:cTn id="10" dur="3000"/>
                                        <p:tgtEl>
                                          <p:spTgt spid="59421"/>
                                        </p:tgtEl>
                                      </p:cBhvr>
                                    </p:animEffect>
                                    <p:set>
                                      <p:cBhvr>
                                        <p:cTn id="11" dur="1" fill="hold">
                                          <p:stCondLst>
                                            <p:cond delay="2999"/>
                                          </p:stCondLst>
                                        </p:cTn>
                                        <p:tgtEl>
                                          <p:spTgt spid="59421"/>
                                        </p:tgtEl>
                                        <p:attrNameLst>
                                          <p:attrName>style.visibility</p:attrName>
                                        </p:attrNameLst>
                                      </p:cBhvr>
                                      <p:to>
                                        <p:strVal val="hidden"/>
                                      </p:to>
                                    </p:set>
                                  </p:childTnLst>
                                </p:cTn>
                              </p:par>
                              <p:par>
                                <p:cTn id="12" presetID="53" presetClass="entr" presetSubtype="0" fill="hold" nodeType="withEffect">
                                  <p:stCondLst>
                                    <p:cond delay="0"/>
                                  </p:stCondLst>
                                  <p:childTnLst>
                                    <p:set>
                                      <p:cBhvr>
                                        <p:cTn id="13" dur="1" fill="hold">
                                          <p:stCondLst>
                                            <p:cond delay="0"/>
                                          </p:stCondLst>
                                        </p:cTn>
                                        <p:tgtEl>
                                          <p:spTgt spid="59406"/>
                                        </p:tgtEl>
                                        <p:attrNameLst>
                                          <p:attrName>style.visibility</p:attrName>
                                        </p:attrNameLst>
                                      </p:cBhvr>
                                      <p:to>
                                        <p:strVal val="visible"/>
                                      </p:to>
                                    </p:set>
                                    <p:anim calcmode="lin" valueType="num">
                                      <p:cBhvr>
                                        <p:cTn id="14" dur="3000" fill="hold"/>
                                        <p:tgtEl>
                                          <p:spTgt spid="59406"/>
                                        </p:tgtEl>
                                        <p:attrNameLst>
                                          <p:attrName>ppt_w</p:attrName>
                                        </p:attrNameLst>
                                      </p:cBhvr>
                                      <p:tavLst>
                                        <p:tav tm="0">
                                          <p:val>
                                            <p:fltVal val="0"/>
                                          </p:val>
                                        </p:tav>
                                        <p:tav tm="100000">
                                          <p:val>
                                            <p:strVal val="#ppt_w"/>
                                          </p:val>
                                        </p:tav>
                                      </p:tavLst>
                                    </p:anim>
                                    <p:anim calcmode="lin" valueType="num">
                                      <p:cBhvr>
                                        <p:cTn id="15" dur="3000" fill="hold"/>
                                        <p:tgtEl>
                                          <p:spTgt spid="59406"/>
                                        </p:tgtEl>
                                        <p:attrNameLst>
                                          <p:attrName>ppt_h</p:attrName>
                                        </p:attrNameLst>
                                      </p:cBhvr>
                                      <p:tavLst>
                                        <p:tav tm="0">
                                          <p:val>
                                            <p:fltVal val="0"/>
                                          </p:val>
                                        </p:tav>
                                        <p:tav tm="100000">
                                          <p:val>
                                            <p:strVal val="#ppt_h"/>
                                          </p:val>
                                        </p:tav>
                                      </p:tavLst>
                                    </p:anim>
                                    <p:animEffect transition="in" filter="fade">
                                      <p:cBhvr>
                                        <p:cTn id="16" dur="3000"/>
                                        <p:tgtEl>
                                          <p:spTgt spid="59406"/>
                                        </p:tgtEl>
                                      </p:cBhvr>
                                    </p:animEffect>
                                  </p:childTnLst>
                                </p:cTn>
                              </p:par>
                            </p:childTnLst>
                          </p:cTn>
                        </p:par>
                        <p:par>
                          <p:cTn id="17" fill="hold" nodeType="afterGroup">
                            <p:stCondLst>
                              <p:cond delay="6500"/>
                            </p:stCondLst>
                            <p:childTnLst>
                              <p:par>
                                <p:cTn id="18" presetID="10" presetClass="entr" presetSubtype="0" fill="hold" grpId="0" nodeType="afterEffect">
                                  <p:stCondLst>
                                    <p:cond delay="500"/>
                                  </p:stCondLst>
                                  <p:childTnLst>
                                    <p:set>
                                      <p:cBhvr>
                                        <p:cTn id="19" dur="1" fill="hold">
                                          <p:stCondLst>
                                            <p:cond delay="0"/>
                                          </p:stCondLst>
                                        </p:cTn>
                                        <p:tgtEl>
                                          <p:spTgt spid="59410"/>
                                        </p:tgtEl>
                                        <p:attrNameLst>
                                          <p:attrName>style.visibility</p:attrName>
                                        </p:attrNameLst>
                                      </p:cBhvr>
                                      <p:to>
                                        <p:strVal val="visible"/>
                                      </p:to>
                                    </p:set>
                                    <p:animEffect transition="in" filter="fade">
                                      <p:cBhvr>
                                        <p:cTn id="20" dur="2000"/>
                                        <p:tgtEl>
                                          <p:spTgt spid="59410"/>
                                        </p:tgtEl>
                                      </p:cBhvr>
                                    </p:animEffect>
                                  </p:childTnLst>
                                </p:cTn>
                              </p:par>
                            </p:childTnLst>
                          </p:cTn>
                        </p:par>
                        <p:par>
                          <p:cTn id="21" fill="hold" nodeType="afterGroup">
                            <p:stCondLst>
                              <p:cond delay="9000"/>
                            </p:stCondLst>
                            <p:childTnLst>
                              <p:par>
                                <p:cTn id="22" presetID="10" presetClass="entr" presetSubtype="0" fill="hold" grpId="0" nodeType="afterEffect">
                                  <p:stCondLst>
                                    <p:cond delay="1000"/>
                                  </p:stCondLst>
                                  <p:childTnLst>
                                    <p:set>
                                      <p:cBhvr>
                                        <p:cTn id="23" dur="1" fill="hold">
                                          <p:stCondLst>
                                            <p:cond delay="0"/>
                                          </p:stCondLst>
                                        </p:cTn>
                                        <p:tgtEl>
                                          <p:spTgt spid="59411"/>
                                        </p:tgtEl>
                                        <p:attrNameLst>
                                          <p:attrName>style.visibility</p:attrName>
                                        </p:attrNameLst>
                                      </p:cBhvr>
                                      <p:to>
                                        <p:strVal val="visible"/>
                                      </p:to>
                                    </p:set>
                                    <p:animEffect transition="in" filter="fade">
                                      <p:cBhvr>
                                        <p:cTn id="24" dur="2000"/>
                                        <p:tgtEl>
                                          <p:spTgt spid="59411"/>
                                        </p:tgtEl>
                                      </p:cBhvr>
                                    </p:animEffect>
                                  </p:childTnLst>
                                </p:cTn>
                              </p:par>
                            </p:childTnLst>
                          </p:cTn>
                        </p:par>
                        <p:par>
                          <p:cTn id="25" fill="hold" nodeType="afterGroup">
                            <p:stCondLst>
                              <p:cond delay="12000"/>
                            </p:stCondLst>
                            <p:childTnLst>
                              <p:par>
                                <p:cTn id="26" presetID="10" presetClass="entr" presetSubtype="0" fill="hold" grpId="0" nodeType="afterEffect">
                                  <p:stCondLst>
                                    <p:cond delay="1000"/>
                                  </p:stCondLst>
                                  <p:childTnLst>
                                    <p:set>
                                      <p:cBhvr>
                                        <p:cTn id="27" dur="1" fill="hold">
                                          <p:stCondLst>
                                            <p:cond delay="0"/>
                                          </p:stCondLst>
                                        </p:cTn>
                                        <p:tgtEl>
                                          <p:spTgt spid="59412"/>
                                        </p:tgtEl>
                                        <p:attrNameLst>
                                          <p:attrName>style.visibility</p:attrName>
                                        </p:attrNameLst>
                                      </p:cBhvr>
                                      <p:to>
                                        <p:strVal val="visible"/>
                                      </p:to>
                                    </p:set>
                                    <p:animEffect transition="in" filter="fade">
                                      <p:cBhvr>
                                        <p:cTn id="28" dur="2000"/>
                                        <p:tgtEl>
                                          <p:spTgt spid="59412"/>
                                        </p:tgtEl>
                                      </p:cBhvr>
                                    </p:animEffect>
                                  </p:childTnLst>
                                </p:cTn>
                              </p:par>
                            </p:childTnLst>
                          </p:cTn>
                        </p:par>
                        <p:par>
                          <p:cTn id="29" fill="hold" nodeType="afterGroup">
                            <p:stCondLst>
                              <p:cond delay="15000"/>
                            </p:stCondLst>
                            <p:childTnLst>
                              <p:par>
                                <p:cTn id="30" presetID="53" presetClass="exit" presetSubtype="0" fill="hold" nodeType="afterEffect">
                                  <p:stCondLst>
                                    <p:cond delay="1000"/>
                                  </p:stCondLst>
                                  <p:childTnLst>
                                    <p:anim calcmode="lin" valueType="num">
                                      <p:cBhvr>
                                        <p:cTn id="31" dur="3000"/>
                                        <p:tgtEl>
                                          <p:spTgt spid="59406"/>
                                        </p:tgtEl>
                                        <p:attrNameLst>
                                          <p:attrName>ppt_w</p:attrName>
                                        </p:attrNameLst>
                                      </p:cBhvr>
                                      <p:tavLst>
                                        <p:tav tm="0">
                                          <p:val>
                                            <p:strVal val="ppt_w"/>
                                          </p:val>
                                        </p:tav>
                                        <p:tav tm="100000">
                                          <p:val>
                                            <p:fltVal val="0"/>
                                          </p:val>
                                        </p:tav>
                                      </p:tavLst>
                                    </p:anim>
                                    <p:anim calcmode="lin" valueType="num">
                                      <p:cBhvr>
                                        <p:cTn id="32" dur="3000"/>
                                        <p:tgtEl>
                                          <p:spTgt spid="59406"/>
                                        </p:tgtEl>
                                        <p:attrNameLst>
                                          <p:attrName>ppt_h</p:attrName>
                                        </p:attrNameLst>
                                      </p:cBhvr>
                                      <p:tavLst>
                                        <p:tav tm="0">
                                          <p:val>
                                            <p:strVal val="ppt_h"/>
                                          </p:val>
                                        </p:tav>
                                        <p:tav tm="100000">
                                          <p:val>
                                            <p:fltVal val="0"/>
                                          </p:val>
                                        </p:tav>
                                      </p:tavLst>
                                    </p:anim>
                                    <p:animEffect transition="out" filter="fade">
                                      <p:cBhvr>
                                        <p:cTn id="33" dur="3000"/>
                                        <p:tgtEl>
                                          <p:spTgt spid="59406"/>
                                        </p:tgtEl>
                                      </p:cBhvr>
                                    </p:animEffect>
                                    <p:set>
                                      <p:cBhvr>
                                        <p:cTn id="34" dur="1" fill="hold">
                                          <p:stCondLst>
                                            <p:cond delay="2999"/>
                                          </p:stCondLst>
                                        </p:cTn>
                                        <p:tgtEl>
                                          <p:spTgt spid="59406"/>
                                        </p:tgtEl>
                                        <p:attrNameLst>
                                          <p:attrName>style.visibility</p:attrName>
                                        </p:attrNameLst>
                                      </p:cBhvr>
                                      <p:to>
                                        <p:strVal val="hidden"/>
                                      </p:to>
                                    </p:set>
                                  </p:childTnLst>
                                </p:cTn>
                              </p:par>
                            </p:childTnLst>
                          </p:cTn>
                        </p:par>
                        <p:par>
                          <p:cTn id="35" fill="hold" nodeType="afterGroup">
                            <p:stCondLst>
                              <p:cond delay="19000"/>
                            </p:stCondLst>
                            <p:childTnLst>
                              <p:par>
                                <p:cTn id="36" presetID="53" presetClass="entr" presetSubtype="0" fill="hold" nodeType="afterEffect">
                                  <p:stCondLst>
                                    <p:cond delay="1000"/>
                                  </p:stCondLst>
                                  <p:childTnLst>
                                    <p:set>
                                      <p:cBhvr>
                                        <p:cTn id="37" dur="1" fill="hold">
                                          <p:stCondLst>
                                            <p:cond delay="0"/>
                                          </p:stCondLst>
                                        </p:cTn>
                                        <p:tgtEl>
                                          <p:spTgt spid="59396"/>
                                        </p:tgtEl>
                                        <p:attrNameLst>
                                          <p:attrName>style.visibility</p:attrName>
                                        </p:attrNameLst>
                                      </p:cBhvr>
                                      <p:to>
                                        <p:strVal val="visible"/>
                                      </p:to>
                                    </p:set>
                                    <p:anim calcmode="lin" valueType="num">
                                      <p:cBhvr>
                                        <p:cTn id="38" dur="5000" fill="hold"/>
                                        <p:tgtEl>
                                          <p:spTgt spid="59396"/>
                                        </p:tgtEl>
                                        <p:attrNameLst>
                                          <p:attrName>ppt_w</p:attrName>
                                        </p:attrNameLst>
                                      </p:cBhvr>
                                      <p:tavLst>
                                        <p:tav tm="0">
                                          <p:val>
                                            <p:fltVal val="0"/>
                                          </p:val>
                                        </p:tav>
                                        <p:tav tm="100000">
                                          <p:val>
                                            <p:strVal val="#ppt_w"/>
                                          </p:val>
                                        </p:tav>
                                      </p:tavLst>
                                    </p:anim>
                                    <p:anim calcmode="lin" valueType="num">
                                      <p:cBhvr>
                                        <p:cTn id="39" dur="5000" fill="hold"/>
                                        <p:tgtEl>
                                          <p:spTgt spid="59396"/>
                                        </p:tgtEl>
                                        <p:attrNameLst>
                                          <p:attrName>ppt_h</p:attrName>
                                        </p:attrNameLst>
                                      </p:cBhvr>
                                      <p:tavLst>
                                        <p:tav tm="0">
                                          <p:val>
                                            <p:fltVal val="0"/>
                                          </p:val>
                                        </p:tav>
                                        <p:tav tm="100000">
                                          <p:val>
                                            <p:strVal val="#ppt_h"/>
                                          </p:val>
                                        </p:tav>
                                      </p:tavLst>
                                    </p:anim>
                                    <p:animEffect transition="in" filter="fade">
                                      <p:cBhvr>
                                        <p:cTn id="40" dur="5000"/>
                                        <p:tgtEl>
                                          <p:spTgt spid="59396"/>
                                        </p:tgtEl>
                                      </p:cBhvr>
                                    </p:animEffect>
                                  </p:childTnLst>
                                </p:cTn>
                              </p:par>
                              <p:par>
                                <p:cTn id="41" presetID="10" presetClass="entr" presetSubtype="0" fill="hold" grpId="0" nodeType="withEffect">
                                  <p:stCondLst>
                                    <p:cond delay="1000"/>
                                  </p:stCondLst>
                                  <p:childTnLst>
                                    <p:set>
                                      <p:cBhvr>
                                        <p:cTn id="42" dur="1" fill="hold">
                                          <p:stCondLst>
                                            <p:cond delay="0"/>
                                          </p:stCondLst>
                                        </p:cTn>
                                        <p:tgtEl>
                                          <p:spTgt spid="59414"/>
                                        </p:tgtEl>
                                        <p:attrNameLst>
                                          <p:attrName>style.visibility</p:attrName>
                                        </p:attrNameLst>
                                      </p:cBhvr>
                                      <p:to>
                                        <p:strVal val="visible"/>
                                      </p:to>
                                    </p:set>
                                    <p:animEffect transition="in" filter="fade">
                                      <p:cBhvr>
                                        <p:cTn id="43" dur="1000"/>
                                        <p:tgtEl>
                                          <p:spTgt spid="59414"/>
                                        </p:tgtEl>
                                      </p:cBhvr>
                                    </p:animEffect>
                                  </p:childTnLst>
                                </p:cTn>
                              </p:par>
                            </p:childTnLst>
                          </p:cTn>
                        </p:par>
                        <p:par>
                          <p:cTn id="44" fill="hold" nodeType="afterGroup">
                            <p:stCondLst>
                              <p:cond delay="25000"/>
                            </p:stCondLst>
                            <p:childTnLst>
                              <p:par>
                                <p:cTn id="45" presetID="42" presetClass="entr" presetSubtype="0" fill="hold" grpId="0" nodeType="afterEffect">
                                  <p:stCondLst>
                                    <p:cond delay="0"/>
                                  </p:stCondLst>
                                  <p:childTnLst>
                                    <p:set>
                                      <p:cBhvr>
                                        <p:cTn id="46" dur="1" fill="hold">
                                          <p:stCondLst>
                                            <p:cond delay="0"/>
                                          </p:stCondLst>
                                        </p:cTn>
                                        <p:tgtEl>
                                          <p:spTgt spid="59419"/>
                                        </p:tgtEl>
                                        <p:attrNameLst>
                                          <p:attrName>style.visibility</p:attrName>
                                        </p:attrNameLst>
                                      </p:cBhvr>
                                      <p:to>
                                        <p:strVal val="visible"/>
                                      </p:to>
                                    </p:set>
                                    <p:animEffect transition="in" filter="fade">
                                      <p:cBhvr>
                                        <p:cTn id="47" dur="1000"/>
                                        <p:tgtEl>
                                          <p:spTgt spid="59419"/>
                                        </p:tgtEl>
                                      </p:cBhvr>
                                    </p:animEffect>
                                    <p:anim calcmode="lin" valueType="num">
                                      <p:cBhvr>
                                        <p:cTn id="48" dur="1000" fill="hold"/>
                                        <p:tgtEl>
                                          <p:spTgt spid="59419"/>
                                        </p:tgtEl>
                                        <p:attrNameLst>
                                          <p:attrName>ppt_x</p:attrName>
                                        </p:attrNameLst>
                                      </p:cBhvr>
                                      <p:tavLst>
                                        <p:tav tm="0">
                                          <p:val>
                                            <p:strVal val="#ppt_x"/>
                                          </p:val>
                                        </p:tav>
                                        <p:tav tm="100000">
                                          <p:val>
                                            <p:strVal val="#ppt_x"/>
                                          </p:val>
                                        </p:tav>
                                      </p:tavLst>
                                    </p:anim>
                                    <p:anim calcmode="lin" valueType="num">
                                      <p:cBhvr>
                                        <p:cTn id="49" dur="1000" fill="hold"/>
                                        <p:tgtEl>
                                          <p:spTgt spid="59419"/>
                                        </p:tgtEl>
                                        <p:attrNameLst>
                                          <p:attrName>ppt_y</p:attrName>
                                        </p:attrNameLst>
                                      </p:cBhvr>
                                      <p:tavLst>
                                        <p:tav tm="0">
                                          <p:val>
                                            <p:strVal val="#ppt_y+.1"/>
                                          </p:val>
                                        </p:tav>
                                        <p:tav tm="100000">
                                          <p:val>
                                            <p:strVal val="#ppt_y"/>
                                          </p:val>
                                        </p:tav>
                                      </p:tavLst>
                                    </p:anim>
                                  </p:childTnLst>
                                </p:cTn>
                              </p:par>
                              <p:par>
                                <p:cTn id="50" presetID="10" presetClass="entr" presetSubtype="0" fill="hold" nodeType="withEffect">
                                  <p:stCondLst>
                                    <p:cond delay="500"/>
                                  </p:stCondLst>
                                  <p:childTnLst>
                                    <p:set>
                                      <p:cBhvr>
                                        <p:cTn id="51" dur="1" fill="hold">
                                          <p:stCondLst>
                                            <p:cond delay="0"/>
                                          </p:stCondLst>
                                        </p:cTn>
                                        <p:tgtEl>
                                          <p:spTgt spid="59407"/>
                                        </p:tgtEl>
                                        <p:attrNameLst>
                                          <p:attrName>style.visibility</p:attrName>
                                        </p:attrNameLst>
                                      </p:cBhvr>
                                      <p:to>
                                        <p:strVal val="visible"/>
                                      </p:to>
                                    </p:set>
                                    <p:animEffect transition="in" filter="fade">
                                      <p:cBhvr>
                                        <p:cTn id="52" dur="3000"/>
                                        <p:tgtEl>
                                          <p:spTgt spid="59407"/>
                                        </p:tgtEl>
                                      </p:cBhvr>
                                    </p:animEffect>
                                  </p:childTnLst>
                                </p:cTn>
                              </p:par>
                              <p:par>
                                <p:cTn id="53" presetID="53" presetClass="entr" presetSubtype="0" fill="hold" grpId="0" nodeType="withEffect">
                                  <p:stCondLst>
                                    <p:cond delay="1000"/>
                                  </p:stCondLst>
                                  <p:childTnLst>
                                    <p:set>
                                      <p:cBhvr>
                                        <p:cTn id="54" dur="1" fill="hold">
                                          <p:stCondLst>
                                            <p:cond delay="0"/>
                                          </p:stCondLst>
                                        </p:cTn>
                                        <p:tgtEl>
                                          <p:spTgt spid="59413"/>
                                        </p:tgtEl>
                                        <p:attrNameLst>
                                          <p:attrName>style.visibility</p:attrName>
                                        </p:attrNameLst>
                                      </p:cBhvr>
                                      <p:to>
                                        <p:strVal val="visible"/>
                                      </p:to>
                                    </p:set>
                                    <p:anim calcmode="lin" valueType="num">
                                      <p:cBhvr>
                                        <p:cTn id="55" dur="3000" fill="hold"/>
                                        <p:tgtEl>
                                          <p:spTgt spid="59413"/>
                                        </p:tgtEl>
                                        <p:attrNameLst>
                                          <p:attrName>ppt_w</p:attrName>
                                        </p:attrNameLst>
                                      </p:cBhvr>
                                      <p:tavLst>
                                        <p:tav tm="0">
                                          <p:val>
                                            <p:fltVal val="0"/>
                                          </p:val>
                                        </p:tav>
                                        <p:tav tm="100000">
                                          <p:val>
                                            <p:strVal val="#ppt_w"/>
                                          </p:val>
                                        </p:tav>
                                      </p:tavLst>
                                    </p:anim>
                                    <p:anim calcmode="lin" valueType="num">
                                      <p:cBhvr>
                                        <p:cTn id="56" dur="3000" fill="hold"/>
                                        <p:tgtEl>
                                          <p:spTgt spid="59413"/>
                                        </p:tgtEl>
                                        <p:attrNameLst>
                                          <p:attrName>ppt_h</p:attrName>
                                        </p:attrNameLst>
                                      </p:cBhvr>
                                      <p:tavLst>
                                        <p:tav tm="0">
                                          <p:val>
                                            <p:fltVal val="0"/>
                                          </p:val>
                                        </p:tav>
                                        <p:tav tm="100000">
                                          <p:val>
                                            <p:strVal val="#ppt_h"/>
                                          </p:val>
                                        </p:tav>
                                      </p:tavLst>
                                    </p:anim>
                                    <p:animEffect transition="in" filter="fade">
                                      <p:cBhvr>
                                        <p:cTn id="57" dur="3000"/>
                                        <p:tgtEl>
                                          <p:spTgt spid="59413"/>
                                        </p:tgtEl>
                                      </p:cBhvr>
                                    </p:animEffect>
                                  </p:childTnLst>
                                </p:cTn>
                              </p:par>
                            </p:childTnLst>
                          </p:cTn>
                        </p:par>
                        <p:par>
                          <p:cTn id="58" fill="hold" nodeType="afterGroup">
                            <p:stCondLst>
                              <p:cond delay="29000"/>
                            </p:stCondLst>
                            <p:childTnLst>
                              <p:par>
                                <p:cTn id="59" presetID="42" presetClass="entr" presetSubtype="0" fill="hold" grpId="0" nodeType="afterEffect">
                                  <p:stCondLst>
                                    <p:cond delay="0"/>
                                  </p:stCondLst>
                                  <p:childTnLst>
                                    <p:set>
                                      <p:cBhvr>
                                        <p:cTn id="60" dur="1" fill="hold">
                                          <p:stCondLst>
                                            <p:cond delay="0"/>
                                          </p:stCondLst>
                                        </p:cTn>
                                        <p:tgtEl>
                                          <p:spTgt spid="59420"/>
                                        </p:tgtEl>
                                        <p:attrNameLst>
                                          <p:attrName>style.visibility</p:attrName>
                                        </p:attrNameLst>
                                      </p:cBhvr>
                                      <p:to>
                                        <p:strVal val="visible"/>
                                      </p:to>
                                    </p:set>
                                    <p:animEffect transition="in" filter="fade">
                                      <p:cBhvr>
                                        <p:cTn id="61" dur="1000"/>
                                        <p:tgtEl>
                                          <p:spTgt spid="59420"/>
                                        </p:tgtEl>
                                      </p:cBhvr>
                                    </p:animEffect>
                                    <p:anim calcmode="lin" valueType="num">
                                      <p:cBhvr>
                                        <p:cTn id="62" dur="1000" fill="hold"/>
                                        <p:tgtEl>
                                          <p:spTgt spid="59420"/>
                                        </p:tgtEl>
                                        <p:attrNameLst>
                                          <p:attrName>ppt_x</p:attrName>
                                        </p:attrNameLst>
                                      </p:cBhvr>
                                      <p:tavLst>
                                        <p:tav tm="0">
                                          <p:val>
                                            <p:strVal val="#ppt_x"/>
                                          </p:val>
                                        </p:tav>
                                        <p:tav tm="100000">
                                          <p:val>
                                            <p:strVal val="#ppt_x"/>
                                          </p:val>
                                        </p:tav>
                                      </p:tavLst>
                                    </p:anim>
                                    <p:anim calcmode="lin" valueType="num">
                                      <p:cBhvr>
                                        <p:cTn id="63" dur="1000" fill="hold"/>
                                        <p:tgtEl>
                                          <p:spTgt spid="594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10" grpId="0"/>
      <p:bldP spid="59411" grpId="0"/>
      <p:bldP spid="59412" grpId="0"/>
      <p:bldP spid="59419" grpId="0" animBg="1"/>
      <p:bldP spid="59414" grpId="0"/>
      <p:bldP spid="59420" grpId="0" animBg="1"/>
      <p:bldP spid="594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4" name="Text Box 6"/>
          <p:cNvSpPr txBox="1">
            <a:spLocks noChangeArrowheads="1"/>
          </p:cNvSpPr>
          <p:nvPr/>
        </p:nvSpPr>
        <p:spPr bwMode="auto">
          <a:xfrm>
            <a:off x="304800" y="609600"/>
            <a:ext cx="4084638"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a:solidFill>
                  <a:srgbClr val="99FF33"/>
                </a:solidFill>
              </a:rPr>
              <a:t>Top or bottom view</a:t>
            </a:r>
          </a:p>
        </p:txBody>
      </p:sp>
      <p:sp>
        <p:nvSpPr>
          <p:cNvPr id="63495" name="Text Box 7"/>
          <p:cNvSpPr txBox="1">
            <a:spLocks noChangeArrowheads="1"/>
          </p:cNvSpPr>
          <p:nvPr/>
        </p:nvSpPr>
        <p:spPr bwMode="auto">
          <a:xfrm>
            <a:off x="5562600" y="1905000"/>
            <a:ext cx="2654894" cy="9541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2800" dirty="0" smtClean="0">
                <a:solidFill>
                  <a:srgbClr val="99FF33"/>
                </a:solidFill>
              </a:rPr>
              <a:t>Incoming or</a:t>
            </a:r>
          </a:p>
          <a:p>
            <a:r>
              <a:rPr lang="en-US" sz="2800" dirty="0" smtClean="0">
                <a:solidFill>
                  <a:srgbClr val="99FF33"/>
                </a:solidFill>
              </a:rPr>
              <a:t>End </a:t>
            </a:r>
            <a:r>
              <a:rPr lang="en-US" sz="2800" dirty="0">
                <a:solidFill>
                  <a:srgbClr val="99FF33"/>
                </a:solidFill>
              </a:rPr>
              <a:t>view</a:t>
            </a:r>
          </a:p>
        </p:txBody>
      </p:sp>
      <p:sp>
        <p:nvSpPr>
          <p:cNvPr id="63496" name="Text Box 8"/>
          <p:cNvSpPr txBox="1">
            <a:spLocks noChangeArrowheads="1"/>
          </p:cNvSpPr>
          <p:nvPr/>
        </p:nvSpPr>
        <p:spPr bwMode="auto">
          <a:xfrm>
            <a:off x="304799" y="5562600"/>
            <a:ext cx="843692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3200" dirty="0">
                <a:solidFill>
                  <a:srgbClr val="83FD3F"/>
                </a:solidFill>
              </a:rPr>
              <a:t>Basic</a:t>
            </a:r>
            <a:r>
              <a:rPr lang="en-US" sz="3200" dirty="0">
                <a:solidFill>
                  <a:srgbClr val="FFFF00"/>
                </a:solidFill>
              </a:rPr>
              <a:t> </a:t>
            </a:r>
            <a:r>
              <a:rPr lang="en-US" sz="3200" dirty="0" smtClean="0">
                <a:solidFill>
                  <a:srgbClr val="FFFF00"/>
                </a:solidFill>
              </a:rPr>
              <a:t>Red-shouldered </a:t>
            </a:r>
            <a:r>
              <a:rPr lang="en-US" sz="3200" dirty="0">
                <a:solidFill>
                  <a:srgbClr val="83FD3F"/>
                </a:solidFill>
              </a:rPr>
              <a:t>flight profiles</a:t>
            </a:r>
          </a:p>
        </p:txBody>
      </p:sp>
      <p:sp>
        <p:nvSpPr>
          <p:cNvPr id="63503" name="Freeform 15"/>
          <p:cNvSpPr>
            <a:spLocks/>
          </p:cNvSpPr>
          <p:nvPr/>
        </p:nvSpPr>
        <p:spPr bwMode="auto">
          <a:xfrm rot="-1187932">
            <a:off x="2514600" y="1676400"/>
            <a:ext cx="1371600" cy="304800"/>
          </a:xfrm>
          <a:custGeom>
            <a:avLst/>
            <a:gdLst>
              <a:gd name="T0" fmla="*/ 816 w 816"/>
              <a:gd name="T1" fmla="*/ 240 h 240"/>
              <a:gd name="T2" fmla="*/ 384 w 816"/>
              <a:gd name="T3" fmla="*/ 192 h 240"/>
              <a:gd name="T4" fmla="*/ 144 w 816"/>
              <a:gd name="T5" fmla="*/ 96 h 240"/>
              <a:gd name="T6" fmla="*/ 0 w 816"/>
              <a:gd name="T7" fmla="*/ 0 h 240"/>
            </a:gdLst>
            <a:ahLst/>
            <a:cxnLst>
              <a:cxn ang="0">
                <a:pos x="T0" y="T1"/>
              </a:cxn>
              <a:cxn ang="0">
                <a:pos x="T2" y="T3"/>
              </a:cxn>
              <a:cxn ang="0">
                <a:pos x="T4" y="T5"/>
              </a:cxn>
              <a:cxn ang="0">
                <a:pos x="T6" y="T7"/>
              </a:cxn>
            </a:cxnLst>
            <a:rect l="0" t="0" r="r" b="b"/>
            <a:pathLst>
              <a:path w="816" h="240">
                <a:moveTo>
                  <a:pt x="816" y="240"/>
                </a:moveTo>
                <a:cubicBezTo>
                  <a:pt x="656" y="228"/>
                  <a:pt x="496" y="216"/>
                  <a:pt x="384" y="192"/>
                </a:cubicBezTo>
                <a:cubicBezTo>
                  <a:pt x="272" y="168"/>
                  <a:pt x="208" y="128"/>
                  <a:pt x="144" y="96"/>
                </a:cubicBezTo>
                <a:cubicBezTo>
                  <a:pt x="80" y="64"/>
                  <a:pt x="24" y="16"/>
                  <a:pt x="0" y="0"/>
                </a:cubicBezTo>
              </a:path>
            </a:pathLst>
          </a:custGeom>
          <a:noFill/>
          <a:ln w="57150"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06" name="Freeform 18"/>
          <p:cNvSpPr>
            <a:spLocks/>
          </p:cNvSpPr>
          <p:nvPr/>
        </p:nvSpPr>
        <p:spPr bwMode="auto">
          <a:xfrm rot="1187932" flipH="1">
            <a:off x="762000" y="1676400"/>
            <a:ext cx="1371600" cy="304800"/>
          </a:xfrm>
          <a:custGeom>
            <a:avLst/>
            <a:gdLst>
              <a:gd name="T0" fmla="*/ 816 w 816"/>
              <a:gd name="T1" fmla="*/ 240 h 240"/>
              <a:gd name="T2" fmla="*/ 384 w 816"/>
              <a:gd name="T3" fmla="*/ 192 h 240"/>
              <a:gd name="T4" fmla="*/ 144 w 816"/>
              <a:gd name="T5" fmla="*/ 96 h 240"/>
              <a:gd name="T6" fmla="*/ 0 w 816"/>
              <a:gd name="T7" fmla="*/ 0 h 240"/>
            </a:gdLst>
            <a:ahLst/>
            <a:cxnLst>
              <a:cxn ang="0">
                <a:pos x="T0" y="T1"/>
              </a:cxn>
              <a:cxn ang="0">
                <a:pos x="T2" y="T3"/>
              </a:cxn>
              <a:cxn ang="0">
                <a:pos x="T4" y="T5"/>
              </a:cxn>
              <a:cxn ang="0">
                <a:pos x="T6" y="T7"/>
              </a:cxn>
            </a:cxnLst>
            <a:rect l="0" t="0" r="r" b="b"/>
            <a:pathLst>
              <a:path w="816" h="240">
                <a:moveTo>
                  <a:pt x="816" y="240"/>
                </a:moveTo>
                <a:cubicBezTo>
                  <a:pt x="656" y="228"/>
                  <a:pt x="496" y="216"/>
                  <a:pt x="384" y="192"/>
                </a:cubicBezTo>
                <a:cubicBezTo>
                  <a:pt x="272" y="168"/>
                  <a:pt x="208" y="128"/>
                  <a:pt x="144" y="96"/>
                </a:cubicBezTo>
                <a:cubicBezTo>
                  <a:pt x="80" y="64"/>
                  <a:pt x="24" y="16"/>
                  <a:pt x="0" y="0"/>
                </a:cubicBezTo>
              </a:path>
            </a:pathLst>
          </a:custGeom>
          <a:noFill/>
          <a:ln w="57150"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63505" name="Picture 1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133600" y="1295400"/>
            <a:ext cx="368300" cy="2133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3507" name="AutoShape 19"/>
          <p:cNvSpPr>
            <a:spLocks noChangeArrowheads="1"/>
          </p:cNvSpPr>
          <p:nvPr/>
        </p:nvSpPr>
        <p:spPr bwMode="auto">
          <a:xfrm rot="-24543820">
            <a:off x="6515100" y="2705100"/>
            <a:ext cx="457200" cy="533400"/>
          </a:xfrm>
          <a:prstGeom prst="rtTriangle">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08" name="Freeform 20"/>
          <p:cNvSpPr>
            <a:spLocks/>
          </p:cNvSpPr>
          <p:nvPr/>
        </p:nvSpPr>
        <p:spPr bwMode="auto">
          <a:xfrm>
            <a:off x="7010400" y="2895600"/>
            <a:ext cx="1558925" cy="304800"/>
          </a:xfrm>
          <a:custGeom>
            <a:avLst/>
            <a:gdLst>
              <a:gd name="T0" fmla="*/ 0 w 982"/>
              <a:gd name="T1" fmla="*/ 56 h 141"/>
              <a:gd name="T2" fmla="*/ 843 w 982"/>
              <a:gd name="T3" fmla="*/ 66 h 141"/>
              <a:gd name="T4" fmla="*/ 918 w 982"/>
              <a:gd name="T5" fmla="*/ 98 h 141"/>
              <a:gd name="T6" fmla="*/ 982 w 982"/>
              <a:gd name="T7" fmla="*/ 141 h 141"/>
            </a:gdLst>
            <a:ahLst/>
            <a:cxnLst>
              <a:cxn ang="0">
                <a:pos x="T0" y="T1"/>
              </a:cxn>
              <a:cxn ang="0">
                <a:pos x="T2" y="T3"/>
              </a:cxn>
              <a:cxn ang="0">
                <a:pos x="T4" y="T5"/>
              </a:cxn>
              <a:cxn ang="0">
                <a:pos x="T6" y="T7"/>
              </a:cxn>
            </a:cxnLst>
            <a:rect l="0" t="0" r="r" b="b"/>
            <a:pathLst>
              <a:path w="982" h="141">
                <a:moveTo>
                  <a:pt x="0" y="56"/>
                </a:moveTo>
                <a:cubicBezTo>
                  <a:pt x="276" y="0"/>
                  <a:pt x="564" y="33"/>
                  <a:pt x="843" y="66"/>
                </a:cubicBezTo>
                <a:cubicBezTo>
                  <a:pt x="884" y="76"/>
                  <a:pt x="886" y="72"/>
                  <a:pt x="918" y="98"/>
                </a:cubicBezTo>
                <a:cubicBezTo>
                  <a:pt x="939" y="115"/>
                  <a:pt x="952" y="141"/>
                  <a:pt x="982" y="141"/>
                </a:cubicBezTo>
              </a:path>
            </a:pathLst>
          </a:custGeom>
          <a:noFill/>
          <a:ln w="76200"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09" name="Freeform 21"/>
          <p:cNvSpPr>
            <a:spLocks/>
          </p:cNvSpPr>
          <p:nvPr/>
        </p:nvSpPr>
        <p:spPr bwMode="auto">
          <a:xfrm flipH="1">
            <a:off x="4876796" y="2895599"/>
            <a:ext cx="1681165" cy="304801"/>
          </a:xfrm>
          <a:custGeom>
            <a:avLst/>
            <a:gdLst>
              <a:gd name="T0" fmla="*/ 0 w 982"/>
              <a:gd name="T1" fmla="*/ 56 h 141"/>
              <a:gd name="T2" fmla="*/ 843 w 982"/>
              <a:gd name="T3" fmla="*/ 66 h 141"/>
              <a:gd name="T4" fmla="*/ 918 w 982"/>
              <a:gd name="T5" fmla="*/ 98 h 141"/>
              <a:gd name="T6" fmla="*/ 982 w 982"/>
              <a:gd name="T7" fmla="*/ 141 h 141"/>
            </a:gdLst>
            <a:ahLst/>
            <a:cxnLst>
              <a:cxn ang="0">
                <a:pos x="T0" y="T1"/>
              </a:cxn>
              <a:cxn ang="0">
                <a:pos x="T2" y="T3"/>
              </a:cxn>
              <a:cxn ang="0">
                <a:pos x="T4" y="T5"/>
              </a:cxn>
              <a:cxn ang="0">
                <a:pos x="T6" y="T7"/>
              </a:cxn>
            </a:cxnLst>
            <a:rect l="0" t="0" r="r" b="b"/>
            <a:pathLst>
              <a:path w="982" h="141">
                <a:moveTo>
                  <a:pt x="0" y="56"/>
                </a:moveTo>
                <a:cubicBezTo>
                  <a:pt x="276" y="0"/>
                  <a:pt x="564" y="33"/>
                  <a:pt x="843" y="66"/>
                </a:cubicBezTo>
                <a:cubicBezTo>
                  <a:pt x="884" y="76"/>
                  <a:pt x="886" y="72"/>
                  <a:pt x="918" y="98"/>
                </a:cubicBezTo>
                <a:cubicBezTo>
                  <a:pt x="939" y="115"/>
                  <a:pt x="952" y="141"/>
                  <a:pt x="982" y="141"/>
                </a:cubicBezTo>
              </a:path>
            </a:pathLst>
          </a:custGeom>
          <a:noFill/>
          <a:ln w="76200"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10" name="Text Box 22"/>
          <p:cNvSpPr txBox="1">
            <a:spLocks noChangeArrowheads="1"/>
          </p:cNvSpPr>
          <p:nvPr/>
        </p:nvSpPr>
        <p:spPr bwMode="auto">
          <a:xfrm rot="1179667">
            <a:off x="7177424" y="3960168"/>
            <a:ext cx="1210588"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b="0" dirty="0"/>
              <a:t>B</a:t>
            </a:r>
            <a:r>
              <a:rPr lang="en-US" b="0" dirty="0" smtClean="0"/>
              <a:t>owed</a:t>
            </a:r>
            <a:endParaRPr lang="en-US" b="0" dirty="0"/>
          </a:p>
        </p:txBody>
      </p:sp>
      <p:sp>
        <p:nvSpPr>
          <p:cNvPr id="63511" name="Line 23"/>
          <p:cNvSpPr>
            <a:spLocks noChangeShapeType="1"/>
          </p:cNvSpPr>
          <p:nvPr/>
        </p:nvSpPr>
        <p:spPr bwMode="auto">
          <a:xfrm flipH="1" flipV="1">
            <a:off x="7696200" y="3124200"/>
            <a:ext cx="228600" cy="838200"/>
          </a:xfrm>
          <a:prstGeom prst="line">
            <a:avLst/>
          </a:prstGeom>
          <a:noFill/>
          <a:ln w="28575">
            <a:solidFill>
              <a:srgbClr val="FFFF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63496"/>
                                        </p:tgtEl>
                                        <p:attrNameLst>
                                          <p:attrName>style.visibility</p:attrName>
                                        </p:attrNameLst>
                                      </p:cBhvr>
                                      <p:to>
                                        <p:strVal val="visible"/>
                                      </p:to>
                                    </p:set>
                                  </p:childTnLst>
                                </p:cTn>
                              </p:par>
                            </p:childTnLst>
                          </p:cTn>
                        </p:par>
                        <p:par>
                          <p:cTn id="7" fill="hold" nodeType="afterGroup">
                            <p:stCondLst>
                              <p:cond delay="500"/>
                            </p:stCondLst>
                            <p:childTnLst>
                              <p:par>
                                <p:cTn id="8" presetID="53" presetClass="entr" presetSubtype="0" fill="hold" grpId="0" nodeType="afterEffect">
                                  <p:stCondLst>
                                    <p:cond delay="500"/>
                                  </p:stCondLst>
                                  <p:childTnLst>
                                    <p:set>
                                      <p:cBhvr>
                                        <p:cTn id="9" dur="1" fill="hold">
                                          <p:stCondLst>
                                            <p:cond delay="0"/>
                                          </p:stCondLst>
                                        </p:cTn>
                                        <p:tgtEl>
                                          <p:spTgt spid="63494"/>
                                        </p:tgtEl>
                                        <p:attrNameLst>
                                          <p:attrName>style.visibility</p:attrName>
                                        </p:attrNameLst>
                                      </p:cBhvr>
                                      <p:to>
                                        <p:strVal val="visible"/>
                                      </p:to>
                                    </p:set>
                                    <p:anim calcmode="lin" valueType="num">
                                      <p:cBhvr>
                                        <p:cTn id="10" dur="1000" fill="hold"/>
                                        <p:tgtEl>
                                          <p:spTgt spid="63494"/>
                                        </p:tgtEl>
                                        <p:attrNameLst>
                                          <p:attrName>ppt_w</p:attrName>
                                        </p:attrNameLst>
                                      </p:cBhvr>
                                      <p:tavLst>
                                        <p:tav tm="0">
                                          <p:val>
                                            <p:fltVal val="0"/>
                                          </p:val>
                                        </p:tav>
                                        <p:tav tm="100000">
                                          <p:val>
                                            <p:strVal val="#ppt_w"/>
                                          </p:val>
                                        </p:tav>
                                      </p:tavLst>
                                    </p:anim>
                                    <p:anim calcmode="lin" valueType="num">
                                      <p:cBhvr>
                                        <p:cTn id="11" dur="1000" fill="hold"/>
                                        <p:tgtEl>
                                          <p:spTgt spid="63494"/>
                                        </p:tgtEl>
                                        <p:attrNameLst>
                                          <p:attrName>ppt_h</p:attrName>
                                        </p:attrNameLst>
                                      </p:cBhvr>
                                      <p:tavLst>
                                        <p:tav tm="0">
                                          <p:val>
                                            <p:fltVal val="0"/>
                                          </p:val>
                                        </p:tav>
                                        <p:tav tm="100000">
                                          <p:val>
                                            <p:strVal val="#ppt_h"/>
                                          </p:val>
                                        </p:tav>
                                      </p:tavLst>
                                    </p:anim>
                                    <p:animEffect transition="in" filter="fade">
                                      <p:cBhvr>
                                        <p:cTn id="12" dur="1000"/>
                                        <p:tgtEl>
                                          <p:spTgt spid="63494"/>
                                        </p:tgtEl>
                                      </p:cBhvr>
                                    </p:animEffect>
                                  </p:childTnLst>
                                </p:cTn>
                              </p:par>
                            </p:childTnLst>
                          </p:cTn>
                        </p:par>
                        <p:par>
                          <p:cTn id="13" fill="hold" nodeType="afterGroup">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63503"/>
                                        </p:tgtEl>
                                        <p:attrNameLst>
                                          <p:attrName>style.visibility</p:attrName>
                                        </p:attrNameLst>
                                      </p:cBhvr>
                                      <p:to>
                                        <p:strVal val="visible"/>
                                      </p:to>
                                    </p:set>
                                    <p:animEffect transition="in" filter="fade">
                                      <p:cBhvr>
                                        <p:cTn id="16" dur="2000"/>
                                        <p:tgtEl>
                                          <p:spTgt spid="6350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3506"/>
                                        </p:tgtEl>
                                        <p:attrNameLst>
                                          <p:attrName>style.visibility</p:attrName>
                                        </p:attrNameLst>
                                      </p:cBhvr>
                                      <p:to>
                                        <p:strVal val="visible"/>
                                      </p:to>
                                    </p:set>
                                    <p:animEffect transition="in" filter="fade">
                                      <p:cBhvr>
                                        <p:cTn id="19" dur="2000"/>
                                        <p:tgtEl>
                                          <p:spTgt spid="63506"/>
                                        </p:tgtEl>
                                      </p:cBhvr>
                                    </p:animEffect>
                                  </p:childTnLst>
                                </p:cTn>
                              </p:par>
                              <p:par>
                                <p:cTn id="20" presetID="10" presetClass="entr" presetSubtype="0" fill="hold" nodeType="withEffect">
                                  <p:stCondLst>
                                    <p:cond delay="0"/>
                                  </p:stCondLst>
                                  <p:childTnLst>
                                    <p:set>
                                      <p:cBhvr>
                                        <p:cTn id="21" dur="1" fill="hold">
                                          <p:stCondLst>
                                            <p:cond delay="0"/>
                                          </p:stCondLst>
                                        </p:cTn>
                                        <p:tgtEl>
                                          <p:spTgt spid="63505"/>
                                        </p:tgtEl>
                                        <p:attrNameLst>
                                          <p:attrName>style.visibility</p:attrName>
                                        </p:attrNameLst>
                                      </p:cBhvr>
                                      <p:to>
                                        <p:strVal val="visible"/>
                                      </p:to>
                                    </p:set>
                                    <p:animEffect transition="in" filter="fade">
                                      <p:cBhvr>
                                        <p:cTn id="22" dur="2000"/>
                                        <p:tgtEl>
                                          <p:spTgt spid="63505"/>
                                        </p:tgtEl>
                                      </p:cBhvr>
                                    </p:animEffect>
                                  </p:childTnLst>
                                </p:cTn>
                              </p:par>
                            </p:childTnLst>
                          </p:cTn>
                        </p:par>
                        <p:par>
                          <p:cTn id="23" fill="hold" nodeType="afterGroup">
                            <p:stCondLst>
                              <p:cond delay="4000"/>
                            </p:stCondLst>
                            <p:childTnLst>
                              <p:par>
                                <p:cTn id="24" presetID="53" presetClass="entr" presetSubtype="0" fill="hold" grpId="0" nodeType="afterEffect">
                                  <p:stCondLst>
                                    <p:cond delay="0"/>
                                  </p:stCondLst>
                                  <p:childTnLst>
                                    <p:set>
                                      <p:cBhvr>
                                        <p:cTn id="25" dur="1" fill="hold">
                                          <p:stCondLst>
                                            <p:cond delay="0"/>
                                          </p:stCondLst>
                                        </p:cTn>
                                        <p:tgtEl>
                                          <p:spTgt spid="63495"/>
                                        </p:tgtEl>
                                        <p:attrNameLst>
                                          <p:attrName>style.visibility</p:attrName>
                                        </p:attrNameLst>
                                      </p:cBhvr>
                                      <p:to>
                                        <p:strVal val="visible"/>
                                      </p:to>
                                    </p:set>
                                    <p:anim calcmode="lin" valueType="num">
                                      <p:cBhvr>
                                        <p:cTn id="26" dur="2000" fill="hold"/>
                                        <p:tgtEl>
                                          <p:spTgt spid="63495"/>
                                        </p:tgtEl>
                                        <p:attrNameLst>
                                          <p:attrName>ppt_w</p:attrName>
                                        </p:attrNameLst>
                                      </p:cBhvr>
                                      <p:tavLst>
                                        <p:tav tm="0">
                                          <p:val>
                                            <p:fltVal val="0"/>
                                          </p:val>
                                        </p:tav>
                                        <p:tav tm="100000">
                                          <p:val>
                                            <p:strVal val="#ppt_w"/>
                                          </p:val>
                                        </p:tav>
                                      </p:tavLst>
                                    </p:anim>
                                    <p:anim calcmode="lin" valueType="num">
                                      <p:cBhvr>
                                        <p:cTn id="27" dur="2000" fill="hold"/>
                                        <p:tgtEl>
                                          <p:spTgt spid="63495"/>
                                        </p:tgtEl>
                                        <p:attrNameLst>
                                          <p:attrName>ppt_h</p:attrName>
                                        </p:attrNameLst>
                                      </p:cBhvr>
                                      <p:tavLst>
                                        <p:tav tm="0">
                                          <p:val>
                                            <p:fltVal val="0"/>
                                          </p:val>
                                        </p:tav>
                                        <p:tav tm="100000">
                                          <p:val>
                                            <p:strVal val="#ppt_h"/>
                                          </p:val>
                                        </p:tav>
                                      </p:tavLst>
                                    </p:anim>
                                    <p:animEffect transition="in" filter="fade">
                                      <p:cBhvr>
                                        <p:cTn id="28" dur="2000"/>
                                        <p:tgtEl>
                                          <p:spTgt spid="63495"/>
                                        </p:tgtEl>
                                      </p:cBhvr>
                                    </p:animEffect>
                                  </p:childTnLst>
                                </p:cTn>
                              </p:par>
                            </p:childTnLst>
                          </p:cTn>
                        </p:par>
                        <p:par>
                          <p:cTn id="29" fill="hold" nodeType="afterGroup">
                            <p:stCondLst>
                              <p:cond delay="6000"/>
                            </p:stCondLst>
                            <p:childTnLst>
                              <p:par>
                                <p:cTn id="30" presetID="10" presetClass="entr" presetSubtype="0" fill="hold" grpId="0" nodeType="afterEffect">
                                  <p:stCondLst>
                                    <p:cond delay="500"/>
                                  </p:stCondLst>
                                  <p:childTnLst>
                                    <p:set>
                                      <p:cBhvr>
                                        <p:cTn id="31" dur="1" fill="hold">
                                          <p:stCondLst>
                                            <p:cond delay="0"/>
                                          </p:stCondLst>
                                        </p:cTn>
                                        <p:tgtEl>
                                          <p:spTgt spid="63507"/>
                                        </p:tgtEl>
                                        <p:attrNameLst>
                                          <p:attrName>style.visibility</p:attrName>
                                        </p:attrNameLst>
                                      </p:cBhvr>
                                      <p:to>
                                        <p:strVal val="visible"/>
                                      </p:to>
                                    </p:set>
                                    <p:animEffect transition="in" filter="fade">
                                      <p:cBhvr>
                                        <p:cTn id="32" dur="2000"/>
                                        <p:tgtEl>
                                          <p:spTgt spid="63507"/>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63509"/>
                                        </p:tgtEl>
                                        <p:attrNameLst>
                                          <p:attrName>style.visibility</p:attrName>
                                        </p:attrNameLst>
                                      </p:cBhvr>
                                      <p:to>
                                        <p:strVal val="visible"/>
                                      </p:to>
                                    </p:set>
                                    <p:animEffect transition="in" filter="fade">
                                      <p:cBhvr>
                                        <p:cTn id="35" dur="2000"/>
                                        <p:tgtEl>
                                          <p:spTgt spid="6350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3508"/>
                                        </p:tgtEl>
                                        <p:attrNameLst>
                                          <p:attrName>style.visibility</p:attrName>
                                        </p:attrNameLst>
                                      </p:cBhvr>
                                      <p:to>
                                        <p:strVal val="visible"/>
                                      </p:to>
                                    </p:set>
                                    <p:animEffect transition="in" filter="fade">
                                      <p:cBhvr>
                                        <p:cTn id="38" dur="2000"/>
                                        <p:tgtEl>
                                          <p:spTgt spid="63508"/>
                                        </p:tgtEl>
                                      </p:cBhvr>
                                    </p:animEffect>
                                  </p:childTnLst>
                                </p:cTn>
                              </p:par>
                            </p:childTnLst>
                          </p:cTn>
                        </p:par>
                        <p:par>
                          <p:cTn id="39" fill="hold" nodeType="afterGroup">
                            <p:stCondLst>
                              <p:cond delay="8500"/>
                            </p:stCondLst>
                            <p:childTnLst>
                              <p:par>
                                <p:cTn id="40" presetID="10" presetClass="entr" presetSubtype="0" fill="hold" grpId="0" nodeType="afterEffect">
                                  <p:stCondLst>
                                    <p:cond delay="0"/>
                                  </p:stCondLst>
                                  <p:childTnLst>
                                    <p:set>
                                      <p:cBhvr>
                                        <p:cTn id="41" dur="1" fill="hold">
                                          <p:stCondLst>
                                            <p:cond delay="0"/>
                                          </p:stCondLst>
                                        </p:cTn>
                                        <p:tgtEl>
                                          <p:spTgt spid="63510"/>
                                        </p:tgtEl>
                                        <p:attrNameLst>
                                          <p:attrName>style.visibility</p:attrName>
                                        </p:attrNameLst>
                                      </p:cBhvr>
                                      <p:to>
                                        <p:strVal val="visible"/>
                                      </p:to>
                                    </p:set>
                                    <p:animEffect transition="in" filter="fade">
                                      <p:cBhvr>
                                        <p:cTn id="42" dur="2000"/>
                                        <p:tgtEl>
                                          <p:spTgt spid="63510"/>
                                        </p:tgtEl>
                                      </p:cBhvr>
                                    </p:animEffect>
                                  </p:childTnLst>
                                </p:cTn>
                              </p:par>
                            </p:childTnLst>
                          </p:cTn>
                        </p:par>
                        <p:par>
                          <p:cTn id="43" fill="hold" nodeType="afterGroup">
                            <p:stCondLst>
                              <p:cond delay="10500"/>
                            </p:stCondLst>
                            <p:childTnLst>
                              <p:par>
                                <p:cTn id="44" presetID="55" presetClass="entr" presetSubtype="0" fill="hold" grpId="0" nodeType="afterEffect">
                                  <p:stCondLst>
                                    <p:cond delay="0"/>
                                  </p:stCondLst>
                                  <p:childTnLst>
                                    <p:set>
                                      <p:cBhvr>
                                        <p:cTn id="45" dur="1" fill="hold">
                                          <p:stCondLst>
                                            <p:cond delay="0"/>
                                          </p:stCondLst>
                                        </p:cTn>
                                        <p:tgtEl>
                                          <p:spTgt spid="63511"/>
                                        </p:tgtEl>
                                        <p:attrNameLst>
                                          <p:attrName>style.visibility</p:attrName>
                                        </p:attrNameLst>
                                      </p:cBhvr>
                                      <p:to>
                                        <p:strVal val="visible"/>
                                      </p:to>
                                    </p:set>
                                    <p:anim calcmode="lin" valueType="num">
                                      <p:cBhvr>
                                        <p:cTn id="46" dur="1000" fill="hold"/>
                                        <p:tgtEl>
                                          <p:spTgt spid="63511"/>
                                        </p:tgtEl>
                                        <p:attrNameLst>
                                          <p:attrName>ppt_w</p:attrName>
                                        </p:attrNameLst>
                                      </p:cBhvr>
                                      <p:tavLst>
                                        <p:tav tm="0">
                                          <p:val>
                                            <p:strVal val="#ppt_w*0.70"/>
                                          </p:val>
                                        </p:tav>
                                        <p:tav tm="100000">
                                          <p:val>
                                            <p:strVal val="#ppt_w"/>
                                          </p:val>
                                        </p:tav>
                                      </p:tavLst>
                                    </p:anim>
                                    <p:anim calcmode="lin" valueType="num">
                                      <p:cBhvr>
                                        <p:cTn id="47" dur="1000" fill="hold"/>
                                        <p:tgtEl>
                                          <p:spTgt spid="63511"/>
                                        </p:tgtEl>
                                        <p:attrNameLst>
                                          <p:attrName>ppt_h</p:attrName>
                                        </p:attrNameLst>
                                      </p:cBhvr>
                                      <p:tavLst>
                                        <p:tav tm="0">
                                          <p:val>
                                            <p:strVal val="#ppt_h"/>
                                          </p:val>
                                        </p:tav>
                                        <p:tav tm="100000">
                                          <p:val>
                                            <p:strVal val="#ppt_h"/>
                                          </p:val>
                                        </p:tav>
                                      </p:tavLst>
                                    </p:anim>
                                    <p:animEffect transition="in" filter="fade">
                                      <p:cBhvr>
                                        <p:cTn id="48" dur="1000"/>
                                        <p:tgtEl>
                                          <p:spTgt spid="63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4" grpId="0"/>
      <p:bldP spid="63495" grpId="0"/>
      <p:bldP spid="63496" grpId="0"/>
      <p:bldP spid="63503" grpId="0" animBg="1"/>
      <p:bldP spid="63506" grpId="0" animBg="1"/>
      <p:bldP spid="63507" grpId="0" animBg="1"/>
      <p:bldP spid="63508" grpId="0" animBg="1"/>
      <p:bldP spid="63509" grpId="0" animBg="1"/>
      <p:bldP spid="63510" grpId="0"/>
      <p:bldP spid="635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7" name="Picture 27" descr="Broadiedarkened"/>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984659">
            <a:off x="5175285" y="2171865"/>
            <a:ext cx="2855100" cy="3683000"/>
          </a:xfrm>
          <a:prstGeom prst="rect">
            <a:avLst/>
          </a:prstGeom>
          <a:noFill/>
          <a:extLst>
            <a:ext uri="{909E8E84-426E-40DD-AFC4-6F175D3DCCD1}">
              <a14:hiddenFill xmlns="" xmlns:a14="http://schemas.microsoft.com/office/drawing/2010/main">
                <a:solidFill>
                  <a:srgbClr val="FFFFFF"/>
                </a:solidFill>
              </a14:hiddenFill>
            </a:ext>
          </a:extLst>
        </p:spPr>
      </p:pic>
      <p:pic>
        <p:nvPicPr>
          <p:cNvPr id="61471" name="Picture 31" descr="JKennedyBWBRD2562 copy"/>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1190633">
            <a:off x="4845050" y="1958750"/>
            <a:ext cx="3416300" cy="4038600"/>
          </a:xfrm>
          <a:prstGeom prst="rect">
            <a:avLst/>
          </a:prstGeom>
          <a:noFill/>
          <a:extLst>
            <a:ext uri="{909E8E84-426E-40DD-AFC4-6F175D3DCCD1}">
              <a14:hiddenFill xmlns="" xmlns:a14="http://schemas.microsoft.com/office/drawing/2010/main">
                <a:solidFill>
                  <a:srgbClr val="FFFFFF"/>
                </a:solidFill>
              </a14:hiddenFill>
            </a:ext>
          </a:extLst>
        </p:spPr>
      </p:pic>
      <p:sp>
        <p:nvSpPr>
          <p:cNvPr id="61446" name="Text Box 6"/>
          <p:cNvSpPr txBox="1">
            <a:spLocks noChangeArrowheads="1"/>
          </p:cNvSpPr>
          <p:nvPr/>
        </p:nvSpPr>
        <p:spPr bwMode="auto">
          <a:xfrm>
            <a:off x="224641" y="4688985"/>
            <a:ext cx="2861681"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1600" dirty="0"/>
              <a:t> </a:t>
            </a:r>
            <a:r>
              <a:rPr lang="en-US" sz="1600" dirty="0" smtClean="0"/>
              <a:t>“Flame-shaped</a:t>
            </a:r>
            <a:r>
              <a:rPr lang="en-US" sz="1600" dirty="0"/>
              <a:t>” wing</a:t>
            </a:r>
          </a:p>
        </p:txBody>
      </p:sp>
      <p:sp>
        <p:nvSpPr>
          <p:cNvPr id="61444" name="Text Box 4"/>
          <p:cNvSpPr txBox="1">
            <a:spLocks noChangeArrowheads="1"/>
          </p:cNvSpPr>
          <p:nvPr/>
        </p:nvSpPr>
        <p:spPr bwMode="auto">
          <a:xfrm>
            <a:off x="282413" y="228600"/>
            <a:ext cx="5970588"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C00"/>
                </a:solidFill>
              </a:rPr>
              <a:t>Broad-winged Hawk</a:t>
            </a:r>
          </a:p>
        </p:txBody>
      </p:sp>
      <p:sp>
        <p:nvSpPr>
          <p:cNvPr id="61445" name="Text Box 5"/>
          <p:cNvSpPr txBox="1">
            <a:spLocks noChangeArrowheads="1"/>
          </p:cNvSpPr>
          <p:nvPr/>
        </p:nvSpPr>
        <p:spPr bwMode="auto">
          <a:xfrm>
            <a:off x="224641" y="4330104"/>
            <a:ext cx="3369833"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1600" dirty="0"/>
              <a:t> C</a:t>
            </a:r>
            <a:r>
              <a:rPr lang="en-US" sz="1600" dirty="0" smtClean="0"/>
              <a:t>hunky</a:t>
            </a:r>
            <a:r>
              <a:rPr lang="en-US" sz="1600" dirty="0"/>
              <a:t>, crow-sized </a:t>
            </a:r>
            <a:r>
              <a:rPr lang="en-US" sz="1600" dirty="0" err="1"/>
              <a:t>Buteo</a:t>
            </a:r>
            <a:endParaRPr lang="en-US" sz="1600" dirty="0"/>
          </a:p>
        </p:txBody>
      </p:sp>
      <p:sp>
        <p:nvSpPr>
          <p:cNvPr id="61447" name="Text Box 7"/>
          <p:cNvSpPr txBox="1">
            <a:spLocks noChangeArrowheads="1"/>
          </p:cNvSpPr>
          <p:nvPr/>
        </p:nvSpPr>
        <p:spPr bwMode="auto">
          <a:xfrm>
            <a:off x="497541" y="4968022"/>
            <a:ext cx="3641576"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1600" dirty="0"/>
              <a:t>held straight out from body</a:t>
            </a:r>
          </a:p>
        </p:txBody>
      </p:sp>
      <p:sp>
        <p:nvSpPr>
          <p:cNvPr id="61468" name="Freeform 28"/>
          <p:cNvSpPr>
            <a:spLocks/>
          </p:cNvSpPr>
          <p:nvPr/>
        </p:nvSpPr>
        <p:spPr bwMode="auto">
          <a:xfrm>
            <a:off x="5711041" y="2740078"/>
            <a:ext cx="749300" cy="1204912"/>
          </a:xfrm>
          <a:custGeom>
            <a:avLst/>
            <a:gdLst>
              <a:gd name="T0" fmla="*/ 415 w 472"/>
              <a:gd name="T1" fmla="*/ 759 h 759"/>
              <a:gd name="T2" fmla="*/ 249 w 472"/>
              <a:gd name="T3" fmla="*/ 637 h 759"/>
              <a:gd name="T4" fmla="*/ 204 w 472"/>
              <a:gd name="T5" fmla="*/ 582 h 759"/>
              <a:gd name="T6" fmla="*/ 193 w 472"/>
              <a:gd name="T7" fmla="*/ 549 h 759"/>
              <a:gd name="T8" fmla="*/ 160 w 472"/>
              <a:gd name="T9" fmla="*/ 526 h 759"/>
              <a:gd name="T10" fmla="*/ 127 w 472"/>
              <a:gd name="T11" fmla="*/ 493 h 759"/>
              <a:gd name="T12" fmla="*/ 49 w 472"/>
              <a:gd name="T13" fmla="*/ 360 h 759"/>
              <a:gd name="T14" fmla="*/ 16 w 472"/>
              <a:gd name="T15" fmla="*/ 238 h 759"/>
              <a:gd name="T16" fmla="*/ 27 w 472"/>
              <a:gd name="T17" fmla="*/ 6 h 759"/>
              <a:gd name="T18" fmla="*/ 116 w 472"/>
              <a:gd name="T19" fmla="*/ 94 h 759"/>
              <a:gd name="T20" fmla="*/ 215 w 472"/>
              <a:gd name="T21" fmla="*/ 161 h 759"/>
              <a:gd name="T22" fmla="*/ 293 w 472"/>
              <a:gd name="T23" fmla="*/ 227 h 759"/>
              <a:gd name="T24" fmla="*/ 382 w 472"/>
              <a:gd name="T25" fmla="*/ 349 h 759"/>
              <a:gd name="T26" fmla="*/ 459 w 472"/>
              <a:gd name="T27" fmla="*/ 482 h 759"/>
              <a:gd name="T28" fmla="*/ 470 w 472"/>
              <a:gd name="T29" fmla="*/ 59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2" h="759">
                <a:moveTo>
                  <a:pt x="415" y="759"/>
                </a:moveTo>
                <a:cubicBezTo>
                  <a:pt x="359" y="721"/>
                  <a:pt x="313" y="658"/>
                  <a:pt x="249" y="637"/>
                </a:cubicBezTo>
                <a:cubicBezTo>
                  <a:pt x="236" y="617"/>
                  <a:pt x="216" y="602"/>
                  <a:pt x="204" y="582"/>
                </a:cubicBezTo>
                <a:cubicBezTo>
                  <a:pt x="198" y="572"/>
                  <a:pt x="200" y="558"/>
                  <a:pt x="193" y="549"/>
                </a:cubicBezTo>
                <a:cubicBezTo>
                  <a:pt x="185" y="538"/>
                  <a:pt x="170" y="535"/>
                  <a:pt x="160" y="526"/>
                </a:cubicBezTo>
                <a:cubicBezTo>
                  <a:pt x="148" y="516"/>
                  <a:pt x="137" y="505"/>
                  <a:pt x="127" y="493"/>
                </a:cubicBezTo>
                <a:cubicBezTo>
                  <a:pt x="91" y="447"/>
                  <a:pt x="80" y="406"/>
                  <a:pt x="49" y="360"/>
                </a:cubicBezTo>
                <a:cubicBezTo>
                  <a:pt x="39" y="319"/>
                  <a:pt x="26" y="279"/>
                  <a:pt x="16" y="238"/>
                </a:cubicBezTo>
                <a:cubicBezTo>
                  <a:pt x="20" y="161"/>
                  <a:pt x="0" y="78"/>
                  <a:pt x="27" y="6"/>
                </a:cubicBezTo>
                <a:cubicBezTo>
                  <a:pt x="29" y="0"/>
                  <a:pt x="103" y="85"/>
                  <a:pt x="116" y="94"/>
                </a:cubicBezTo>
                <a:cubicBezTo>
                  <a:pt x="149" y="116"/>
                  <a:pt x="186" y="133"/>
                  <a:pt x="215" y="161"/>
                </a:cubicBezTo>
                <a:cubicBezTo>
                  <a:pt x="245" y="190"/>
                  <a:pt x="252" y="213"/>
                  <a:pt x="293" y="227"/>
                </a:cubicBezTo>
                <a:cubicBezTo>
                  <a:pt x="322" y="271"/>
                  <a:pt x="345" y="313"/>
                  <a:pt x="382" y="349"/>
                </a:cubicBezTo>
                <a:cubicBezTo>
                  <a:pt x="399" y="400"/>
                  <a:pt x="441" y="429"/>
                  <a:pt x="459" y="482"/>
                </a:cubicBezTo>
                <a:cubicBezTo>
                  <a:pt x="472" y="571"/>
                  <a:pt x="470" y="534"/>
                  <a:pt x="470" y="593"/>
                </a:cubicBezTo>
              </a:path>
            </a:pathLst>
          </a:custGeom>
          <a:noFill/>
          <a:ln w="28575" cmpd="sng">
            <a:solidFill>
              <a:srgbClr val="FFFF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69" name="Line 29"/>
          <p:cNvSpPr>
            <a:spLocks noChangeShapeType="1"/>
          </p:cNvSpPr>
          <p:nvPr/>
        </p:nvSpPr>
        <p:spPr bwMode="auto">
          <a:xfrm>
            <a:off x="6858000" y="4172605"/>
            <a:ext cx="609600" cy="1143000"/>
          </a:xfrm>
          <a:prstGeom prst="line">
            <a:avLst/>
          </a:prstGeom>
          <a:noFill/>
          <a:ln w="28575">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48" name="Rectangle 8"/>
          <p:cNvSpPr>
            <a:spLocks noChangeArrowheads="1"/>
          </p:cNvSpPr>
          <p:nvPr/>
        </p:nvSpPr>
        <p:spPr bwMode="auto">
          <a:xfrm>
            <a:off x="224641" y="5553998"/>
            <a:ext cx="5486400" cy="10772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a:buFontTx/>
              <a:buChar char="•"/>
            </a:pPr>
            <a:r>
              <a:rPr lang="en-US" sz="1600" dirty="0"/>
              <a:t> </a:t>
            </a:r>
            <a:r>
              <a:rPr lang="en-US" sz="1600" dirty="0" smtClean="0"/>
              <a:t>Wide, white tail bands</a:t>
            </a:r>
            <a:endParaRPr lang="en-US" sz="1600" dirty="0"/>
          </a:p>
          <a:p>
            <a:pPr algn="l"/>
            <a:endParaRPr lang="en-US" sz="1600" dirty="0"/>
          </a:p>
          <a:p>
            <a:pPr algn="l">
              <a:buFontTx/>
              <a:buChar char="•"/>
            </a:pPr>
            <a:r>
              <a:rPr lang="en-US" sz="1600" dirty="0"/>
              <a:t> Pale under-wing with</a:t>
            </a:r>
          </a:p>
          <a:p>
            <a:pPr algn="l"/>
            <a:r>
              <a:rPr lang="en-US" sz="1600" dirty="0">
                <a:latin typeface="Arial" charset="0"/>
              </a:rPr>
              <a:t>   </a:t>
            </a:r>
            <a:r>
              <a:rPr lang="en-US" sz="1600" dirty="0"/>
              <a:t>black trailing edge</a:t>
            </a:r>
          </a:p>
        </p:txBody>
      </p:sp>
      <p:pic>
        <p:nvPicPr>
          <p:cNvPr id="267267"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874978" y="1010305"/>
            <a:ext cx="2027115" cy="3162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460" name="Picture 20" descr="B-win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1402386">
            <a:off x="4804044" y="1820385"/>
            <a:ext cx="3209244" cy="4343400"/>
          </a:xfrm>
          <a:prstGeom prst="rect">
            <a:avLst/>
          </a:prstGeom>
          <a:noFill/>
          <a:extLst>
            <a:ext uri="{909E8E84-426E-40DD-AFC4-6F175D3DCCD1}">
              <a14:hiddenFill xmlns="" xmlns:a14="http://schemas.microsoft.com/office/drawing/2010/main">
                <a:solidFill>
                  <a:srgbClr val="FFFFFF"/>
                </a:solidFill>
              </a14:hiddenFill>
            </a:ext>
          </a:extLst>
        </p:spPr>
      </p:pic>
      <p:sp>
        <p:nvSpPr>
          <p:cNvPr id="61463" name="Line 23"/>
          <p:cNvSpPr>
            <a:spLocks noChangeShapeType="1"/>
          </p:cNvSpPr>
          <p:nvPr/>
        </p:nvSpPr>
        <p:spPr bwMode="auto">
          <a:xfrm flipV="1">
            <a:off x="3200400" y="4330104"/>
            <a:ext cx="2362200" cy="1384896"/>
          </a:xfrm>
          <a:prstGeom prst="line">
            <a:avLst/>
          </a:prstGeom>
          <a:noFill/>
          <a:ln w="38100">
            <a:solidFill>
              <a:srgbClr val="FFFF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61" name="Line 21"/>
          <p:cNvSpPr>
            <a:spLocks noChangeShapeType="1"/>
          </p:cNvSpPr>
          <p:nvPr/>
        </p:nvSpPr>
        <p:spPr bwMode="auto">
          <a:xfrm flipV="1">
            <a:off x="3019970" y="4968022"/>
            <a:ext cx="3533230" cy="1423598"/>
          </a:xfrm>
          <a:prstGeom prst="line">
            <a:avLst/>
          </a:prstGeom>
          <a:noFill/>
          <a:ln w="38100">
            <a:solidFill>
              <a:srgbClr val="FFFF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advClick="0" advTm="1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1445"/>
                                        </p:tgtEl>
                                        <p:attrNameLst>
                                          <p:attrName>style.visibility</p:attrName>
                                        </p:attrNameLst>
                                      </p:cBhvr>
                                      <p:to>
                                        <p:strVal val="visible"/>
                                      </p:to>
                                    </p:set>
                                    <p:animEffect transition="in" filter="fade">
                                      <p:cBhvr>
                                        <p:cTn id="7" dur="2000"/>
                                        <p:tgtEl>
                                          <p:spTgt spid="61445"/>
                                        </p:tgtEl>
                                      </p:cBhvr>
                                    </p:animEffect>
                                  </p:childTnLst>
                                </p:cTn>
                              </p:par>
                            </p:childTnLst>
                          </p:cTn>
                        </p:par>
                        <p:par>
                          <p:cTn id="8" fill="hold" nodeType="afterGroup">
                            <p:stCondLst>
                              <p:cond delay="2500"/>
                            </p:stCondLst>
                            <p:childTnLst>
                              <p:par>
                                <p:cTn id="9" presetID="10" presetClass="entr" presetSubtype="0" fill="hold" nodeType="afterEffect">
                                  <p:stCondLst>
                                    <p:cond delay="500"/>
                                  </p:stCondLst>
                                  <p:childTnLst>
                                    <p:set>
                                      <p:cBhvr>
                                        <p:cTn id="10" dur="1" fill="hold">
                                          <p:stCondLst>
                                            <p:cond delay="0"/>
                                          </p:stCondLst>
                                        </p:cTn>
                                        <p:tgtEl>
                                          <p:spTgt spid="61467"/>
                                        </p:tgtEl>
                                        <p:attrNameLst>
                                          <p:attrName>style.visibility</p:attrName>
                                        </p:attrNameLst>
                                      </p:cBhvr>
                                      <p:to>
                                        <p:strVal val="visible"/>
                                      </p:to>
                                    </p:set>
                                    <p:animEffect transition="in" filter="fade">
                                      <p:cBhvr>
                                        <p:cTn id="11" dur="2000"/>
                                        <p:tgtEl>
                                          <p:spTgt spid="61467"/>
                                        </p:tgtEl>
                                      </p:cBhvr>
                                    </p:animEffect>
                                  </p:childTnLst>
                                </p:cTn>
                              </p:par>
                            </p:childTnLst>
                          </p:cTn>
                        </p:par>
                        <p:par>
                          <p:cTn id="12" fill="hold" nodeType="afterGroup">
                            <p:stCondLst>
                              <p:cond delay="5000"/>
                            </p:stCondLst>
                            <p:childTnLst>
                              <p:par>
                                <p:cTn id="13" presetID="53" presetClass="entr" presetSubtype="0" fill="hold" grpId="0" nodeType="afterEffect">
                                  <p:stCondLst>
                                    <p:cond delay="1500"/>
                                  </p:stCondLst>
                                  <p:childTnLst>
                                    <p:set>
                                      <p:cBhvr>
                                        <p:cTn id="14" dur="1" fill="hold">
                                          <p:stCondLst>
                                            <p:cond delay="0"/>
                                          </p:stCondLst>
                                        </p:cTn>
                                        <p:tgtEl>
                                          <p:spTgt spid="61446"/>
                                        </p:tgtEl>
                                        <p:attrNameLst>
                                          <p:attrName>style.visibility</p:attrName>
                                        </p:attrNameLst>
                                      </p:cBhvr>
                                      <p:to>
                                        <p:strVal val="visible"/>
                                      </p:to>
                                    </p:set>
                                    <p:anim calcmode="lin" valueType="num">
                                      <p:cBhvr>
                                        <p:cTn id="15" dur="1000" fill="hold"/>
                                        <p:tgtEl>
                                          <p:spTgt spid="61446"/>
                                        </p:tgtEl>
                                        <p:attrNameLst>
                                          <p:attrName>ppt_w</p:attrName>
                                        </p:attrNameLst>
                                      </p:cBhvr>
                                      <p:tavLst>
                                        <p:tav tm="0">
                                          <p:val>
                                            <p:fltVal val="0"/>
                                          </p:val>
                                        </p:tav>
                                        <p:tav tm="100000">
                                          <p:val>
                                            <p:strVal val="#ppt_w"/>
                                          </p:val>
                                        </p:tav>
                                      </p:tavLst>
                                    </p:anim>
                                    <p:anim calcmode="lin" valueType="num">
                                      <p:cBhvr>
                                        <p:cTn id="16" dur="1000" fill="hold"/>
                                        <p:tgtEl>
                                          <p:spTgt spid="61446"/>
                                        </p:tgtEl>
                                        <p:attrNameLst>
                                          <p:attrName>ppt_h</p:attrName>
                                        </p:attrNameLst>
                                      </p:cBhvr>
                                      <p:tavLst>
                                        <p:tav tm="0">
                                          <p:val>
                                            <p:fltVal val="0"/>
                                          </p:val>
                                        </p:tav>
                                        <p:tav tm="100000">
                                          <p:val>
                                            <p:strVal val="#ppt_h"/>
                                          </p:val>
                                        </p:tav>
                                      </p:tavLst>
                                    </p:anim>
                                    <p:animEffect transition="in" filter="fade">
                                      <p:cBhvr>
                                        <p:cTn id="17" dur="1000"/>
                                        <p:tgtEl>
                                          <p:spTgt spid="61446"/>
                                        </p:tgtEl>
                                      </p:cBhvr>
                                    </p:animEffect>
                                  </p:childTnLst>
                                </p:cTn>
                              </p:par>
                            </p:childTnLst>
                          </p:cTn>
                        </p:par>
                        <p:par>
                          <p:cTn id="18" fill="hold" nodeType="afterGroup">
                            <p:stCondLst>
                              <p:cond delay="7500"/>
                            </p:stCondLst>
                            <p:childTnLst>
                              <p:par>
                                <p:cTn id="19" presetID="22" presetClass="entr" presetSubtype="4" fill="hold" grpId="0" nodeType="afterEffect">
                                  <p:stCondLst>
                                    <p:cond delay="1000"/>
                                  </p:stCondLst>
                                  <p:childTnLst>
                                    <p:set>
                                      <p:cBhvr>
                                        <p:cTn id="20" dur="1" fill="hold">
                                          <p:stCondLst>
                                            <p:cond delay="0"/>
                                          </p:stCondLst>
                                        </p:cTn>
                                        <p:tgtEl>
                                          <p:spTgt spid="61468"/>
                                        </p:tgtEl>
                                        <p:attrNameLst>
                                          <p:attrName>style.visibility</p:attrName>
                                        </p:attrNameLst>
                                      </p:cBhvr>
                                      <p:to>
                                        <p:strVal val="visible"/>
                                      </p:to>
                                    </p:set>
                                    <p:animEffect transition="in" filter="wipe(down)">
                                      <p:cBhvr>
                                        <p:cTn id="21" dur="1000"/>
                                        <p:tgtEl>
                                          <p:spTgt spid="61468"/>
                                        </p:tgtEl>
                                      </p:cBhvr>
                                    </p:animEffect>
                                  </p:childTnLst>
                                </p:cTn>
                              </p:par>
                              <p:par>
                                <p:cTn id="22" presetID="53" presetClass="entr" presetSubtype="0" fill="hold" grpId="0" nodeType="withEffect">
                                  <p:stCondLst>
                                    <p:cond delay="1000"/>
                                  </p:stCondLst>
                                  <p:childTnLst>
                                    <p:set>
                                      <p:cBhvr>
                                        <p:cTn id="23" dur="1" fill="hold">
                                          <p:stCondLst>
                                            <p:cond delay="0"/>
                                          </p:stCondLst>
                                        </p:cTn>
                                        <p:tgtEl>
                                          <p:spTgt spid="61447"/>
                                        </p:tgtEl>
                                        <p:attrNameLst>
                                          <p:attrName>style.visibility</p:attrName>
                                        </p:attrNameLst>
                                      </p:cBhvr>
                                      <p:to>
                                        <p:strVal val="visible"/>
                                      </p:to>
                                    </p:set>
                                    <p:anim calcmode="lin" valueType="num">
                                      <p:cBhvr>
                                        <p:cTn id="24" dur="2000" fill="hold"/>
                                        <p:tgtEl>
                                          <p:spTgt spid="61447"/>
                                        </p:tgtEl>
                                        <p:attrNameLst>
                                          <p:attrName>ppt_w</p:attrName>
                                        </p:attrNameLst>
                                      </p:cBhvr>
                                      <p:tavLst>
                                        <p:tav tm="0">
                                          <p:val>
                                            <p:fltVal val="0"/>
                                          </p:val>
                                        </p:tav>
                                        <p:tav tm="100000">
                                          <p:val>
                                            <p:strVal val="#ppt_w"/>
                                          </p:val>
                                        </p:tav>
                                      </p:tavLst>
                                    </p:anim>
                                    <p:anim calcmode="lin" valueType="num">
                                      <p:cBhvr>
                                        <p:cTn id="25" dur="2000" fill="hold"/>
                                        <p:tgtEl>
                                          <p:spTgt spid="61447"/>
                                        </p:tgtEl>
                                        <p:attrNameLst>
                                          <p:attrName>ppt_h</p:attrName>
                                        </p:attrNameLst>
                                      </p:cBhvr>
                                      <p:tavLst>
                                        <p:tav tm="0">
                                          <p:val>
                                            <p:fltVal val="0"/>
                                          </p:val>
                                        </p:tav>
                                        <p:tav tm="100000">
                                          <p:val>
                                            <p:strVal val="#ppt_h"/>
                                          </p:val>
                                        </p:tav>
                                      </p:tavLst>
                                    </p:anim>
                                    <p:animEffect transition="in" filter="fade">
                                      <p:cBhvr>
                                        <p:cTn id="26" dur="2000"/>
                                        <p:tgtEl>
                                          <p:spTgt spid="61447"/>
                                        </p:tgtEl>
                                      </p:cBhvr>
                                    </p:animEffect>
                                  </p:childTnLst>
                                </p:cTn>
                              </p:par>
                            </p:childTnLst>
                          </p:cTn>
                        </p:par>
                        <p:par>
                          <p:cTn id="27" fill="hold" nodeType="afterGroup">
                            <p:stCondLst>
                              <p:cond delay="10500"/>
                            </p:stCondLst>
                            <p:childTnLst>
                              <p:par>
                                <p:cTn id="28" presetID="22" presetClass="entr" presetSubtype="1" fill="hold" grpId="0" nodeType="afterEffect">
                                  <p:stCondLst>
                                    <p:cond delay="1000"/>
                                  </p:stCondLst>
                                  <p:childTnLst>
                                    <p:set>
                                      <p:cBhvr>
                                        <p:cTn id="29" dur="1" fill="hold">
                                          <p:stCondLst>
                                            <p:cond delay="0"/>
                                          </p:stCondLst>
                                        </p:cTn>
                                        <p:tgtEl>
                                          <p:spTgt spid="61469"/>
                                        </p:tgtEl>
                                        <p:attrNameLst>
                                          <p:attrName>style.visibility</p:attrName>
                                        </p:attrNameLst>
                                      </p:cBhvr>
                                      <p:to>
                                        <p:strVal val="visible"/>
                                      </p:to>
                                    </p:set>
                                    <p:animEffect transition="in" filter="wipe(up)">
                                      <p:cBhvr>
                                        <p:cTn id="30" dur="1000"/>
                                        <p:tgtEl>
                                          <p:spTgt spid="61469"/>
                                        </p:tgtEl>
                                      </p:cBhvr>
                                    </p:animEffect>
                                  </p:childTnLst>
                                </p:cTn>
                              </p:par>
                            </p:childTnLst>
                          </p:cTn>
                        </p:par>
                        <p:par>
                          <p:cTn id="31" fill="hold" nodeType="afterGroup">
                            <p:stCondLst>
                              <p:cond delay="12500"/>
                            </p:stCondLst>
                            <p:childTnLst>
                              <p:par>
                                <p:cTn id="32" presetID="10" presetClass="entr" presetSubtype="0" fill="hold" nodeType="afterEffect">
                                  <p:stCondLst>
                                    <p:cond delay="500"/>
                                  </p:stCondLst>
                                  <p:childTnLst>
                                    <p:set>
                                      <p:cBhvr>
                                        <p:cTn id="33" dur="1" fill="hold">
                                          <p:stCondLst>
                                            <p:cond delay="0"/>
                                          </p:stCondLst>
                                        </p:cTn>
                                        <p:tgtEl>
                                          <p:spTgt spid="61471"/>
                                        </p:tgtEl>
                                        <p:attrNameLst>
                                          <p:attrName>style.visibility</p:attrName>
                                        </p:attrNameLst>
                                      </p:cBhvr>
                                      <p:to>
                                        <p:strVal val="visible"/>
                                      </p:to>
                                    </p:set>
                                    <p:animEffect transition="in" filter="fade">
                                      <p:cBhvr>
                                        <p:cTn id="34" dur="2000"/>
                                        <p:tgtEl>
                                          <p:spTgt spid="61471"/>
                                        </p:tgtEl>
                                      </p:cBhvr>
                                    </p:animEffect>
                                  </p:childTnLst>
                                </p:cTn>
                              </p:par>
                            </p:childTnLst>
                          </p:cTn>
                        </p:par>
                        <p:par>
                          <p:cTn id="35" fill="hold" nodeType="afterGroup">
                            <p:stCondLst>
                              <p:cond delay="15000"/>
                            </p:stCondLst>
                            <p:childTnLst>
                              <p:par>
                                <p:cTn id="36" presetID="10" presetClass="exit" presetSubtype="0" fill="hold" grpId="1" nodeType="afterEffect">
                                  <p:stCondLst>
                                    <p:cond delay="500"/>
                                  </p:stCondLst>
                                  <p:childTnLst>
                                    <p:animEffect transition="out" filter="fade">
                                      <p:cBhvr>
                                        <p:cTn id="37" dur="2000"/>
                                        <p:tgtEl>
                                          <p:spTgt spid="61468"/>
                                        </p:tgtEl>
                                      </p:cBhvr>
                                    </p:animEffect>
                                    <p:set>
                                      <p:cBhvr>
                                        <p:cTn id="38" dur="1" fill="hold">
                                          <p:stCondLst>
                                            <p:cond delay="1999"/>
                                          </p:stCondLst>
                                        </p:cTn>
                                        <p:tgtEl>
                                          <p:spTgt spid="61468"/>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2000"/>
                                        <p:tgtEl>
                                          <p:spTgt spid="61469"/>
                                        </p:tgtEl>
                                      </p:cBhvr>
                                    </p:animEffect>
                                    <p:set>
                                      <p:cBhvr>
                                        <p:cTn id="41" dur="1" fill="hold">
                                          <p:stCondLst>
                                            <p:cond delay="1999"/>
                                          </p:stCondLst>
                                        </p:cTn>
                                        <p:tgtEl>
                                          <p:spTgt spid="61469"/>
                                        </p:tgtEl>
                                        <p:attrNameLst>
                                          <p:attrName>style.visibility</p:attrName>
                                        </p:attrNameLst>
                                      </p:cBhvr>
                                      <p:to>
                                        <p:strVal val="hidden"/>
                                      </p:to>
                                    </p:set>
                                  </p:childTnLst>
                                </p:cTn>
                              </p:par>
                            </p:childTnLst>
                          </p:cTn>
                        </p:par>
                        <p:par>
                          <p:cTn id="42" fill="hold" nodeType="afterGroup">
                            <p:stCondLst>
                              <p:cond delay="17500"/>
                            </p:stCondLst>
                            <p:childTnLst>
                              <p:par>
                                <p:cTn id="43" presetID="53" presetClass="entr" presetSubtype="0" fill="hold" nodeType="afterEffect">
                                  <p:stCondLst>
                                    <p:cond delay="1000"/>
                                  </p:stCondLst>
                                  <p:childTnLst>
                                    <p:set>
                                      <p:cBhvr>
                                        <p:cTn id="44" dur="1" fill="hold">
                                          <p:stCondLst>
                                            <p:cond delay="0"/>
                                          </p:stCondLst>
                                        </p:cTn>
                                        <p:tgtEl>
                                          <p:spTgt spid="61460"/>
                                        </p:tgtEl>
                                        <p:attrNameLst>
                                          <p:attrName>style.visibility</p:attrName>
                                        </p:attrNameLst>
                                      </p:cBhvr>
                                      <p:to>
                                        <p:strVal val="visible"/>
                                      </p:to>
                                    </p:set>
                                    <p:anim calcmode="lin" valueType="num">
                                      <p:cBhvr>
                                        <p:cTn id="45" dur="2000" fill="hold"/>
                                        <p:tgtEl>
                                          <p:spTgt spid="61460"/>
                                        </p:tgtEl>
                                        <p:attrNameLst>
                                          <p:attrName>ppt_w</p:attrName>
                                        </p:attrNameLst>
                                      </p:cBhvr>
                                      <p:tavLst>
                                        <p:tav tm="0">
                                          <p:val>
                                            <p:fltVal val="0"/>
                                          </p:val>
                                        </p:tav>
                                        <p:tav tm="100000">
                                          <p:val>
                                            <p:strVal val="#ppt_w"/>
                                          </p:val>
                                        </p:tav>
                                      </p:tavLst>
                                    </p:anim>
                                    <p:anim calcmode="lin" valueType="num">
                                      <p:cBhvr>
                                        <p:cTn id="46" dur="2000" fill="hold"/>
                                        <p:tgtEl>
                                          <p:spTgt spid="61460"/>
                                        </p:tgtEl>
                                        <p:attrNameLst>
                                          <p:attrName>ppt_h</p:attrName>
                                        </p:attrNameLst>
                                      </p:cBhvr>
                                      <p:tavLst>
                                        <p:tav tm="0">
                                          <p:val>
                                            <p:fltVal val="0"/>
                                          </p:val>
                                        </p:tav>
                                        <p:tav tm="100000">
                                          <p:val>
                                            <p:strVal val="#ppt_h"/>
                                          </p:val>
                                        </p:tav>
                                      </p:tavLst>
                                    </p:anim>
                                    <p:animEffect transition="in" filter="fade">
                                      <p:cBhvr>
                                        <p:cTn id="47" dur="2000"/>
                                        <p:tgtEl>
                                          <p:spTgt spid="61460"/>
                                        </p:tgtEl>
                                      </p:cBhvr>
                                    </p:animEffect>
                                  </p:childTnLst>
                                </p:cTn>
                              </p:par>
                              <p:par>
                                <p:cTn id="48" presetID="10" presetClass="exit" presetSubtype="0" fill="hold" nodeType="withEffect">
                                  <p:stCondLst>
                                    <p:cond delay="0"/>
                                  </p:stCondLst>
                                  <p:childTnLst>
                                    <p:animEffect transition="out" filter="fade">
                                      <p:cBhvr>
                                        <p:cTn id="49" dur="2000"/>
                                        <p:tgtEl>
                                          <p:spTgt spid="61471"/>
                                        </p:tgtEl>
                                      </p:cBhvr>
                                    </p:animEffect>
                                    <p:set>
                                      <p:cBhvr>
                                        <p:cTn id="50" dur="1" fill="hold">
                                          <p:stCondLst>
                                            <p:cond delay="1999"/>
                                          </p:stCondLst>
                                        </p:cTn>
                                        <p:tgtEl>
                                          <p:spTgt spid="61471"/>
                                        </p:tgtEl>
                                        <p:attrNameLst>
                                          <p:attrName>style.visibility</p:attrName>
                                        </p:attrNameLst>
                                      </p:cBhvr>
                                      <p:to>
                                        <p:strVal val="hidden"/>
                                      </p:to>
                                    </p:set>
                                  </p:childTnLst>
                                </p:cTn>
                              </p:par>
                              <p:par>
                                <p:cTn id="51" presetID="53" presetClass="entr" presetSubtype="0" fill="hold" nodeType="withEffect">
                                  <p:stCondLst>
                                    <p:cond delay="500"/>
                                  </p:stCondLst>
                                  <p:childTnLst>
                                    <p:set>
                                      <p:cBhvr>
                                        <p:cTn id="52" dur="1" fill="hold">
                                          <p:stCondLst>
                                            <p:cond delay="0"/>
                                          </p:stCondLst>
                                        </p:cTn>
                                        <p:tgtEl>
                                          <p:spTgt spid="61448">
                                            <p:txEl>
                                              <p:pRg st="0" end="0"/>
                                            </p:txEl>
                                          </p:spTgt>
                                        </p:tgtEl>
                                        <p:attrNameLst>
                                          <p:attrName>style.visibility</p:attrName>
                                        </p:attrNameLst>
                                      </p:cBhvr>
                                      <p:to>
                                        <p:strVal val="visible"/>
                                      </p:to>
                                    </p:set>
                                    <p:anim calcmode="lin" valueType="num">
                                      <p:cBhvr>
                                        <p:cTn id="53" dur="1000" fill="hold"/>
                                        <p:tgtEl>
                                          <p:spTgt spid="61448">
                                            <p:txEl>
                                              <p:pRg st="0" end="0"/>
                                            </p:txEl>
                                          </p:spTgt>
                                        </p:tgtEl>
                                        <p:attrNameLst>
                                          <p:attrName>ppt_w</p:attrName>
                                        </p:attrNameLst>
                                      </p:cBhvr>
                                      <p:tavLst>
                                        <p:tav tm="0">
                                          <p:val>
                                            <p:fltVal val="0"/>
                                          </p:val>
                                        </p:tav>
                                        <p:tav tm="100000">
                                          <p:val>
                                            <p:strVal val="#ppt_w"/>
                                          </p:val>
                                        </p:tav>
                                      </p:tavLst>
                                    </p:anim>
                                    <p:anim calcmode="lin" valueType="num">
                                      <p:cBhvr>
                                        <p:cTn id="54" dur="1000" fill="hold"/>
                                        <p:tgtEl>
                                          <p:spTgt spid="61448">
                                            <p:txEl>
                                              <p:pRg st="0" end="0"/>
                                            </p:txEl>
                                          </p:spTgt>
                                        </p:tgtEl>
                                        <p:attrNameLst>
                                          <p:attrName>ppt_h</p:attrName>
                                        </p:attrNameLst>
                                      </p:cBhvr>
                                      <p:tavLst>
                                        <p:tav tm="0">
                                          <p:val>
                                            <p:fltVal val="0"/>
                                          </p:val>
                                        </p:tav>
                                        <p:tav tm="100000">
                                          <p:val>
                                            <p:strVal val="#ppt_h"/>
                                          </p:val>
                                        </p:tav>
                                      </p:tavLst>
                                    </p:anim>
                                    <p:animEffect transition="in" filter="fade">
                                      <p:cBhvr>
                                        <p:cTn id="55" dur="1000"/>
                                        <p:tgtEl>
                                          <p:spTgt spid="61448">
                                            <p:txEl>
                                              <p:pRg st="0" end="0"/>
                                            </p:txEl>
                                          </p:spTgt>
                                        </p:tgtEl>
                                      </p:cBhvr>
                                    </p:animEffect>
                                  </p:childTnLst>
                                </p:cTn>
                              </p:par>
                            </p:childTnLst>
                          </p:cTn>
                        </p:par>
                        <p:par>
                          <p:cTn id="56" fill="hold" nodeType="afterGroup">
                            <p:stCondLst>
                              <p:cond delay="20500"/>
                            </p:stCondLst>
                            <p:childTnLst>
                              <p:par>
                                <p:cTn id="57" presetID="9" presetClass="entr" presetSubtype="0" fill="hold" grpId="0" nodeType="afterEffect">
                                  <p:stCondLst>
                                    <p:cond delay="1000"/>
                                  </p:stCondLst>
                                  <p:childTnLst>
                                    <p:set>
                                      <p:cBhvr>
                                        <p:cTn id="58" dur="1" fill="hold">
                                          <p:stCondLst>
                                            <p:cond delay="0"/>
                                          </p:stCondLst>
                                        </p:cTn>
                                        <p:tgtEl>
                                          <p:spTgt spid="61463"/>
                                        </p:tgtEl>
                                        <p:attrNameLst>
                                          <p:attrName>style.visibility</p:attrName>
                                        </p:attrNameLst>
                                      </p:cBhvr>
                                      <p:to>
                                        <p:strVal val="visible"/>
                                      </p:to>
                                    </p:set>
                                    <p:animEffect transition="in" filter="dissolve">
                                      <p:cBhvr>
                                        <p:cTn id="59" dur="1000"/>
                                        <p:tgtEl>
                                          <p:spTgt spid="61463"/>
                                        </p:tgtEl>
                                      </p:cBhvr>
                                    </p:animEffect>
                                  </p:childTnLst>
                                </p:cTn>
                              </p:par>
                            </p:childTnLst>
                          </p:cTn>
                        </p:par>
                        <p:par>
                          <p:cTn id="60" fill="hold" nodeType="afterGroup">
                            <p:stCondLst>
                              <p:cond delay="22500"/>
                            </p:stCondLst>
                            <p:childTnLst>
                              <p:par>
                                <p:cTn id="61" presetID="53" presetClass="entr" presetSubtype="0" fill="hold" nodeType="afterEffect">
                                  <p:stCondLst>
                                    <p:cond delay="1000"/>
                                  </p:stCondLst>
                                  <p:childTnLst>
                                    <p:set>
                                      <p:cBhvr>
                                        <p:cTn id="62" dur="1" fill="hold">
                                          <p:stCondLst>
                                            <p:cond delay="0"/>
                                          </p:stCondLst>
                                        </p:cTn>
                                        <p:tgtEl>
                                          <p:spTgt spid="61448">
                                            <p:txEl>
                                              <p:pRg st="2" end="2"/>
                                            </p:txEl>
                                          </p:spTgt>
                                        </p:tgtEl>
                                        <p:attrNameLst>
                                          <p:attrName>style.visibility</p:attrName>
                                        </p:attrNameLst>
                                      </p:cBhvr>
                                      <p:to>
                                        <p:strVal val="visible"/>
                                      </p:to>
                                    </p:set>
                                    <p:anim calcmode="lin" valueType="num">
                                      <p:cBhvr>
                                        <p:cTn id="63" dur="1000" fill="hold"/>
                                        <p:tgtEl>
                                          <p:spTgt spid="61448">
                                            <p:txEl>
                                              <p:pRg st="2" end="2"/>
                                            </p:txEl>
                                          </p:spTgt>
                                        </p:tgtEl>
                                        <p:attrNameLst>
                                          <p:attrName>ppt_w</p:attrName>
                                        </p:attrNameLst>
                                      </p:cBhvr>
                                      <p:tavLst>
                                        <p:tav tm="0">
                                          <p:val>
                                            <p:fltVal val="0"/>
                                          </p:val>
                                        </p:tav>
                                        <p:tav tm="100000">
                                          <p:val>
                                            <p:strVal val="#ppt_w"/>
                                          </p:val>
                                        </p:tav>
                                      </p:tavLst>
                                    </p:anim>
                                    <p:anim calcmode="lin" valueType="num">
                                      <p:cBhvr>
                                        <p:cTn id="64" dur="1000" fill="hold"/>
                                        <p:tgtEl>
                                          <p:spTgt spid="61448">
                                            <p:txEl>
                                              <p:pRg st="2" end="2"/>
                                            </p:txEl>
                                          </p:spTgt>
                                        </p:tgtEl>
                                        <p:attrNameLst>
                                          <p:attrName>ppt_h</p:attrName>
                                        </p:attrNameLst>
                                      </p:cBhvr>
                                      <p:tavLst>
                                        <p:tav tm="0">
                                          <p:val>
                                            <p:fltVal val="0"/>
                                          </p:val>
                                        </p:tav>
                                        <p:tav tm="100000">
                                          <p:val>
                                            <p:strVal val="#ppt_h"/>
                                          </p:val>
                                        </p:tav>
                                      </p:tavLst>
                                    </p:anim>
                                    <p:animEffect transition="in" filter="fade">
                                      <p:cBhvr>
                                        <p:cTn id="65" dur="1000"/>
                                        <p:tgtEl>
                                          <p:spTgt spid="61448">
                                            <p:txEl>
                                              <p:pRg st="2" end="2"/>
                                            </p:txEl>
                                          </p:spTgt>
                                        </p:tgtEl>
                                      </p:cBhvr>
                                    </p:animEffect>
                                  </p:childTnLst>
                                </p:cTn>
                              </p:par>
                              <p:par>
                                <p:cTn id="66" presetID="53" presetClass="entr" presetSubtype="0" fill="hold" nodeType="withEffect">
                                  <p:stCondLst>
                                    <p:cond delay="1000"/>
                                  </p:stCondLst>
                                  <p:childTnLst>
                                    <p:set>
                                      <p:cBhvr>
                                        <p:cTn id="67" dur="1" fill="hold">
                                          <p:stCondLst>
                                            <p:cond delay="0"/>
                                          </p:stCondLst>
                                        </p:cTn>
                                        <p:tgtEl>
                                          <p:spTgt spid="61448">
                                            <p:txEl>
                                              <p:pRg st="3" end="3"/>
                                            </p:txEl>
                                          </p:spTgt>
                                        </p:tgtEl>
                                        <p:attrNameLst>
                                          <p:attrName>style.visibility</p:attrName>
                                        </p:attrNameLst>
                                      </p:cBhvr>
                                      <p:to>
                                        <p:strVal val="visible"/>
                                      </p:to>
                                    </p:set>
                                    <p:anim calcmode="lin" valueType="num">
                                      <p:cBhvr>
                                        <p:cTn id="68" dur="1000" fill="hold"/>
                                        <p:tgtEl>
                                          <p:spTgt spid="61448">
                                            <p:txEl>
                                              <p:pRg st="3" end="3"/>
                                            </p:txEl>
                                          </p:spTgt>
                                        </p:tgtEl>
                                        <p:attrNameLst>
                                          <p:attrName>ppt_w</p:attrName>
                                        </p:attrNameLst>
                                      </p:cBhvr>
                                      <p:tavLst>
                                        <p:tav tm="0">
                                          <p:val>
                                            <p:fltVal val="0"/>
                                          </p:val>
                                        </p:tav>
                                        <p:tav tm="100000">
                                          <p:val>
                                            <p:strVal val="#ppt_w"/>
                                          </p:val>
                                        </p:tav>
                                      </p:tavLst>
                                    </p:anim>
                                    <p:anim calcmode="lin" valueType="num">
                                      <p:cBhvr>
                                        <p:cTn id="69" dur="1000" fill="hold"/>
                                        <p:tgtEl>
                                          <p:spTgt spid="61448">
                                            <p:txEl>
                                              <p:pRg st="3" end="3"/>
                                            </p:txEl>
                                          </p:spTgt>
                                        </p:tgtEl>
                                        <p:attrNameLst>
                                          <p:attrName>ppt_h</p:attrName>
                                        </p:attrNameLst>
                                      </p:cBhvr>
                                      <p:tavLst>
                                        <p:tav tm="0">
                                          <p:val>
                                            <p:fltVal val="0"/>
                                          </p:val>
                                        </p:tav>
                                        <p:tav tm="100000">
                                          <p:val>
                                            <p:strVal val="#ppt_h"/>
                                          </p:val>
                                        </p:tav>
                                      </p:tavLst>
                                    </p:anim>
                                    <p:animEffect transition="in" filter="fade">
                                      <p:cBhvr>
                                        <p:cTn id="70" dur="1000"/>
                                        <p:tgtEl>
                                          <p:spTgt spid="61448">
                                            <p:txEl>
                                              <p:pRg st="3" end="3"/>
                                            </p:txEl>
                                          </p:spTgt>
                                        </p:tgtEl>
                                      </p:cBhvr>
                                    </p:animEffect>
                                  </p:childTnLst>
                                </p:cTn>
                              </p:par>
                            </p:childTnLst>
                          </p:cTn>
                        </p:par>
                        <p:par>
                          <p:cTn id="71" fill="hold">
                            <p:stCondLst>
                              <p:cond delay="24500"/>
                            </p:stCondLst>
                            <p:childTnLst>
                              <p:par>
                                <p:cTn id="72" presetID="55" presetClass="entr" presetSubtype="0" fill="hold" grpId="0" nodeType="afterEffect">
                                  <p:stCondLst>
                                    <p:cond delay="0"/>
                                  </p:stCondLst>
                                  <p:childTnLst>
                                    <p:set>
                                      <p:cBhvr>
                                        <p:cTn id="73" dur="1" fill="hold">
                                          <p:stCondLst>
                                            <p:cond delay="0"/>
                                          </p:stCondLst>
                                        </p:cTn>
                                        <p:tgtEl>
                                          <p:spTgt spid="61461"/>
                                        </p:tgtEl>
                                        <p:attrNameLst>
                                          <p:attrName>style.visibility</p:attrName>
                                        </p:attrNameLst>
                                      </p:cBhvr>
                                      <p:to>
                                        <p:strVal val="visible"/>
                                      </p:to>
                                    </p:set>
                                    <p:anim calcmode="lin" valueType="num">
                                      <p:cBhvr>
                                        <p:cTn id="74" dur="1000" fill="hold"/>
                                        <p:tgtEl>
                                          <p:spTgt spid="61461"/>
                                        </p:tgtEl>
                                        <p:attrNameLst>
                                          <p:attrName>ppt_w</p:attrName>
                                        </p:attrNameLst>
                                      </p:cBhvr>
                                      <p:tavLst>
                                        <p:tav tm="0">
                                          <p:val>
                                            <p:strVal val="#ppt_w*0.70"/>
                                          </p:val>
                                        </p:tav>
                                        <p:tav tm="100000">
                                          <p:val>
                                            <p:strVal val="#ppt_w"/>
                                          </p:val>
                                        </p:tav>
                                      </p:tavLst>
                                    </p:anim>
                                    <p:anim calcmode="lin" valueType="num">
                                      <p:cBhvr>
                                        <p:cTn id="75" dur="1000" fill="hold"/>
                                        <p:tgtEl>
                                          <p:spTgt spid="61461"/>
                                        </p:tgtEl>
                                        <p:attrNameLst>
                                          <p:attrName>ppt_h</p:attrName>
                                        </p:attrNameLst>
                                      </p:cBhvr>
                                      <p:tavLst>
                                        <p:tav tm="0">
                                          <p:val>
                                            <p:strVal val="#ppt_h"/>
                                          </p:val>
                                        </p:tav>
                                        <p:tav tm="100000">
                                          <p:val>
                                            <p:strVal val="#ppt_h"/>
                                          </p:val>
                                        </p:tav>
                                      </p:tavLst>
                                    </p:anim>
                                    <p:animEffect transition="in" filter="fade">
                                      <p:cBhvr>
                                        <p:cTn id="76" dur="1000"/>
                                        <p:tgtEl>
                                          <p:spTgt spid="61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p:bldP spid="61445" grpId="0"/>
      <p:bldP spid="61447" grpId="0"/>
      <p:bldP spid="61468" grpId="0" animBg="1"/>
      <p:bldP spid="61468" grpId="1" animBg="1"/>
      <p:bldP spid="61469" grpId="0" animBg="1"/>
      <p:bldP spid="61469" grpId="1" animBg="1"/>
      <p:bldP spid="61463" grpId="0" animBg="1"/>
      <p:bldP spid="6146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8" name="Picture 4" descr="enhancedkettle"/>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38200" y="533400"/>
            <a:ext cx="7620000" cy="5715000"/>
          </a:xfrm>
          <a:prstGeom prst="rect">
            <a:avLst/>
          </a:prstGeom>
          <a:noFill/>
          <a:extLst>
            <a:ext uri="{909E8E84-426E-40DD-AFC4-6F175D3DCCD1}">
              <a14:hiddenFill xmlns="" xmlns:a14="http://schemas.microsoft.com/office/drawing/2010/main">
                <a:solidFill>
                  <a:srgbClr val="FFFFFF"/>
                </a:solidFill>
              </a14:hiddenFill>
            </a:ext>
          </a:extLst>
        </p:spPr>
      </p:pic>
      <p:pic>
        <p:nvPicPr>
          <p:cNvPr id="88070" name="Picture 6" descr="JME_kettle1asm copy"/>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88069" name="Rectangle 5"/>
          <p:cNvSpPr>
            <a:spLocks noChangeArrowheads="1"/>
          </p:cNvSpPr>
          <p:nvPr/>
        </p:nvSpPr>
        <p:spPr bwMode="auto">
          <a:xfrm>
            <a:off x="1165362" y="2296180"/>
            <a:ext cx="6813275"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b="0" dirty="0"/>
              <a:t> </a:t>
            </a:r>
            <a:r>
              <a:rPr lang="en-US" sz="2800" dirty="0">
                <a:solidFill>
                  <a:schemeClr val="tx2"/>
                </a:solidFill>
              </a:rPr>
              <a:t>F</a:t>
            </a:r>
            <a:r>
              <a:rPr lang="en-US" sz="2800" dirty="0" smtClean="0">
                <a:solidFill>
                  <a:schemeClr val="tx2"/>
                </a:solidFill>
              </a:rPr>
              <a:t>locks </a:t>
            </a:r>
            <a:r>
              <a:rPr lang="en-US" b="0" dirty="0">
                <a:solidFill>
                  <a:schemeClr val="tx2"/>
                </a:solidFill>
              </a:rPr>
              <a:t>(“kettles”) </a:t>
            </a:r>
            <a:r>
              <a:rPr lang="en-US" sz="2800" dirty="0">
                <a:solidFill>
                  <a:schemeClr val="tx2"/>
                </a:solidFill>
              </a:rPr>
              <a:t>during migration</a:t>
            </a:r>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500"/>
                                  </p:stCondLst>
                                  <p:childTnLst>
                                    <p:set>
                                      <p:cBhvr>
                                        <p:cTn id="6" dur="1" fill="hold">
                                          <p:stCondLst>
                                            <p:cond delay="0"/>
                                          </p:stCondLst>
                                        </p:cTn>
                                        <p:tgtEl>
                                          <p:spTgt spid="88069"/>
                                        </p:tgtEl>
                                        <p:attrNameLst>
                                          <p:attrName>style.visibility</p:attrName>
                                        </p:attrNameLst>
                                      </p:cBhvr>
                                      <p:to>
                                        <p:strVal val="visible"/>
                                      </p:to>
                                    </p:set>
                                  </p:childTnLst>
                                </p:cTn>
                              </p:par>
                            </p:childTnLst>
                          </p:cTn>
                        </p:par>
                        <p:par>
                          <p:cTn id="7" fill="hold" nodeType="afterGroup">
                            <p:stCondLst>
                              <p:cond delay="2500"/>
                            </p:stCondLst>
                            <p:childTnLst>
                              <p:par>
                                <p:cTn id="8" presetID="55" presetClass="entr" presetSubtype="0" fill="hold" nodeType="afterEffect">
                                  <p:stCondLst>
                                    <p:cond delay="1500"/>
                                  </p:stCondLst>
                                  <p:childTnLst>
                                    <p:set>
                                      <p:cBhvr>
                                        <p:cTn id="9" dur="1" fill="hold">
                                          <p:stCondLst>
                                            <p:cond delay="0"/>
                                          </p:stCondLst>
                                        </p:cTn>
                                        <p:tgtEl>
                                          <p:spTgt spid="88068"/>
                                        </p:tgtEl>
                                        <p:attrNameLst>
                                          <p:attrName>style.visibility</p:attrName>
                                        </p:attrNameLst>
                                      </p:cBhvr>
                                      <p:to>
                                        <p:strVal val="visible"/>
                                      </p:to>
                                    </p:set>
                                    <p:anim calcmode="lin" valueType="num">
                                      <p:cBhvr>
                                        <p:cTn id="10" dur="2000" fill="hold"/>
                                        <p:tgtEl>
                                          <p:spTgt spid="88068"/>
                                        </p:tgtEl>
                                        <p:attrNameLst>
                                          <p:attrName>ppt_w</p:attrName>
                                        </p:attrNameLst>
                                      </p:cBhvr>
                                      <p:tavLst>
                                        <p:tav tm="0">
                                          <p:val>
                                            <p:strVal val="#ppt_w*0.70"/>
                                          </p:val>
                                        </p:tav>
                                        <p:tav tm="100000">
                                          <p:val>
                                            <p:strVal val="#ppt_w"/>
                                          </p:val>
                                        </p:tav>
                                      </p:tavLst>
                                    </p:anim>
                                    <p:anim calcmode="lin" valueType="num">
                                      <p:cBhvr>
                                        <p:cTn id="11" dur="2000" fill="hold"/>
                                        <p:tgtEl>
                                          <p:spTgt spid="88068"/>
                                        </p:tgtEl>
                                        <p:attrNameLst>
                                          <p:attrName>ppt_h</p:attrName>
                                        </p:attrNameLst>
                                      </p:cBhvr>
                                      <p:tavLst>
                                        <p:tav tm="0">
                                          <p:val>
                                            <p:strVal val="#ppt_h"/>
                                          </p:val>
                                        </p:tav>
                                        <p:tav tm="100000">
                                          <p:val>
                                            <p:strVal val="#ppt_h"/>
                                          </p:val>
                                        </p:tav>
                                      </p:tavLst>
                                    </p:anim>
                                    <p:animEffect transition="in" filter="fade">
                                      <p:cBhvr>
                                        <p:cTn id="12" dur="2000"/>
                                        <p:tgtEl>
                                          <p:spTgt spid="88068"/>
                                        </p:tgtEl>
                                      </p:cBhvr>
                                    </p:animEffect>
                                  </p:childTnLst>
                                </p:cTn>
                              </p:par>
                            </p:childTnLst>
                          </p:cTn>
                        </p:par>
                        <p:par>
                          <p:cTn id="13" fill="hold" nodeType="afterGroup">
                            <p:stCondLst>
                              <p:cond delay="6000"/>
                            </p:stCondLst>
                            <p:childTnLst>
                              <p:par>
                                <p:cTn id="14" presetID="23" presetClass="entr" presetSubtype="16" fill="hold" nodeType="afterEffect">
                                  <p:stCondLst>
                                    <p:cond delay="500"/>
                                  </p:stCondLst>
                                  <p:childTnLst>
                                    <p:set>
                                      <p:cBhvr>
                                        <p:cTn id="15" dur="1" fill="hold">
                                          <p:stCondLst>
                                            <p:cond delay="0"/>
                                          </p:stCondLst>
                                        </p:cTn>
                                        <p:tgtEl>
                                          <p:spTgt spid="88070"/>
                                        </p:tgtEl>
                                        <p:attrNameLst>
                                          <p:attrName>style.visibility</p:attrName>
                                        </p:attrNameLst>
                                      </p:cBhvr>
                                      <p:to>
                                        <p:strVal val="visible"/>
                                      </p:to>
                                    </p:set>
                                    <p:anim calcmode="lin" valueType="num">
                                      <p:cBhvr>
                                        <p:cTn id="16" dur="3000" fill="hold"/>
                                        <p:tgtEl>
                                          <p:spTgt spid="88070"/>
                                        </p:tgtEl>
                                        <p:attrNameLst>
                                          <p:attrName>ppt_w</p:attrName>
                                        </p:attrNameLst>
                                      </p:cBhvr>
                                      <p:tavLst>
                                        <p:tav tm="0">
                                          <p:val>
                                            <p:fltVal val="0"/>
                                          </p:val>
                                        </p:tav>
                                        <p:tav tm="100000">
                                          <p:val>
                                            <p:strVal val="#ppt_w"/>
                                          </p:val>
                                        </p:tav>
                                      </p:tavLst>
                                    </p:anim>
                                    <p:anim calcmode="lin" valueType="num">
                                      <p:cBhvr>
                                        <p:cTn id="17" dur="3000" fill="hold"/>
                                        <p:tgtEl>
                                          <p:spTgt spid="8807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1528492" y="304800"/>
            <a:ext cx="6024406"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sz="4800" dirty="0" smtClean="0">
                <a:solidFill>
                  <a:srgbClr val="FFFF00"/>
                </a:solidFill>
              </a:rPr>
              <a:t>Raptor Migration</a:t>
            </a:r>
            <a:endParaRPr lang="en-US" sz="4800" dirty="0">
              <a:solidFill>
                <a:srgbClr val="FFFF00"/>
              </a:solidFill>
            </a:endParaRPr>
          </a:p>
        </p:txBody>
      </p:sp>
      <p:sp>
        <p:nvSpPr>
          <p:cNvPr id="24580" name="Text Box 4"/>
          <p:cNvSpPr txBox="1">
            <a:spLocks noChangeArrowheads="1"/>
          </p:cNvSpPr>
          <p:nvPr/>
        </p:nvSpPr>
        <p:spPr bwMode="auto">
          <a:xfrm>
            <a:off x="13138" y="1363469"/>
            <a:ext cx="3377848"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sz="1800" dirty="0" smtClean="0"/>
              <a:t>Map:</a:t>
            </a:r>
          </a:p>
          <a:p>
            <a:pPr algn="l" eaLnBrk="0" hangingPunct="0"/>
            <a:r>
              <a:rPr lang="en-US" sz="1800" dirty="0">
                <a:solidFill>
                  <a:srgbClr val="FFC000"/>
                </a:solidFill>
              </a:rPr>
              <a:t>e</a:t>
            </a:r>
            <a:r>
              <a:rPr lang="en-US" sz="1800" dirty="0" smtClean="0">
                <a:solidFill>
                  <a:srgbClr val="FFC000"/>
                </a:solidFill>
              </a:rPr>
              <a:t>.g. Broad-winged Hawk</a:t>
            </a:r>
            <a:endParaRPr lang="en-US" sz="1600" dirty="0">
              <a:solidFill>
                <a:srgbClr val="FFC000"/>
              </a:solidFill>
            </a:endParaRPr>
          </a:p>
        </p:txBody>
      </p:sp>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114800" y="1565701"/>
            <a:ext cx="4038600" cy="5164749"/>
          </a:xfrm>
          <a:prstGeom prst="rect">
            <a:avLst/>
          </a:prstGeom>
        </p:spPr>
      </p:pic>
      <p:sp>
        <p:nvSpPr>
          <p:cNvPr id="3" name="TextBox 2"/>
          <p:cNvSpPr txBox="1"/>
          <p:nvPr/>
        </p:nvSpPr>
        <p:spPr>
          <a:xfrm>
            <a:off x="241737" y="2159968"/>
            <a:ext cx="4108371" cy="4570482"/>
          </a:xfrm>
          <a:prstGeom prst="rect">
            <a:avLst/>
          </a:prstGeom>
          <a:noFill/>
        </p:spPr>
        <p:txBody>
          <a:bodyPr wrap="square" rtlCol="0">
            <a:spAutoFit/>
          </a:bodyPr>
          <a:lstStyle/>
          <a:p>
            <a:pPr algn="l"/>
            <a:r>
              <a:rPr lang="en-US" sz="1200" dirty="0" smtClean="0"/>
              <a:t>Spring:</a:t>
            </a:r>
          </a:p>
          <a:p>
            <a:pPr algn="l"/>
            <a:r>
              <a:rPr lang="en-US" sz="1200" b="0" dirty="0"/>
              <a:t> </a:t>
            </a:r>
            <a:r>
              <a:rPr lang="en-US" sz="1200" b="0" dirty="0" smtClean="0"/>
              <a:t>  March-May</a:t>
            </a:r>
          </a:p>
          <a:p>
            <a:pPr algn="l"/>
            <a:r>
              <a:rPr lang="en-US" sz="1200" dirty="0" smtClean="0"/>
              <a:t>Fall:</a:t>
            </a:r>
          </a:p>
          <a:p>
            <a:pPr algn="l"/>
            <a:r>
              <a:rPr lang="en-US" sz="1200" b="0" dirty="0"/>
              <a:t> </a:t>
            </a:r>
            <a:r>
              <a:rPr lang="en-US" sz="1200" b="0" dirty="0" smtClean="0"/>
              <a:t>  mid-August to early October</a:t>
            </a:r>
          </a:p>
          <a:p>
            <a:pPr algn="l"/>
            <a:r>
              <a:rPr lang="en-US" sz="1200" b="0" dirty="0" smtClean="0"/>
              <a:t>   mid-Atlantic peak: Sept 15-20</a:t>
            </a:r>
          </a:p>
          <a:p>
            <a:pPr algn="l"/>
            <a:r>
              <a:rPr lang="en-US" sz="1050" b="0" dirty="0"/>
              <a:t> </a:t>
            </a:r>
            <a:r>
              <a:rPr lang="en-US" sz="1050" b="0" dirty="0" smtClean="0"/>
              <a:t>      95% pass in a two week period</a:t>
            </a:r>
          </a:p>
          <a:p>
            <a:pPr algn="l"/>
            <a:r>
              <a:rPr lang="en-US" sz="1050" b="0" dirty="0" smtClean="0"/>
              <a:t>       Only 12% are found alone</a:t>
            </a:r>
            <a:endParaRPr lang="en-US" sz="1050" b="0" dirty="0"/>
          </a:p>
          <a:p>
            <a:pPr algn="l"/>
            <a:endParaRPr lang="en-US" sz="1600" b="0" dirty="0"/>
          </a:p>
          <a:p>
            <a:pPr algn="l"/>
            <a:r>
              <a:rPr lang="en-US" sz="1400" dirty="0" smtClean="0"/>
              <a:t>Raptor Peak Times </a:t>
            </a:r>
            <a:r>
              <a:rPr lang="en-US" sz="1200" dirty="0" smtClean="0"/>
              <a:t>(Fall – mid Atlantic)</a:t>
            </a:r>
            <a:r>
              <a:rPr lang="en-US" sz="1400" dirty="0" smtClean="0"/>
              <a:t>:</a:t>
            </a:r>
          </a:p>
          <a:p>
            <a:pPr algn="l"/>
            <a:r>
              <a:rPr lang="en-US" sz="1100" b="0" dirty="0" smtClean="0"/>
              <a:t>  Sept - Osprey</a:t>
            </a:r>
          </a:p>
          <a:p>
            <a:pPr algn="l"/>
            <a:r>
              <a:rPr lang="en-US" sz="1100" b="0" dirty="0"/>
              <a:t> </a:t>
            </a:r>
            <a:r>
              <a:rPr lang="en-US" sz="1100" b="0" dirty="0" smtClean="0"/>
              <a:t>           Bald Eagle</a:t>
            </a:r>
          </a:p>
          <a:p>
            <a:pPr algn="l"/>
            <a:r>
              <a:rPr lang="en-US" sz="1100" b="0" dirty="0"/>
              <a:t> </a:t>
            </a:r>
            <a:r>
              <a:rPr lang="en-US" sz="1100" b="0" dirty="0" smtClean="0"/>
              <a:t>           Broad-winged Hawk (mid)</a:t>
            </a:r>
          </a:p>
          <a:p>
            <a:pPr algn="l"/>
            <a:r>
              <a:rPr lang="en-US" sz="1100" b="0" dirty="0"/>
              <a:t> </a:t>
            </a:r>
            <a:r>
              <a:rPr lang="en-US" sz="1100" b="0" dirty="0" smtClean="0"/>
              <a:t>           American Kestrel (late) </a:t>
            </a:r>
          </a:p>
          <a:p>
            <a:pPr algn="l"/>
            <a:r>
              <a:rPr lang="en-US" sz="1100" b="0" dirty="0" smtClean="0"/>
              <a:t>  </a:t>
            </a:r>
          </a:p>
          <a:p>
            <a:pPr algn="l"/>
            <a:r>
              <a:rPr lang="en-US" sz="1100" b="0" dirty="0" smtClean="0"/>
              <a:t>   Oct – Northern Harrier</a:t>
            </a:r>
          </a:p>
          <a:p>
            <a:pPr algn="l"/>
            <a:r>
              <a:rPr lang="en-US" sz="1100" b="0" dirty="0" smtClean="0"/>
              <a:t>            Sharp-shinned </a:t>
            </a:r>
            <a:r>
              <a:rPr lang="en-US" sz="1100" b="0" dirty="0"/>
              <a:t>Hawk (early)</a:t>
            </a:r>
          </a:p>
          <a:p>
            <a:pPr algn="l"/>
            <a:r>
              <a:rPr lang="en-US" sz="1100" b="0" dirty="0" smtClean="0"/>
              <a:t>            Peregrine </a:t>
            </a:r>
            <a:r>
              <a:rPr lang="en-US" sz="1100" b="0" dirty="0"/>
              <a:t>Falcon (early)</a:t>
            </a:r>
          </a:p>
          <a:p>
            <a:pPr algn="l"/>
            <a:r>
              <a:rPr lang="en-US" sz="1100" b="0" dirty="0" smtClean="0"/>
              <a:t>            Merlin (early)</a:t>
            </a:r>
          </a:p>
          <a:p>
            <a:pPr algn="l"/>
            <a:r>
              <a:rPr lang="en-US" sz="1100" b="0" dirty="0" smtClean="0"/>
              <a:t>            Red-shouldered Hawk (mid)</a:t>
            </a:r>
          </a:p>
          <a:p>
            <a:pPr algn="l"/>
            <a:r>
              <a:rPr lang="en-US" sz="1100" b="0" dirty="0" smtClean="0"/>
              <a:t>            Cooper’s Hawk (mid)</a:t>
            </a:r>
            <a:endParaRPr lang="en-US" sz="1100" b="0" i="1" dirty="0" smtClean="0"/>
          </a:p>
          <a:p>
            <a:pPr algn="l"/>
            <a:endParaRPr lang="en-US" sz="1100" b="0" dirty="0" smtClean="0"/>
          </a:p>
          <a:p>
            <a:pPr algn="l"/>
            <a:r>
              <a:rPr lang="en-US" sz="1100" b="0" dirty="0" smtClean="0"/>
              <a:t>   Nov – Golden Eagle</a:t>
            </a:r>
          </a:p>
          <a:p>
            <a:pPr algn="l"/>
            <a:r>
              <a:rPr lang="en-US" sz="1100" b="0" dirty="0"/>
              <a:t> </a:t>
            </a:r>
            <a:r>
              <a:rPr lang="en-US" sz="1100" b="0" dirty="0" smtClean="0"/>
              <a:t>            Bald Eagle</a:t>
            </a:r>
          </a:p>
          <a:p>
            <a:pPr algn="l"/>
            <a:r>
              <a:rPr lang="en-US" sz="1100" b="0" dirty="0"/>
              <a:t> </a:t>
            </a:r>
            <a:r>
              <a:rPr lang="en-US" sz="1100" b="0" dirty="0" smtClean="0"/>
              <a:t>            Northern Goshawk</a:t>
            </a:r>
          </a:p>
          <a:p>
            <a:pPr algn="l"/>
            <a:r>
              <a:rPr lang="en-US" sz="1100" b="0" smtClean="0"/>
              <a:t>             Red-tailed </a:t>
            </a:r>
            <a:r>
              <a:rPr lang="en-US" sz="1100" b="0" dirty="0"/>
              <a:t>Hawk  (early)</a:t>
            </a:r>
          </a:p>
        </p:txBody>
      </p:sp>
    </p:spTree>
  </p:cSld>
  <p:clrMapOvr>
    <a:masterClrMapping/>
  </p:clrMapOvr>
  <p:transition spd="slow" advClick="0" advTm="5000">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Line 3"/>
          <p:cNvSpPr>
            <a:spLocks noChangeShapeType="1"/>
          </p:cNvSpPr>
          <p:nvPr/>
        </p:nvSpPr>
        <p:spPr bwMode="auto">
          <a:xfrm>
            <a:off x="685800" y="2057400"/>
            <a:ext cx="1524000" cy="0"/>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18" name="Text Box 6"/>
          <p:cNvSpPr txBox="1">
            <a:spLocks noChangeArrowheads="1"/>
          </p:cNvSpPr>
          <p:nvPr/>
        </p:nvSpPr>
        <p:spPr bwMode="auto">
          <a:xfrm>
            <a:off x="304800" y="635175"/>
            <a:ext cx="3557384"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solidFill>
                  <a:srgbClr val="99FF33"/>
                </a:solidFill>
              </a:rPr>
              <a:t>Top or bottom view</a:t>
            </a:r>
          </a:p>
        </p:txBody>
      </p:sp>
      <p:sp>
        <p:nvSpPr>
          <p:cNvPr id="64519" name="Text Box 7"/>
          <p:cNvSpPr txBox="1">
            <a:spLocks noChangeArrowheads="1"/>
          </p:cNvSpPr>
          <p:nvPr/>
        </p:nvSpPr>
        <p:spPr bwMode="auto">
          <a:xfrm>
            <a:off x="5672137" y="4114800"/>
            <a:ext cx="1747594"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solidFill>
                  <a:srgbClr val="99FF33"/>
                </a:solidFill>
              </a:rPr>
              <a:t>End view</a:t>
            </a:r>
          </a:p>
        </p:txBody>
      </p:sp>
      <p:sp>
        <p:nvSpPr>
          <p:cNvPr id="64520" name="Text Box 8"/>
          <p:cNvSpPr txBox="1">
            <a:spLocks noChangeArrowheads="1"/>
          </p:cNvSpPr>
          <p:nvPr/>
        </p:nvSpPr>
        <p:spPr bwMode="auto">
          <a:xfrm>
            <a:off x="381000" y="5550187"/>
            <a:ext cx="802495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3200" dirty="0">
                <a:solidFill>
                  <a:srgbClr val="83FD3F"/>
                </a:solidFill>
              </a:rPr>
              <a:t>Basic</a:t>
            </a:r>
            <a:r>
              <a:rPr lang="en-US" sz="3200" dirty="0">
                <a:solidFill>
                  <a:srgbClr val="FFFF00"/>
                </a:solidFill>
              </a:rPr>
              <a:t> </a:t>
            </a:r>
            <a:r>
              <a:rPr lang="en-US" sz="3200" dirty="0" smtClean="0">
                <a:solidFill>
                  <a:srgbClr val="FFFF00"/>
                </a:solidFill>
              </a:rPr>
              <a:t>Broad-winged </a:t>
            </a:r>
            <a:r>
              <a:rPr lang="en-US" sz="3200" dirty="0">
                <a:solidFill>
                  <a:srgbClr val="83FD3F"/>
                </a:solidFill>
              </a:rPr>
              <a:t>flight profiles</a:t>
            </a:r>
          </a:p>
        </p:txBody>
      </p:sp>
      <p:sp>
        <p:nvSpPr>
          <p:cNvPr id="64522" name="Line 10"/>
          <p:cNvSpPr>
            <a:spLocks noChangeShapeType="1"/>
          </p:cNvSpPr>
          <p:nvPr/>
        </p:nvSpPr>
        <p:spPr bwMode="auto">
          <a:xfrm>
            <a:off x="2590800" y="2057400"/>
            <a:ext cx="1524000" cy="0"/>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64523" name="Picture 1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09800" y="1371600"/>
            <a:ext cx="406400" cy="2133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4531" name="Line 19"/>
          <p:cNvSpPr>
            <a:spLocks noChangeShapeType="1"/>
          </p:cNvSpPr>
          <p:nvPr/>
        </p:nvSpPr>
        <p:spPr bwMode="auto">
          <a:xfrm>
            <a:off x="4572000" y="4767040"/>
            <a:ext cx="4343400" cy="0"/>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32" name="AutoShape 20"/>
          <p:cNvSpPr>
            <a:spLocks noChangeArrowheads="1"/>
          </p:cNvSpPr>
          <p:nvPr/>
        </p:nvSpPr>
        <p:spPr bwMode="auto">
          <a:xfrm rot="-24543820">
            <a:off x="6438900" y="4500340"/>
            <a:ext cx="457200" cy="533400"/>
          </a:xfrm>
          <a:prstGeom prst="rtTriangle">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AutoShape 19"/>
          <p:cNvSpPr>
            <a:spLocks noChangeArrowheads="1"/>
          </p:cNvSpPr>
          <p:nvPr/>
        </p:nvSpPr>
        <p:spPr bwMode="auto">
          <a:xfrm rot="-24543820">
            <a:off x="6450872" y="1669435"/>
            <a:ext cx="509456" cy="588946"/>
          </a:xfrm>
          <a:prstGeom prst="rtTriangle">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Freeform 20"/>
          <p:cNvSpPr>
            <a:spLocks/>
          </p:cNvSpPr>
          <p:nvPr/>
        </p:nvSpPr>
        <p:spPr bwMode="auto">
          <a:xfrm>
            <a:off x="7010400" y="1925014"/>
            <a:ext cx="1558925" cy="132386"/>
          </a:xfrm>
          <a:custGeom>
            <a:avLst/>
            <a:gdLst>
              <a:gd name="T0" fmla="*/ 0 w 982"/>
              <a:gd name="T1" fmla="*/ 56 h 141"/>
              <a:gd name="T2" fmla="*/ 843 w 982"/>
              <a:gd name="T3" fmla="*/ 66 h 141"/>
              <a:gd name="T4" fmla="*/ 918 w 982"/>
              <a:gd name="T5" fmla="*/ 98 h 141"/>
              <a:gd name="T6" fmla="*/ 982 w 982"/>
              <a:gd name="T7" fmla="*/ 141 h 141"/>
            </a:gdLst>
            <a:ahLst/>
            <a:cxnLst>
              <a:cxn ang="0">
                <a:pos x="T0" y="T1"/>
              </a:cxn>
              <a:cxn ang="0">
                <a:pos x="T2" y="T3"/>
              </a:cxn>
              <a:cxn ang="0">
                <a:pos x="T4" y="T5"/>
              </a:cxn>
              <a:cxn ang="0">
                <a:pos x="T6" y="T7"/>
              </a:cxn>
            </a:cxnLst>
            <a:rect l="0" t="0" r="r" b="b"/>
            <a:pathLst>
              <a:path w="982" h="141">
                <a:moveTo>
                  <a:pt x="0" y="56"/>
                </a:moveTo>
                <a:cubicBezTo>
                  <a:pt x="276" y="0"/>
                  <a:pt x="564" y="33"/>
                  <a:pt x="843" y="66"/>
                </a:cubicBezTo>
                <a:cubicBezTo>
                  <a:pt x="884" y="76"/>
                  <a:pt x="886" y="72"/>
                  <a:pt x="918" y="98"/>
                </a:cubicBezTo>
                <a:cubicBezTo>
                  <a:pt x="939" y="115"/>
                  <a:pt x="952" y="141"/>
                  <a:pt x="982" y="141"/>
                </a:cubicBezTo>
              </a:path>
            </a:pathLst>
          </a:custGeom>
          <a:noFill/>
          <a:ln w="76200"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Freeform 21"/>
          <p:cNvSpPr>
            <a:spLocks/>
          </p:cNvSpPr>
          <p:nvPr/>
        </p:nvSpPr>
        <p:spPr bwMode="auto">
          <a:xfrm flipH="1">
            <a:off x="4876799" y="1925014"/>
            <a:ext cx="1558925" cy="132386"/>
          </a:xfrm>
          <a:custGeom>
            <a:avLst/>
            <a:gdLst>
              <a:gd name="T0" fmla="*/ 0 w 982"/>
              <a:gd name="T1" fmla="*/ 56 h 141"/>
              <a:gd name="T2" fmla="*/ 843 w 982"/>
              <a:gd name="T3" fmla="*/ 66 h 141"/>
              <a:gd name="T4" fmla="*/ 918 w 982"/>
              <a:gd name="T5" fmla="*/ 98 h 141"/>
              <a:gd name="T6" fmla="*/ 982 w 982"/>
              <a:gd name="T7" fmla="*/ 141 h 141"/>
            </a:gdLst>
            <a:ahLst/>
            <a:cxnLst>
              <a:cxn ang="0">
                <a:pos x="T0" y="T1"/>
              </a:cxn>
              <a:cxn ang="0">
                <a:pos x="T2" y="T3"/>
              </a:cxn>
              <a:cxn ang="0">
                <a:pos x="T4" y="T5"/>
              </a:cxn>
              <a:cxn ang="0">
                <a:pos x="T6" y="T7"/>
              </a:cxn>
            </a:cxnLst>
            <a:rect l="0" t="0" r="r" b="b"/>
            <a:pathLst>
              <a:path w="982" h="141">
                <a:moveTo>
                  <a:pt x="0" y="56"/>
                </a:moveTo>
                <a:cubicBezTo>
                  <a:pt x="276" y="0"/>
                  <a:pt x="564" y="33"/>
                  <a:pt x="843" y="66"/>
                </a:cubicBezTo>
                <a:cubicBezTo>
                  <a:pt x="884" y="76"/>
                  <a:pt x="886" y="72"/>
                  <a:pt x="918" y="98"/>
                </a:cubicBezTo>
                <a:cubicBezTo>
                  <a:pt x="939" y="115"/>
                  <a:pt x="952" y="141"/>
                  <a:pt x="982" y="141"/>
                </a:cubicBezTo>
              </a:path>
            </a:pathLst>
          </a:custGeom>
          <a:noFill/>
          <a:ln w="76200"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Text Box 22"/>
          <p:cNvSpPr txBox="1">
            <a:spLocks noChangeArrowheads="1"/>
          </p:cNvSpPr>
          <p:nvPr/>
        </p:nvSpPr>
        <p:spPr bwMode="auto">
          <a:xfrm rot="1179667">
            <a:off x="6421438" y="2991814"/>
            <a:ext cx="2722562"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t>Slightly bowed</a:t>
            </a:r>
          </a:p>
        </p:txBody>
      </p:sp>
      <p:sp>
        <p:nvSpPr>
          <p:cNvPr id="19" name="Line 23"/>
          <p:cNvSpPr>
            <a:spLocks noChangeShapeType="1"/>
          </p:cNvSpPr>
          <p:nvPr/>
        </p:nvSpPr>
        <p:spPr bwMode="auto">
          <a:xfrm flipH="1" flipV="1">
            <a:off x="7696200" y="2153614"/>
            <a:ext cx="228600" cy="838200"/>
          </a:xfrm>
          <a:prstGeom prst="line">
            <a:avLst/>
          </a:prstGeom>
          <a:noFill/>
          <a:ln w="28575">
            <a:solidFill>
              <a:srgbClr val="FFFF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Text Box 7"/>
          <p:cNvSpPr txBox="1">
            <a:spLocks noChangeArrowheads="1"/>
          </p:cNvSpPr>
          <p:nvPr/>
        </p:nvSpPr>
        <p:spPr bwMode="auto">
          <a:xfrm>
            <a:off x="5154963" y="1154288"/>
            <a:ext cx="274947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smtClean="0">
                <a:solidFill>
                  <a:srgbClr val="99FF33"/>
                </a:solidFill>
              </a:rPr>
              <a:t>Incoming </a:t>
            </a:r>
            <a:r>
              <a:rPr lang="en-US" dirty="0">
                <a:solidFill>
                  <a:srgbClr val="99FF33"/>
                </a:solidFill>
              </a:rPr>
              <a:t>view</a:t>
            </a:r>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4520"/>
                                        </p:tgtEl>
                                        <p:attrNameLst>
                                          <p:attrName>style.visibility</p:attrName>
                                        </p:attrNameLst>
                                      </p:cBhvr>
                                      <p:to>
                                        <p:strVal val="visible"/>
                                      </p:to>
                                    </p:set>
                                    <p:animEffect transition="in" filter="fade">
                                      <p:cBhvr>
                                        <p:cTn id="7" dur="2000"/>
                                        <p:tgtEl>
                                          <p:spTgt spid="64520"/>
                                        </p:tgtEl>
                                      </p:cBhvr>
                                    </p:animEffect>
                                  </p:childTnLst>
                                </p:cTn>
                              </p:par>
                            </p:childTnLst>
                          </p:cTn>
                        </p:par>
                        <p:par>
                          <p:cTn id="8" fill="hold" nodeType="afterGroup">
                            <p:stCondLst>
                              <p:cond delay="2500"/>
                            </p:stCondLst>
                            <p:childTnLst>
                              <p:par>
                                <p:cTn id="9" presetID="53" presetClass="entr" presetSubtype="0" fill="hold" grpId="0" nodeType="afterEffect">
                                  <p:stCondLst>
                                    <p:cond delay="500"/>
                                  </p:stCondLst>
                                  <p:childTnLst>
                                    <p:set>
                                      <p:cBhvr>
                                        <p:cTn id="10" dur="1" fill="hold">
                                          <p:stCondLst>
                                            <p:cond delay="0"/>
                                          </p:stCondLst>
                                        </p:cTn>
                                        <p:tgtEl>
                                          <p:spTgt spid="64518"/>
                                        </p:tgtEl>
                                        <p:attrNameLst>
                                          <p:attrName>style.visibility</p:attrName>
                                        </p:attrNameLst>
                                      </p:cBhvr>
                                      <p:to>
                                        <p:strVal val="visible"/>
                                      </p:to>
                                    </p:set>
                                    <p:anim calcmode="lin" valueType="num">
                                      <p:cBhvr>
                                        <p:cTn id="11" dur="1000" fill="hold"/>
                                        <p:tgtEl>
                                          <p:spTgt spid="64518"/>
                                        </p:tgtEl>
                                        <p:attrNameLst>
                                          <p:attrName>ppt_w</p:attrName>
                                        </p:attrNameLst>
                                      </p:cBhvr>
                                      <p:tavLst>
                                        <p:tav tm="0">
                                          <p:val>
                                            <p:fltVal val="0"/>
                                          </p:val>
                                        </p:tav>
                                        <p:tav tm="100000">
                                          <p:val>
                                            <p:strVal val="#ppt_w"/>
                                          </p:val>
                                        </p:tav>
                                      </p:tavLst>
                                    </p:anim>
                                    <p:anim calcmode="lin" valueType="num">
                                      <p:cBhvr>
                                        <p:cTn id="12" dur="1000" fill="hold"/>
                                        <p:tgtEl>
                                          <p:spTgt spid="64518"/>
                                        </p:tgtEl>
                                        <p:attrNameLst>
                                          <p:attrName>ppt_h</p:attrName>
                                        </p:attrNameLst>
                                      </p:cBhvr>
                                      <p:tavLst>
                                        <p:tav tm="0">
                                          <p:val>
                                            <p:fltVal val="0"/>
                                          </p:val>
                                        </p:tav>
                                        <p:tav tm="100000">
                                          <p:val>
                                            <p:strVal val="#ppt_h"/>
                                          </p:val>
                                        </p:tav>
                                      </p:tavLst>
                                    </p:anim>
                                    <p:animEffect transition="in" filter="fade">
                                      <p:cBhvr>
                                        <p:cTn id="13" dur="1000"/>
                                        <p:tgtEl>
                                          <p:spTgt spid="64518"/>
                                        </p:tgtEl>
                                      </p:cBhvr>
                                    </p:animEffect>
                                  </p:childTnLst>
                                </p:cTn>
                              </p:par>
                            </p:childTnLst>
                          </p:cTn>
                        </p:par>
                        <p:par>
                          <p:cTn id="14" fill="hold" nodeType="afterGroup">
                            <p:stCondLst>
                              <p:cond delay="4000"/>
                            </p:stCondLst>
                            <p:childTnLst>
                              <p:par>
                                <p:cTn id="15" presetID="10" presetClass="entr" presetSubtype="0" fill="hold" nodeType="afterEffect">
                                  <p:stCondLst>
                                    <p:cond delay="0"/>
                                  </p:stCondLst>
                                  <p:childTnLst>
                                    <p:set>
                                      <p:cBhvr>
                                        <p:cTn id="16" dur="1" fill="hold">
                                          <p:stCondLst>
                                            <p:cond delay="0"/>
                                          </p:stCondLst>
                                        </p:cTn>
                                        <p:tgtEl>
                                          <p:spTgt spid="64523"/>
                                        </p:tgtEl>
                                        <p:attrNameLst>
                                          <p:attrName>style.visibility</p:attrName>
                                        </p:attrNameLst>
                                      </p:cBhvr>
                                      <p:to>
                                        <p:strVal val="visible"/>
                                      </p:to>
                                    </p:set>
                                    <p:animEffect transition="in" filter="fade">
                                      <p:cBhvr>
                                        <p:cTn id="17" dur="2000"/>
                                        <p:tgtEl>
                                          <p:spTgt spid="64523"/>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64515"/>
                                        </p:tgtEl>
                                        <p:attrNameLst>
                                          <p:attrName>style.visibility</p:attrName>
                                        </p:attrNameLst>
                                      </p:cBhvr>
                                      <p:to>
                                        <p:strVal val="visible"/>
                                      </p:to>
                                    </p:set>
                                    <p:animEffect transition="in" filter="fade">
                                      <p:cBhvr>
                                        <p:cTn id="20" dur="2000"/>
                                        <p:tgtEl>
                                          <p:spTgt spid="64515"/>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64522"/>
                                        </p:tgtEl>
                                        <p:attrNameLst>
                                          <p:attrName>style.visibility</p:attrName>
                                        </p:attrNameLst>
                                      </p:cBhvr>
                                      <p:to>
                                        <p:strVal val="visible"/>
                                      </p:to>
                                    </p:set>
                                    <p:animEffect transition="in" filter="fade">
                                      <p:cBhvr>
                                        <p:cTn id="23" dur="2000"/>
                                        <p:tgtEl>
                                          <p:spTgt spid="64522"/>
                                        </p:tgtEl>
                                      </p:cBhvr>
                                    </p:animEffect>
                                  </p:childTnLst>
                                </p:cTn>
                              </p:par>
                            </p:childTnLst>
                          </p:cTn>
                        </p:par>
                        <p:par>
                          <p:cTn id="24" fill="hold">
                            <p:stCondLst>
                              <p:cond delay="6500"/>
                            </p:stCondLst>
                            <p:childTnLst>
                              <p:par>
                                <p:cTn id="25" presetID="53" presetClass="entr" presetSubtype="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2000" fill="hold"/>
                                        <p:tgtEl>
                                          <p:spTgt spid="20"/>
                                        </p:tgtEl>
                                        <p:attrNameLst>
                                          <p:attrName>ppt_w</p:attrName>
                                        </p:attrNameLst>
                                      </p:cBhvr>
                                      <p:tavLst>
                                        <p:tav tm="0">
                                          <p:val>
                                            <p:fltVal val="0"/>
                                          </p:val>
                                        </p:tav>
                                        <p:tav tm="100000">
                                          <p:val>
                                            <p:strVal val="#ppt_w"/>
                                          </p:val>
                                        </p:tav>
                                      </p:tavLst>
                                    </p:anim>
                                    <p:anim calcmode="lin" valueType="num">
                                      <p:cBhvr>
                                        <p:cTn id="28" dur="2000" fill="hold"/>
                                        <p:tgtEl>
                                          <p:spTgt spid="20"/>
                                        </p:tgtEl>
                                        <p:attrNameLst>
                                          <p:attrName>ppt_h</p:attrName>
                                        </p:attrNameLst>
                                      </p:cBhvr>
                                      <p:tavLst>
                                        <p:tav tm="0">
                                          <p:val>
                                            <p:fltVal val="0"/>
                                          </p:val>
                                        </p:tav>
                                        <p:tav tm="100000">
                                          <p:val>
                                            <p:strVal val="#ppt_h"/>
                                          </p:val>
                                        </p:tav>
                                      </p:tavLst>
                                    </p:anim>
                                    <p:animEffect transition="in" filter="fade">
                                      <p:cBhvr>
                                        <p:cTn id="29" dur="2000"/>
                                        <p:tgtEl>
                                          <p:spTgt spid="2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2000"/>
                                        <p:tgtEl>
                                          <p:spTgt spid="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2000"/>
                                        <p:tgtEl>
                                          <p:spTgt spid="1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2000"/>
                                        <p:tgtEl>
                                          <p:spTgt spid="15"/>
                                        </p:tgtEl>
                                      </p:cBhvr>
                                    </p:animEffect>
                                  </p:childTnLst>
                                </p:cTn>
                              </p:par>
                            </p:childTnLst>
                          </p:cTn>
                        </p:par>
                        <p:par>
                          <p:cTn id="39" fill="hold">
                            <p:stCondLst>
                              <p:cond delay="8500"/>
                            </p:stCondLst>
                            <p:childTnLst>
                              <p:par>
                                <p:cTn id="40" presetID="10" presetClass="entr" presetSubtype="0"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2000"/>
                                        <p:tgtEl>
                                          <p:spTgt spid="18"/>
                                        </p:tgtEl>
                                      </p:cBhvr>
                                    </p:animEffect>
                                  </p:childTnLst>
                                </p:cTn>
                              </p:par>
                            </p:childTnLst>
                          </p:cTn>
                        </p:par>
                        <p:par>
                          <p:cTn id="43" fill="hold">
                            <p:stCondLst>
                              <p:cond delay="10500"/>
                            </p:stCondLst>
                            <p:childTnLst>
                              <p:par>
                                <p:cTn id="44" presetID="55" presetClass="entr" presetSubtype="0"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p:cTn id="46" dur="1000" fill="hold"/>
                                        <p:tgtEl>
                                          <p:spTgt spid="19"/>
                                        </p:tgtEl>
                                        <p:attrNameLst>
                                          <p:attrName>ppt_w</p:attrName>
                                        </p:attrNameLst>
                                      </p:cBhvr>
                                      <p:tavLst>
                                        <p:tav tm="0">
                                          <p:val>
                                            <p:strVal val="#ppt_w*0.70"/>
                                          </p:val>
                                        </p:tav>
                                        <p:tav tm="100000">
                                          <p:val>
                                            <p:strVal val="#ppt_w"/>
                                          </p:val>
                                        </p:tav>
                                      </p:tavLst>
                                    </p:anim>
                                    <p:anim calcmode="lin" valueType="num">
                                      <p:cBhvr>
                                        <p:cTn id="47" dur="1000" fill="hold"/>
                                        <p:tgtEl>
                                          <p:spTgt spid="19"/>
                                        </p:tgtEl>
                                        <p:attrNameLst>
                                          <p:attrName>ppt_h</p:attrName>
                                        </p:attrNameLst>
                                      </p:cBhvr>
                                      <p:tavLst>
                                        <p:tav tm="0">
                                          <p:val>
                                            <p:strVal val="#ppt_h"/>
                                          </p:val>
                                        </p:tav>
                                        <p:tav tm="100000">
                                          <p:val>
                                            <p:strVal val="#ppt_h"/>
                                          </p:val>
                                        </p:tav>
                                      </p:tavLst>
                                    </p:anim>
                                    <p:animEffect transition="in" filter="fade">
                                      <p:cBhvr>
                                        <p:cTn id="48" dur="1000"/>
                                        <p:tgtEl>
                                          <p:spTgt spid="19"/>
                                        </p:tgtEl>
                                      </p:cBhvr>
                                    </p:animEffect>
                                  </p:childTnLst>
                                </p:cTn>
                              </p:par>
                            </p:childTnLst>
                          </p:cTn>
                        </p:par>
                        <p:par>
                          <p:cTn id="49" fill="hold">
                            <p:stCondLst>
                              <p:cond delay="11500"/>
                            </p:stCondLst>
                            <p:childTnLst>
                              <p:par>
                                <p:cTn id="50" presetID="53" presetClass="entr" presetSubtype="0" fill="hold" grpId="0" nodeType="afterEffect">
                                  <p:stCondLst>
                                    <p:cond delay="0"/>
                                  </p:stCondLst>
                                  <p:childTnLst>
                                    <p:set>
                                      <p:cBhvr>
                                        <p:cTn id="51" dur="1" fill="hold">
                                          <p:stCondLst>
                                            <p:cond delay="0"/>
                                          </p:stCondLst>
                                        </p:cTn>
                                        <p:tgtEl>
                                          <p:spTgt spid="64519"/>
                                        </p:tgtEl>
                                        <p:attrNameLst>
                                          <p:attrName>style.visibility</p:attrName>
                                        </p:attrNameLst>
                                      </p:cBhvr>
                                      <p:to>
                                        <p:strVal val="visible"/>
                                      </p:to>
                                    </p:set>
                                    <p:anim calcmode="lin" valueType="num">
                                      <p:cBhvr>
                                        <p:cTn id="52" dur="2000" fill="hold"/>
                                        <p:tgtEl>
                                          <p:spTgt spid="64519"/>
                                        </p:tgtEl>
                                        <p:attrNameLst>
                                          <p:attrName>ppt_w</p:attrName>
                                        </p:attrNameLst>
                                      </p:cBhvr>
                                      <p:tavLst>
                                        <p:tav tm="0">
                                          <p:val>
                                            <p:fltVal val="0"/>
                                          </p:val>
                                        </p:tav>
                                        <p:tav tm="100000">
                                          <p:val>
                                            <p:strVal val="#ppt_w"/>
                                          </p:val>
                                        </p:tav>
                                      </p:tavLst>
                                    </p:anim>
                                    <p:anim calcmode="lin" valueType="num">
                                      <p:cBhvr>
                                        <p:cTn id="53" dur="2000" fill="hold"/>
                                        <p:tgtEl>
                                          <p:spTgt spid="64519"/>
                                        </p:tgtEl>
                                        <p:attrNameLst>
                                          <p:attrName>ppt_h</p:attrName>
                                        </p:attrNameLst>
                                      </p:cBhvr>
                                      <p:tavLst>
                                        <p:tav tm="0">
                                          <p:val>
                                            <p:fltVal val="0"/>
                                          </p:val>
                                        </p:tav>
                                        <p:tav tm="100000">
                                          <p:val>
                                            <p:strVal val="#ppt_h"/>
                                          </p:val>
                                        </p:tav>
                                      </p:tavLst>
                                    </p:anim>
                                    <p:animEffect transition="in" filter="fade">
                                      <p:cBhvr>
                                        <p:cTn id="54" dur="2000"/>
                                        <p:tgtEl>
                                          <p:spTgt spid="64519"/>
                                        </p:tgtEl>
                                      </p:cBhvr>
                                    </p:animEffect>
                                  </p:childTnLst>
                                </p:cTn>
                              </p:par>
                            </p:childTnLst>
                          </p:cTn>
                        </p:par>
                        <p:par>
                          <p:cTn id="55" fill="hold">
                            <p:stCondLst>
                              <p:cond delay="13500"/>
                            </p:stCondLst>
                            <p:childTnLst>
                              <p:par>
                                <p:cTn id="56" presetID="10" presetClass="entr" presetSubtype="0" fill="hold" grpId="0" nodeType="afterEffect">
                                  <p:stCondLst>
                                    <p:cond delay="0"/>
                                  </p:stCondLst>
                                  <p:childTnLst>
                                    <p:set>
                                      <p:cBhvr>
                                        <p:cTn id="57" dur="1" fill="hold">
                                          <p:stCondLst>
                                            <p:cond delay="0"/>
                                          </p:stCondLst>
                                        </p:cTn>
                                        <p:tgtEl>
                                          <p:spTgt spid="64531"/>
                                        </p:tgtEl>
                                        <p:attrNameLst>
                                          <p:attrName>style.visibility</p:attrName>
                                        </p:attrNameLst>
                                      </p:cBhvr>
                                      <p:to>
                                        <p:strVal val="visible"/>
                                      </p:to>
                                    </p:set>
                                    <p:animEffect transition="in" filter="fade">
                                      <p:cBhvr>
                                        <p:cTn id="58" dur="2000"/>
                                        <p:tgtEl>
                                          <p:spTgt spid="6453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64532"/>
                                        </p:tgtEl>
                                        <p:attrNameLst>
                                          <p:attrName>style.visibility</p:attrName>
                                        </p:attrNameLst>
                                      </p:cBhvr>
                                      <p:to>
                                        <p:strVal val="visible"/>
                                      </p:to>
                                    </p:set>
                                    <p:animEffect transition="in" filter="fade">
                                      <p:cBhvr>
                                        <p:cTn id="61" dur="2000"/>
                                        <p:tgtEl>
                                          <p:spTgt spid="64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animBg="1"/>
      <p:bldP spid="64518" grpId="0"/>
      <p:bldP spid="64519" grpId="0"/>
      <p:bldP spid="64520" grpId="0"/>
      <p:bldP spid="64522" grpId="0" animBg="1"/>
      <p:bldP spid="64531" grpId="0" animBg="1"/>
      <p:bldP spid="64532" grpId="0" animBg="1"/>
      <p:bldP spid="15" grpId="0" animBg="1"/>
      <p:bldP spid="16" grpId="0" animBg="1"/>
      <p:bldP spid="17" grpId="0" animBg="1"/>
      <p:bldP spid="18" grpId="0"/>
      <p:bldP spid="19" grpId="0" animBg="1"/>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0" name="Picture 6" descr="falconsilhouette"/>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2629257">
            <a:off x="6180819" y="1844247"/>
            <a:ext cx="2156848" cy="2046682"/>
          </a:xfrm>
          <a:prstGeom prst="rect">
            <a:avLst/>
          </a:prstGeom>
          <a:solidFill>
            <a:srgbClr val="5454F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2708" name="Text Box 4"/>
          <p:cNvSpPr txBox="1">
            <a:spLocks noChangeArrowheads="1"/>
          </p:cNvSpPr>
          <p:nvPr/>
        </p:nvSpPr>
        <p:spPr bwMode="auto">
          <a:xfrm>
            <a:off x="685800" y="533400"/>
            <a:ext cx="2338388"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C00"/>
                </a:solidFill>
              </a:rPr>
              <a:t>Falcons</a:t>
            </a:r>
          </a:p>
        </p:txBody>
      </p:sp>
      <p:sp>
        <p:nvSpPr>
          <p:cNvPr id="72709" name="Text Box 5"/>
          <p:cNvSpPr txBox="1">
            <a:spLocks noChangeArrowheads="1"/>
          </p:cNvSpPr>
          <p:nvPr/>
        </p:nvSpPr>
        <p:spPr bwMode="auto">
          <a:xfrm>
            <a:off x="3124515" y="622627"/>
            <a:ext cx="4995278"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dirty="0"/>
              <a:t>are fast-moving raptors</a:t>
            </a:r>
          </a:p>
        </p:txBody>
      </p:sp>
      <p:sp>
        <p:nvSpPr>
          <p:cNvPr id="72712" name="Text Box 8"/>
          <p:cNvSpPr txBox="1">
            <a:spLocks noChangeArrowheads="1"/>
          </p:cNvSpPr>
          <p:nvPr/>
        </p:nvSpPr>
        <p:spPr bwMode="auto">
          <a:xfrm>
            <a:off x="685800" y="2959387"/>
            <a:ext cx="3847528"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dirty="0">
                <a:solidFill>
                  <a:schemeClr val="tx1">
                    <a:lumMod val="95000"/>
                    <a:lumOff val="5000"/>
                  </a:schemeClr>
                </a:solidFill>
              </a:rPr>
              <a:t> Long pointed wings</a:t>
            </a:r>
          </a:p>
        </p:txBody>
      </p:sp>
      <p:sp>
        <p:nvSpPr>
          <p:cNvPr id="72715" name="Text Box 11"/>
          <p:cNvSpPr txBox="1">
            <a:spLocks noChangeArrowheads="1"/>
          </p:cNvSpPr>
          <p:nvPr/>
        </p:nvSpPr>
        <p:spPr bwMode="auto">
          <a:xfrm>
            <a:off x="685800" y="2209800"/>
            <a:ext cx="422743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folHlink"/>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dirty="0">
                <a:solidFill>
                  <a:schemeClr val="tx1">
                    <a:lumMod val="95000"/>
                    <a:lumOff val="5000"/>
                  </a:schemeClr>
                </a:solidFill>
              </a:rPr>
              <a:t> Have a “sickle” shape</a:t>
            </a:r>
          </a:p>
        </p:txBody>
      </p:sp>
      <p:sp>
        <p:nvSpPr>
          <p:cNvPr id="72717" name="Text Box 13"/>
          <p:cNvSpPr txBox="1">
            <a:spLocks noChangeArrowheads="1"/>
          </p:cNvSpPr>
          <p:nvPr/>
        </p:nvSpPr>
        <p:spPr bwMode="auto">
          <a:xfrm>
            <a:off x="914400" y="4908974"/>
            <a:ext cx="4953000"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a:r>
              <a:rPr lang="en-US" sz="1800" b="0" dirty="0"/>
              <a:t>(Peregrines and Kestrels sometimes do in migration)</a:t>
            </a:r>
          </a:p>
        </p:txBody>
      </p:sp>
      <p:sp>
        <p:nvSpPr>
          <p:cNvPr id="72718" name="Text Box 14"/>
          <p:cNvSpPr txBox="1">
            <a:spLocks noChangeArrowheads="1"/>
          </p:cNvSpPr>
          <p:nvPr/>
        </p:nvSpPr>
        <p:spPr bwMode="auto">
          <a:xfrm>
            <a:off x="685800" y="3736104"/>
            <a:ext cx="2618024"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dirty="0">
                <a:solidFill>
                  <a:schemeClr val="tx1">
                    <a:lumMod val="95000"/>
                    <a:lumOff val="5000"/>
                  </a:schemeClr>
                </a:solidFill>
              </a:rPr>
              <a:t> </a:t>
            </a:r>
            <a:r>
              <a:rPr lang="en-US" dirty="0" smtClean="0">
                <a:solidFill>
                  <a:schemeClr val="tx1">
                    <a:lumMod val="95000"/>
                    <a:lumOff val="5000"/>
                  </a:schemeClr>
                </a:solidFill>
              </a:rPr>
              <a:t>Long-</a:t>
            </a:r>
            <a:r>
              <a:rPr lang="en-US" dirty="0" err="1" smtClean="0">
                <a:solidFill>
                  <a:schemeClr val="tx1">
                    <a:lumMod val="95000"/>
                    <a:lumOff val="5000"/>
                  </a:schemeClr>
                </a:solidFill>
              </a:rPr>
              <a:t>ish</a:t>
            </a:r>
            <a:r>
              <a:rPr lang="en-US" dirty="0" smtClean="0">
                <a:solidFill>
                  <a:schemeClr val="tx1">
                    <a:lumMod val="95000"/>
                    <a:lumOff val="5000"/>
                  </a:schemeClr>
                </a:solidFill>
              </a:rPr>
              <a:t> tail</a:t>
            </a:r>
          </a:p>
        </p:txBody>
      </p:sp>
      <p:sp>
        <p:nvSpPr>
          <p:cNvPr id="72719" name="Text Box 15"/>
          <p:cNvSpPr txBox="1">
            <a:spLocks noChangeArrowheads="1"/>
          </p:cNvSpPr>
          <p:nvPr/>
        </p:nvSpPr>
        <p:spPr bwMode="auto">
          <a:xfrm>
            <a:off x="685800" y="4447309"/>
            <a:ext cx="3144838"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a:buFontTx/>
              <a:buChar char="•"/>
            </a:pPr>
            <a:r>
              <a:rPr lang="en-US" dirty="0"/>
              <a:t> Rarely soar</a:t>
            </a:r>
          </a:p>
        </p:txBody>
      </p:sp>
    </p:spTree>
  </p:cSld>
  <p:clrMapOvr>
    <a:masterClrMapping/>
  </p:clrMapOvr>
  <mc:AlternateContent xmlns:mc="http://schemas.openxmlformats.org/markup-compatibility/2006">
    <mc:Choice xmlns="" xmlns:p14="http://schemas.microsoft.com/office/powerpoint/2010/main" Requires="p14">
      <p:transition p14:dur="0" advClick="0" advTm="16000"/>
    </mc:Choice>
    <mc:Fallback>
      <p:transition advClick="0" advTm="16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72709"/>
                                        </p:tgtEl>
                                        <p:attrNameLst>
                                          <p:attrName>style.visibility</p:attrName>
                                        </p:attrNameLst>
                                      </p:cBhvr>
                                      <p:to>
                                        <p:strVal val="visible"/>
                                      </p:to>
                                    </p:set>
                                    <p:animEffect transition="in" filter="fade">
                                      <p:cBhvr>
                                        <p:cTn id="7" dur="1000"/>
                                        <p:tgtEl>
                                          <p:spTgt spid="72709"/>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72715">
                                            <p:txEl>
                                              <p:pRg st="0" end="0"/>
                                            </p:txEl>
                                          </p:spTgt>
                                        </p:tgtEl>
                                        <p:attrNameLst>
                                          <p:attrName>style.visibility</p:attrName>
                                        </p:attrNameLst>
                                      </p:cBhvr>
                                      <p:to>
                                        <p:strVal val="visible"/>
                                      </p:to>
                                    </p:set>
                                    <p:animEffect transition="in" filter="fade">
                                      <p:cBhvr>
                                        <p:cTn id="11" dur="2000"/>
                                        <p:tgtEl>
                                          <p:spTgt spid="72715">
                                            <p:txEl>
                                              <p:pRg st="0" end="0"/>
                                            </p:txEl>
                                          </p:spTgt>
                                        </p:tgtEl>
                                      </p:cBhvr>
                                    </p:animEffect>
                                  </p:childTnLst>
                                </p:cTn>
                              </p:par>
                            </p:childTnLst>
                          </p:cTn>
                        </p:par>
                        <p:par>
                          <p:cTn id="12" fill="hold">
                            <p:stCondLst>
                              <p:cond delay="3500"/>
                            </p:stCondLst>
                            <p:childTnLst>
                              <p:par>
                                <p:cTn id="13" presetID="10" presetClass="entr" presetSubtype="0" fill="hold" nodeType="afterEffect">
                                  <p:stCondLst>
                                    <p:cond delay="0"/>
                                  </p:stCondLst>
                                  <p:childTnLst>
                                    <p:set>
                                      <p:cBhvr>
                                        <p:cTn id="14" dur="1" fill="hold">
                                          <p:stCondLst>
                                            <p:cond delay="0"/>
                                          </p:stCondLst>
                                        </p:cTn>
                                        <p:tgtEl>
                                          <p:spTgt spid="72712">
                                            <p:txEl>
                                              <p:pRg st="0" end="0"/>
                                            </p:txEl>
                                          </p:spTgt>
                                        </p:tgtEl>
                                        <p:attrNameLst>
                                          <p:attrName>style.visibility</p:attrName>
                                        </p:attrNameLst>
                                      </p:cBhvr>
                                      <p:to>
                                        <p:strVal val="visible"/>
                                      </p:to>
                                    </p:set>
                                    <p:animEffect transition="in" filter="fade">
                                      <p:cBhvr>
                                        <p:cTn id="15" dur="2000"/>
                                        <p:tgtEl>
                                          <p:spTgt spid="72712">
                                            <p:txEl>
                                              <p:pRg st="0" end="0"/>
                                            </p:txEl>
                                          </p:spTgt>
                                        </p:tgtEl>
                                      </p:cBhvr>
                                    </p:animEffect>
                                  </p:childTnLst>
                                </p:cTn>
                              </p:par>
                            </p:childTnLst>
                          </p:cTn>
                        </p:par>
                        <p:par>
                          <p:cTn id="16" fill="hold">
                            <p:stCondLst>
                              <p:cond delay="5500"/>
                            </p:stCondLst>
                            <p:childTnLst>
                              <p:par>
                                <p:cTn id="17" presetID="10" presetClass="entr" presetSubtype="0" fill="hold" nodeType="afterEffect">
                                  <p:stCondLst>
                                    <p:cond delay="0"/>
                                  </p:stCondLst>
                                  <p:childTnLst>
                                    <p:set>
                                      <p:cBhvr>
                                        <p:cTn id="18" dur="1" fill="hold">
                                          <p:stCondLst>
                                            <p:cond delay="0"/>
                                          </p:stCondLst>
                                        </p:cTn>
                                        <p:tgtEl>
                                          <p:spTgt spid="72718">
                                            <p:txEl>
                                              <p:pRg st="0" end="0"/>
                                            </p:txEl>
                                          </p:spTgt>
                                        </p:tgtEl>
                                        <p:attrNameLst>
                                          <p:attrName>style.visibility</p:attrName>
                                        </p:attrNameLst>
                                      </p:cBhvr>
                                      <p:to>
                                        <p:strVal val="visible"/>
                                      </p:to>
                                    </p:set>
                                    <p:animEffect transition="in" filter="fade">
                                      <p:cBhvr>
                                        <p:cTn id="19" dur="2000"/>
                                        <p:tgtEl>
                                          <p:spTgt spid="72718">
                                            <p:txEl>
                                              <p:pRg st="0" end="0"/>
                                            </p:txEl>
                                          </p:spTgt>
                                        </p:tgtEl>
                                      </p:cBhvr>
                                    </p:animEffect>
                                  </p:childTnLst>
                                </p:cTn>
                              </p:par>
                            </p:childTnLst>
                          </p:cTn>
                        </p:par>
                        <p:par>
                          <p:cTn id="20" fill="hold">
                            <p:stCondLst>
                              <p:cond delay="7500"/>
                            </p:stCondLst>
                            <p:childTnLst>
                              <p:par>
                                <p:cTn id="21" presetID="10" presetClass="entr" presetSubtype="0" fill="hold" nodeType="afterEffect">
                                  <p:stCondLst>
                                    <p:cond delay="0"/>
                                  </p:stCondLst>
                                  <p:childTnLst>
                                    <p:set>
                                      <p:cBhvr>
                                        <p:cTn id="22" dur="1" fill="hold">
                                          <p:stCondLst>
                                            <p:cond delay="0"/>
                                          </p:stCondLst>
                                        </p:cTn>
                                        <p:tgtEl>
                                          <p:spTgt spid="72719">
                                            <p:txEl>
                                              <p:pRg st="0" end="0"/>
                                            </p:txEl>
                                          </p:spTgt>
                                        </p:tgtEl>
                                        <p:attrNameLst>
                                          <p:attrName>style.visibility</p:attrName>
                                        </p:attrNameLst>
                                      </p:cBhvr>
                                      <p:to>
                                        <p:strVal val="visible"/>
                                      </p:to>
                                    </p:set>
                                    <p:animEffect transition="in" filter="fade">
                                      <p:cBhvr>
                                        <p:cTn id="23" dur="2000"/>
                                        <p:tgtEl>
                                          <p:spTgt spid="72719">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72717">
                                            <p:txEl>
                                              <p:pRg st="0" end="0"/>
                                            </p:txEl>
                                          </p:spTgt>
                                        </p:tgtEl>
                                        <p:attrNameLst>
                                          <p:attrName>style.visibility</p:attrName>
                                        </p:attrNameLst>
                                      </p:cBhvr>
                                      <p:to>
                                        <p:strVal val="visible"/>
                                      </p:to>
                                    </p:set>
                                    <p:animEffect transition="in" filter="fade">
                                      <p:cBhvr>
                                        <p:cTn id="26" dur="2000"/>
                                        <p:tgtEl>
                                          <p:spTgt spid="727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57000">
              <a:srgbClr val="347AEC"/>
            </a:gs>
            <a:gs pos="100000">
              <a:srgbClr val="347AEC">
                <a:gamma/>
                <a:shade val="73725"/>
                <a:invGamma/>
              </a:srgbClr>
            </a:gs>
          </a:gsLst>
          <a:lin ang="5400000" scaled="1"/>
        </a:gradFill>
        <a:effectLst/>
      </p:bgPr>
    </p:bg>
    <p:spTree>
      <p:nvGrpSpPr>
        <p:cNvPr id="1" name=""/>
        <p:cNvGrpSpPr/>
        <p:nvPr/>
      </p:nvGrpSpPr>
      <p:grpSpPr>
        <a:xfrm>
          <a:off x="0" y="0"/>
          <a:ext cx="0" cy="0"/>
          <a:chOff x="0" y="0"/>
          <a:chExt cx="0" cy="0"/>
        </a:xfrm>
      </p:grpSpPr>
      <p:pic>
        <p:nvPicPr>
          <p:cNvPr id="82948" name="Picture 4" descr="DaveMcNhawks 043"/>
          <p:cNvPicPr>
            <a:picLocks noChangeAspect="1" noChangeArrowheads="1"/>
          </p:cNvPicPr>
          <p:nvPr/>
        </p:nvPicPr>
        <p:blipFill>
          <a:blip r:embed="rId3" cstate="print">
            <a:extLst>
              <a:ext uri="{BEBA8EAE-BF5A-486C-A8C5-ECC9F3942E4B}">
                <a14:imgProps xmlns="" xmlns:a14="http://schemas.microsoft.com/office/drawing/2010/main">
                  <a14:imgLayer r:embed="rId4">
                    <a14:imgEffect>
                      <a14:colorTemperature colorTemp="5625"/>
                    </a14:imgEffect>
                    <a14:imgEffect>
                      <a14:saturation sat="235000"/>
                    </a14:imgEffect>
                  </a14:imgLayer>
                </a14:imgProps>
              </a:ext>
              <a:ext uri="{28A0092B-C50C-407E-A947-70E740481C1C}">
                <a14:useLocalDpi xmlns="" xmlns:a14="http://schemas.microsoft.com/office/drawing/2010/main" val="0"/>
              </a:ext>
            </a:extLst>
          </a:blip>
          <a:srcRect/>
          <a:stretch>
            <a:fillRect/>
          </a:stretch>
        </p:blipFill>
        <p:spPr bwMode="auto">
          <a:xfrm>
            <a:off x="3505200" y="421269"/>
            <a:ext cx="5562600" cy="4179827"/>
          </a:xfrm>
          <a:prstGeom prst="rect">
            <a:avLst/>
          </a:prstGeom>
          <a:noFill/>
          <a:extLst>
            <a:ext uri="{909E8E84-426E-40DD-AFC4-6F175D3DCCD1}">
              <a14:hiddenFill xmlns="" xmlns:a14="http://schemas.microsoft.com/office/drawing/2010/main">
                <a:solidFill>
                  <a:srgbClr val="FFFFFF"/>
                </a:solidFill>
              </a14:hiddenFill>
            </a:ext>
          </a:extLst>
        </p:spPr>
      </p:pic>
      <p:sp>
        <p:nvSpPr>
          <p:cNvPr id="82949" name="Text Box 5"/>
          <p:cNvSpPr txBox="1">
            <a:spLocks noChangeArrowheads="1"/>
          </p:cNvSpPr>
          <p:nvPr/>
        </p:nvSpPr>
        <p:spPr bwMode="auto">
          <a:xfrm>
            <a:off x="304800" y="304800"/>
            <a:ext cx="4628190"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3600" dirty="0">
                <a:solidFill>
                  <a:srgbClr val="FFC000"/>
                </a:solidFill>
              </a:rPr>
              <a:t>American Kestrel</a:t>
            </a:r>
          </a:p>
        </p:txBody>
      </p:sp>
      <p:pic>
        <p:nvPicPr>
          <p:cNvPr id="82953" name="Picture 9" descr="silhouetteFalcon"/>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rot="-1283688">
            <a:off x="7549595" y="509952"/>
            <a:ext cx="755941" cy="1427889"/>
          </a:xfrm>
          <a:prstGeom prst="rect">
            <a:avLst/>
          </a:prstGeom>
          <a:noFill/>
          <a:extLst>
            <a:ext uri="{909E8E84-426E-40DD-AFC4-6F175D3DCCD1}">
              <a14:hiddenFill xmlns="" xmlns:a14="http://schemas.microsoft.com/office/drawing/2010/main">
                <a:solidFill>
                  <a:srgbClr val="FFFFFF"/>
                </a:solidFill>
              </a14:hiddenFill>
            </a:ext>
          </a:extLst>
        </p:spPr>
      </p:pic>
      <p:sp>
        <p:nvSpPr>
          <p:cNvPr id="82954" name="Text Box 10"/>
          <p:cNvSpPr txBox="1">
            <a:spLocks noChangeArrowheads="1"/>
          </p:cNvSpPr>
          <p:nvPr/>
        </p:nvSpPr>
        <p:spPr bwMode="auto">
          <a:xfrm>
            <a:off x="1337775" y="2157863"/>
            <a:ext cx="128112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smtClean="0"/>
              <a:t>Males </a:t>
            </a:r>
            <a:endParaRPr lang="en-US" dirty="0"/>
          </a:p>
        </p:txBody>
      </p:sp>
      <p:sp>
        <p:nvSpPr>
          <p:cNvPr id="82950" name="Text Box 6"/>
          <p:cNvSpPr txBox="1">
            <a:spLocks noChangeArrowheads="1"/>
          </p:cNvSpPr>
          <p:nvPr/>
        </p:nvSpPr>
        <p:spPr bwMode="auto">
          <a:xfrm>
            <a:off x="565782" y="838200"/>
            <a:ext cx="4039888"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dirty="0"/>
              <a:t>our </a:t>
            </a:r>
            <a:r>
              <a:rPr lang="en-US" sz="2800" dirty="0" smtClean="0"/>
              <a:t>smallest </a:t>
            </a:r>
            <a:r>
              <a:rPr lang="en-US" sz="2800" dirty="0"/>
              <a:t>falcon</a:t>
            </a:r>
          </a:p>
        </p:txBody>
      </p:sp>
      <p:pic>
        <p:nvPicPr>
          <p:cNvPr id="82958" name="Picture 14" descr="perchedmaleAK"/>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895600" y="1447801"/>
            <a:ext cx="2514600" cy="2011378"/>
          </a:xfrm>
          <a:prstGeom prst="rect">
            <a:avLst/>
          </a:prstGeom>
          <a:noFill/>
          <a:extLst>
            <a:ext uri="{909E8E84-426E-40DD-AFC4-6F175D3DCCD1}">
              <a14:hiddenFill xmlns="" xmlns:a14="http://schemas.microsoft.com/office/drawing/2010/main">
                <a:solidFill>
                  <a:srgbClr val="FFFFFF"/>
                </a:solidFill>
              </a14:hiddenFill>
            </a:ext>
          </a:extLst>
        </p:spPr>
      </p:pic>
      <p:pic>
        <p:nvPicPr>
          <p:cNvPr id="82959" name="Picture 15" descr="female kestrel"/>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4262250" y="3733800"/>
            <a:ext cx="2438400" cy="1951038"/>
          </a:xfrm>
          <a:prstGeom prst="rect">
            <a:avLst/>
          </a:prstGeom>
          <a:noFill/>
          <a:extLst>
            <a:ext uri="{909E8E84-426E-40DD-AFC4-6F175D3DCCD1}">
              <a14:hiddenFill xmlns="" xmlns:a14="http://schemas.microsoft.com/office/drawing/2010/main">
                <a:solidFill>
                  <a:srgbClr val="FFFFFF"/>
                </a:solidFill>
              </a14:hiddenFill>
            </a:ext>
          </a:extLst>
        </p:spPr>
      </p:pic>
      <p:sp>
        <p:nvSpPr>
          <p:cNvPr id="82952" name="Text Box 8"/>
          <p:cNvSpPr txBox="1">
            <a:spLocks noChangeArrowheads="1"/>
          </p:cNvSpPr>
          <p:nvPr/>
        </p:nvSpPr>
        <p:spPr bwMode="auto">
          <a:xfrm>
            <a:off x="1130112" y="4343400"/>
            <a:ext cx="8702675" cy="20005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a:r>
              <a:rPr lang="en-US" sz="2800" dirty="0"/>
              <a:t>      </a:t>
            </a:r>
            <a:r>
              <a:rPr lang="en-US" dirty="0"/>
              <a:t>and </a:t>
            </a:r>
            <a:r>
              <a:rPr lang="en-US" dirty="0" smtClean="0"/>
              <a:t>females</a:t>
            </a:r>
          </a:p>
          <a:p>
            <a:pPr algn="l"/>
            <a:r>
              <a:rPr lang="en-US" dirty="0" smtClean="0"/>
              <a:t> </a:t>
            </a:r>
            <a:endParaRPr lang="en-US" dirty="0"/>
          </a:p>
          <a:p>
            <a:pPr algn="l"/>
            <a:endParaRPr lang="en-US" dirty="0" smtClean="0"/>
          </a:p>
          <a:p>
            <a:pPr algn="l"/>
            <a:endParaRPr lang="en-US" dirty="0"/>
          </a:p>
          <a:p>
            <a:pPr algn="l"/>
            <a:r>
              <a:rPr lang="en-US" dirty="0" smtClean="0"/>
              <a:t>       are </a:t>
            </a:r>
            <a:r>
              <a:rPr lang="en-US" dirty="0"/>
              <a:t>dimorphic </a:t>
            </a:r>
            <a:r>
              <a:rPr lang="en-US" sz="2000" b="0" dirty="0"/>
              <a:t>(differ in plumage)</a:t>
            </a:r>
          </a:p>
        </p:txBody>
      </p:sp>
    </p:spTree>
  </p:cSld>
  <p:clrMapOvr>
    <a:masterClrMapping/>
  </p:clrMapOvr>
  <mc:AlternateContent xmlns:mc="http://schemas.openxmlformats.org/markup-compatibility/2006">
    <mc:Choice xmlns="" xmlns:p14="http://schemas.microsoft.com/office/powerpoint/2010/main" Requires="p14">
      <p:transition p14:dur="0" advClick="0" advTm="14000"/>
    </mc:Choice>
    <mc:Fallback>
      <p:transition advClick="0" advTm="14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nodeType="afterEffect">
                                  <p:stCondLst>
                                    <p:cond delay="0"/>
                                  </p:stCondLst>
                                  <p:childTnLst>
                                    <p:set>
                                      <p:cBhvr>
                                        <p:cTn id="6" dur="1" fill="hold">
                                          <p:stCondLst>
                                            <p:cond delay="0"/>
                                          </p:stCondLst>
                                        </p:cTn>
                                        <p:tgtEl>
                                          <p:spTgt spid="82953"/>
                                        </p:tgtEl>
                                        <p:attrNameLst>
                                          <p:attrName>style.visibility</p:attrName>
                                        </p:attrNameLst>
                                      </p:cBhvr>
                                      <p:to>
                                        <p:strVal val="visible"/>
                                      </p:to>
                                    </p:set>
                                    <p:anim calcmode="lin" valueType="num">
                                      <p:cBhvr>
                                        <p:cTn id="7" dur="1000" fill="hold"/>
                                        <p:tgtEl>
                                          <p:spTgt spid="82953"/>
                                        </p:tgtEl>
                                        <p:attrNameLst>
                                          <p:attrName>ppt_w</p:attrName>
                                        </p:attrNameLst>
                                      </p:cBhvr>
                                      <p:tavLst>
                                        <p:tav tm="0">
                                          <p:val>
                                            <p:fltVal val="0"/>
                                          </p:val>
                                        </p:tav>
                                        <p:tav tm="100000">
                                          <p:val>
                                            <p:strVal val="#ppt_w"/>
                                          </p:val>
                                        </p:tav>
                                      </p:tavLst>
                                    </p:anim>
                                    <p:anim calcmode="lin" valueType="num">
                                      <p:cBhvr>
                                        <p:cTn id="8" dur="1000" fill="hold"/>
                                        <p:tgtEl>
                                          <p:spTgt spid="82953"/>
                                        </p:tgtEl>
                                        <p:attrNameLst>
                                          <p:attrName>ppt_h</p:attrName>
                                        </p:attrNameLst>
                                      </p:cBhvr>
                                      <p:tavLst>
                                        <p:tav tm="0">
                                          <p:val>
                                            <p:fltVal val="0"/>
                                          </p:val>
                                        </p:tav>
                                        <p:tav tm="100000">
                                          <p:val>
                                            <p:strVal val="#ppt_h"/>
                                          </p:val>
                                        </p:tav>
                                      </p:tavLst>
                                    </p:anim>
                                    <p:animEffect transition="in" filter="fade">
                                      <p:cBhvr>
                                        <p:cTn id="9" dur="1000"/>
                                        <p:tgtEl>
                                          <p:spTgt spid="82953"/>
                                        </p:tgtEl>
                                      </p:cBhvr>
                                    </p:animEffect>
                                  </p:childTnLst>
                                </p:cTn>
                              </p:par>
                            </p:childTnLst>
                          </p:cTn>
                        </p:par>
                        <p:par>
                          <p:cTn id="10" fill="hold" nodeType="afterGroup">
                            <p:stCondLst>
                              <p:cond delay="1000"/>
                            </p:stCondLst>
                            <p:childTnLst>
                              <p:par>
                                <p:cTn id="11" presetID="6" presetClass="emph" presetSubtype="0" fill="hold" nodeType="afterEffect">
                                  <p:stCondLst>
                                    <p:cond delay="0"/>
                                  </p:stCondLst>
                                  <p:childTnLst>
                                    <p:animScale>
                                      <p:cBhvr>
                                        <p:cTn id="12" dur="2000" fill="hold"/>
                                        <p:tgtEl>
                                          <p:spTgt spid="82953"/>
                                        </p:tgtEl>
                                      </p:cBhvr>
                                      <p:by x="150000" y="150000"/>
                                    </p:animScale>
                                  </p:childTnLst>
                                </p:cTn>
                              </p:par>
                            </p:childTnLst>
                          </p:cTn>
                        </p:par>
                        <p:par>
                          <p:cTn id="13" fill="hold" nodeType="afterGroup">
                            <p:stCondLst>
                              <p:cond delay="3000"/>
                            </p:stCondLst>
                            <p:childTnLst>
                              <p:par>
                                <p:cTn id="14" presetID="53" presetClass="entr" presetSubtype="0" fill="hold" nodeType="afterEffect">
                                  <p:stCondLst>
                                    <p:cond delay="0"/>
                                  </p:stCondLst>
                                  <p:childTnLst>
                                    <p:set>
                                      <p:cBhvr>
                                        <p:cTn id="15" dur="1" fill="hold">
                                          <p:stCondLst>
                                            <p:cond delay="0"/>
                                          </p:stCondLst>
                                        </p:cTn>
                                        <p:tgtEl>
                                          <p:spTgt spid="82948"/>
                                        </p:tgtEl>
                                        <p:attrNameLst>
                                          <p:attrName>style.visibility</p:attrName>
                                        </p:attrNameLst>
                                      </p:cBhvr>
                                      <p:to>
                                        <p:strVal val="visible"/>
                                      </p:to>
                                    </p:set>
                                    <p:anim calcmode="lin" valueType="num">
                                      <p:cBhvr>
                                        <p:cTn id="16" dur="500" fill="hold"/>
                                        <p:tgtEl>
                                          <p:spTgt spid="82948"/>
                                        </p:tgtEl>
                                        <p:attrNameLst>
                                          <p:attrName>ppt_w</p:attrName>
                                        </p:attrNameLst>
                                      </p:cBhvr>
                                      <p:tavLst>
                                        <p:tav tm="0">
                                          <p:val>
                                            <p:fltVal val="0"/>
                                          </p:val>
                                        </p:tav>
                                        <p:tav tm="100000">
                                          <p:val>
                                            <p:strVal val="#ppt_w"/>
                                          </p:val>
                                        </p:tav>
                                      </p:tavLst>
                                    </p:anim>
                                    <p:anim calcmode="lin" valueType="num">
                                      <p:cBhvr>
                                        <p:cTn id="17" dur="500" fill="hold"/>
                                        <p:tgtEl>
                                          <p:spTgt spid="82948"/>
                                        </p:tgtEl>
                                        <p:attrNameLst>
                                          <p:attrName>ppt_h</p:attrName>
                                        </p:attrNameLst>
                                      </p:cBhvr>
                                      <p:tavLst>
                                        <p:tav tm="0">
                                          <p:val>
                                            <p:fltVal val="0"/>
                                          </p:val>
                                        </p:tav>
                                        <p:tav tm="100000">
                                          <p:val>
                                            <p:strVal val="#ppt_h"/>
                                          </p:val>
                                        </p:tav>
                                      </p:tavLst>
                                    </p:anim>
                                    <p:animEffect transition="in" filter="fade">
                                      <p:cBhvr>
                                        <p:cTn id="18" dur="500"/>
                                        <p:tgtEl>
                                          <p:spTgt spid="82948"/>
                                        </p:tgtEl>
                                      </p:cBhvr>
                                    </p:animEffect>
                                  </p:childTnLst>
                                </p:cTn>
                              </p:par>
                            </p:childTnLst>
                          </p:cTn>
                        </p:par>
                        <p:par>
                          <p:cTn id="19" fill="hold" nodeType="afterGroup">
                            <p:stCondLst>
                              <p:cond delay="3500"/>
                            </p:stCondLst>
                            <p:childTnLst>
                              <p:par>
                                <p:cTn id="20" presetID="10" presetClass="exit" presetSubtype="0" fill="hold" nodeType="afterEffect">
                                  <p:stCondLst>
                                    <p:cond delay="3000"/>
                                  </p:stCondLst>
                                  <p:childTnLst>
                                    <p:animEffect transition="out" filter="fade">
                                      <p:cBhvr>
                                        <p:cTn id="21" dur="1000"/>
                                        <p:tgtEl>
                                          <p:spTgt spid="82948"/>
                                        </p:tgtEl>
                                      </p:cBhvr>
                                    </p:animEffect>
                                    <p:set>
                                      <p:cBhvr>
                                        <p:cTn id="22" dur="1" fill="hold">
                                          <p:stCondLst>
                                            <p:cond delay="999"/>
                                          </p:stCondLst>
                                        </p:cTn>
                                        <p:tgtEl>
                                          <p:spTgt spid="82948"/>
                                        </p:tgtEl>
                                        <p:attrNameLst>
                                          <p:attrName>style.visibility</p:attrName>
                                        </p:attrNameLst>
                                      </p:cBhvr>
                                      <p:to>
                                        <p:strVal val="hidden"/>
                                      </p:to>
                                    </p:set>
                                  </p:childTnLst>
                                </p:cTn>
                              </p:par>
                            </p:childTnLst>
                          </p:cTn>
                        </p:par>
                        <p:par>
                          <p:cTn id="23" fill="hold">
                            <p:stCondLst>
                              <p:cond delay="7500"/>
                            </p:stCondLst>
                            <p:childTnLst>
                              <p:par>
                                <p:cTn id="24" presetID="10" presetClass="entr" presetSubtype="0" fill="hold" grpId="0" nodeType="afterEffect">
                                  <p:stCondLst>
                                    <p:cond delay="0"/>
                                  </p:stCondLst>
                                  <p:childTnLst>
                                    <p:set>
                                      <p:cBhvr>
                                        <p:cTn id="25" dur="1" fill="hold">
                                          <p:stCondLst>
                                            <p:cond delay="0"/>
                                          </p:stCondLst>
                                        </p:cTn>
                                        <p:tgtEl>
                                          <p:spTgt spid="82954"/>
                                        </p:tgtEl>
                                        <p:attrNameLst>
                                          <p:attrName>style.visibility</p:attrName>
                                        </p:attrNameLst>
                                      </p:cBhvr>
                                      <p:to>
                                        <p:strVal val="visible"/>
                                      </p:to>
                                    </p:set>
                                    <p:animEffect transition="in" filter="fade">
                                      <p:cBhvr>
                                        <p:cTn id="26" dur="1000"/>
                                        <p:tgtEl>
                                          <p:spTgt spid="82954"/>
                                        </p:tgtEl>
                                      </p:cBhvr>
                                    </p:animEffect>
                                  </p:childTnLst>
                                </p:cTn>
                              </p:par>
                            </p:childTnLst>
                          </p:cTn>
                        </p:par>
                        <p:par>
                          <p:cTn id="27" fill="hold" nodeType="afterGroup">
                            <p:stCondLst>
                              <p:cond delay="8500"/>
                            </p:stCondLst>
                            <p:childTnLst>
                              <p:par>
                                <p:cTn id="28" presetID="10" presetClass="entr" presetSubtype="0" fill="hold" nodeType="afterEffect">
                                  <p:stCondLst>
                                    <p:cond delay="500"/>
                                  </p:stCondLst>
                                  <p:childTnLst>
                                    <p:set>
                                      <p:cBhvr>
                                        <p:cTn id="29" dur="1" fill="hold">
                                          <p:stCondLst>
                                            <p:cond delay="0"/>
                                          </p:stCondLst>
                                        </p:cTn>
                                        <p:tgtEl>
                                          <p:spTgt spid="82958"/>
                                        </p:tgtEl>
                                        <p:attrNameLst>
                                          <p:attrName>style.visibility</p:attrName>
                                        </p:attrNameLst>
                                      </p:cBhvr>
                                      <p:to>
                                        <p:strVal val="visible"/>
                                      </p:to>
                                    </p:set>
                                    <p:animEffect transition="in" filter="fade">
                                      <p:cBhvr>
                                        <p:cTn id="30" dur="1000"/>
                                        <p:tgtEl>
                                          <p:spTgt spid="82958"/>
                                        </p:tgtEl>
                                      </p:cBhvr>
                                    </p:animEffect>
                                  </p:childTnLst>
                                </p:cTn>
                              </p:par>
                            </p:childTnLst>
                          </p:cTn>
                        </p:par>
                        <p:par>
                          <p:cTn id="31" fill="hold" nodeType="afterGroup">
                            <p:stCondLst>
                              <p:cond delay="10000"/>
                            </p:stCondLst>
                            <p:childTnLst>
                              <p:par>
                                <p:cTn id="32" presetID="10" presetClass="entr" presetSubtype="0" fill="hold" nodeType="afterEffect">
                                  <p:stCondLst>
                                    <p:cond delay="500"/>
                                  </p:stCondLst>
                                  <p:childTnLst>
                                    <p:set>
                                      <p:cBhvr>
                                        <p:cTn id="33" dur="1" fill="hold">
                                          <p:stCondLst>
                                            <p:cond delay="0"/>
                                          </p:stCondLst>
                                        </p:cTn>
                                        <p:tgtEl>
                                          <p:spTgt spid="82952">
                                            <p:txEl>
                                              <p:pRg st="0" end="0"/>
                                            </p:txEl>
                                          </p:spTgt>
                                        </p:tgtEl>
                                        <p:attrNameLst>
                                          <p:attrName>style.visibility</p:attrName>
                                        </p:attrNameLst>
                                      </p:cBhvr>
                                      <p:to>
                                        <p:strVal val="visible"/>
                                      </p:to>
                                    </p:set>
                                    <p:animEffect transition="in" filter="fade">
                                      <p:cBhvr>
                                        <p:cTn id="34" dur="1000"/>
                                        <p:tgtEl>
                                          <p:spTgt spid="82952">
                                            <p:txEl>
                                              <p:pRg st="0" end="0"/>
                                            </p:txEl>
                                          </p:spTgt>
                                        </p:tgtEl>
                                      </p:cBhvr>
                                    </p:animEffect>
                                  </p:childTnLst>
                                </p:cTn>
                              </p:par>
                            </p:childTnLst>
                          </p:cTn>
                        </p:par>
                        <p:par>
                          <p:cTn id="35" fill="hold">
                            <p:stCondLst>
                              <p:cond delay="11500"/>
                            </p:stCondLst>
                            <p:childTnLst>
                              <p:par>
                                <p:cTn id="36" presetID="10" presetClass="entr" presetSubtype="0" fill="hold" nodeType="afterEffect">
                                  <p:stCondLst>
                                    <p:cond delay="500"/>
                                  </p:stCondLst>
                                  <p:childTnLst>
                                    <p:set>
                                      <p:cBhvr>
                                        <p:cTn id="37" dur="1" fill="hold">
                                          <p:stCondLst>
                                            <p:cond delay="0"/>
                                          </p:stCondLst>
                                        </p:cTn>
                                        <p:tgtEl>
                                          <p:spTgt spid="82952">
                                            <p:txEl>
                                              <p:pRg st="1" end="1"/>
                                            </p:txEl>
                                          </p:spTgt>
                                        </p:tgtEl>
                                        <p:attrNameLst>
                                          <p:attrName>style.visibility</p:attrName>
                                        </p:attrNameLst>
                                      </p:cBhvr>
                                      <p:to>
                                        <p:strVal val="visible"/>
                                      </p:to>
                                    </p:set>
                                    <p:animEffect transition="in" filter="fade">
                                      <p:cBhvr>
                                        <p:cTn id="38" dur="1000"/>
                                        <p:tgtEl>
                                          <p:spTgt spid="82952">
                                            <p:txEl>
                                              <p:pRg st="1" end="1"/>
                                            </p:txEl>
                                          </p:spTgt>
                                        </p:tgtEl>
                                      </p:cBhvr>
                                    </p:animEffect>
                                  </p:childTnLst>
                                </p:cTn>
                              </p:par>
                            </p:childTnLst>
                          </p:cTn>
                        </p:par>
                        <p:par>
                          <p:cTn id="39" fill="hold" nodeType="afterGroup">
                            <p:stCondLst>
                              <p:cond delay="13000"/>
                            </p:stCondLst>
                            <p:childTnLst>
                              <p:par>
                                <p:cTn id="40" presetID="10" presetClass="entr" presetSubtype="0" fill="hold" nodeType="afterEffect">
                                  <p:stCondLst>
                                    <p:cond delay="0"/>
                                  </p:stCondLst>
                                  <p:childTnLst>
                                    <p:set>
                                      <p:cBhvr>
                                        <p:cTn id="41" dur="1" fill="hold">
                                          <p:stCondLst>
                                            <p:cond delay="0"/>
                                          </p:stCondLst>
                                        </p:cTn>
                                        <p:tgtEl>
                                          <p:spTgt spid="82959"/>
                                        </p:tgtEl>
                                        <p:attrNameLst>
                                          <p:attrName>style.visibility</p:attrName>
                                        </p:attrNameLst>
                                      </p:cBhvr>
                                      <p:to>
                                        <p:strVal val="visible"/>
                                      </p:to>
                                    </p:set>
                                    <p:animEffect transition="in" filter="fade">
                                      <p:cBhvr>
                                        <p:cTn id="42" dur="1000"/>
                                        <p:tgtEl>
                                          <p:spTgt spid="82959"/>
                                        </p:tgtEl>
                                      </p:cBhvr>
                                    </p:animEffect>
                                  </p:childTnLst>
                                </p:cTn>
                              </p:par>
                            </p:childTnLst>
                          </p:cTn>
                        </p:par>
                        <p:par>
                          <p:cTn id="43" fill="hold" nodeType="afterGroup">
                            <p:stCondLst>
                              <p:cond delay="14000"/>
                            </p:stCondLst>
                            <p:childTnLst>
                              <p:par>
                                <p:cTn id="44" presetID="10" presetClass="entr" presetSubtype="0" fill="hold" nodeType="afterEffect">
                                  <p:stCondLst>
                                    <p:cond delay="1000"/>
                                  </p:stCondLst>
                                  <p:childTnLst>
                                    <p:set>
                                      <p:cBhvr>
                                        <p:cTn id="45" dur="1" fill="hold">
                                          <p:stCondLst>
                                            <p:cond delay="0"/>
                                          </p:stCondLst>
                                        </p:cTn>
                                        <p:tgtEl>
                                          <p:spTgt spid="82952">
                                            <p:txEl>
                                              <p:pRg st="4" end="4"/>
                                            </p:txEl>
                                          </p:spTgt>
                                        </p:tgtEl>
                                        <p:attrNameLst>
                                          <p:attrName>style.visibility</p:attrName>
                                        </p:attrNameLst>
                                      </p:cBhvr>
                                      <p:to>
                                        <p:strVal val="visible"/>
                                      </p:to>
                                    </p:set>
                                    <p:animEffect transition="in" filter="fade">
                                      <p:cBhvr>
                                        <p:cTn id="46" dur="1000"/>
                                        <p:tgtEl>
                                          <p:spTgt spid="8295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50" name="Picture 22" descr="AK female in flight (back) Rob Palmer photo copy"/>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09600" y="304800"/>
            <a:ext cx="3025775" cy="3276600"/>
          </a:xfrm>
          <a:prstGeom prst="rect">
            <a:avLst/>
          </a:prstGeom>
          <a:noFill/>
          <a:extLst>
            <a:ext uri="{909E8E84-426E-40DD-AFC4-6F175D3DCCD1}">
              <a14:hiddenFill xmlns="" xmlns:a14="http://schemas.microsoft.com/office/drawing/2010/main">
                <a:solidFill>
                  <a:srgbClr val="FFFFFF"/>
                </a:solidFill>
              </a14:hiddenFill>
            </a:ext>
          </a:extLst>
        </p:spPr>
      </p:pic>
      <p:pic>
        <p:nvPicPr>
          <p:cNvPr id="73747" name="Picture 19" descr="cleanedkestrelcopy"/>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560520" y="685800"/>
            <a:ext cx="3810000" cy="2857500"/>
          </a:xfrm>
          <a:prstGeom prst="rect">
            <a:avLst/>
          </a:prstGeom>
          <a:noFill/>
          <a:extLst>
            <a:ext uri="{909E8E84-426E-40DD-AFC4-6F175D3DCCD1}">
              <a14:hiddenFill xmlns="" xmlns:a14="http://schemas.microsoft.com/office/drawing/2010/main">
                <a:solidFill>
                  <a:srgbClr val="FFFFFF"/>
                </a:solidFill>
              </a14:hiddenFill>
            </a:ext>
          </a:extLst>
        </p:spPr>
      </p:pic>
      <p:sp>
        <p:nvSpPr>
          <p:cNvPr id="73744" name="Line 16"/>
          <p:cNvSpPr>
            <a:spLocks noChangeShapeType="1"/>
          </p:cNvSpPr>
          <p:nvPr/>
        </p:nvSpPr>
        <p:spPr bwMode="auto">
          <a:xfrm rot="1323178" flipH="1" flipV="1">
            <a:off x="2094596" y="2308877"/>
            <a:ext cx="1336308" cy="1779240"/>
          </a:xfrm>
          <a:prstGeom prst="line">
            <a:avLst/>
          </a:prstGeom>
          <a:noFill/>
          <a:ln w="38100">
            <a:solidFill>
              <a:srgbClr val="FFFF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3745" name="Picture 17" descr="reversekestrel"/>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560520" y="235297"/>
            <a:ext cx="3870458" cy="4038600"/>
          </a:xfrm>
          <a:prstGeom prst="rect">
            <a:avLst/>
          </a:prstGeom>
          <a:noFill/>
          <a:extLst>
            <a:ext uri="{909E8E84-426E-40DD-AFC4-6F175D3DCCD1}">
              <a14:hiddenFill xmlns="" xmlns:a14="http://schemas.microsoft.com/office/drawing/2010/main">
                <a:solidFill>
                  <a:srgbClr val="FFFFFF"/>
                </a:solidFill>
              </a14:hiddenFill>
            </a:ext>
          </a:extLst>
        </p:spPr>
      </p:pic>
      <p:sp>
        <p:nvSpPr>
          <p:cNvPr id="73743" name="Line 15"/>
          <p:cNvSpPr>
            <a:spLocks noChangeShapeType="1"/>
          </p:cNvSpPr>
          <p:nvPr/>
        </p:nvSpPr>
        <p:spPr bwMode="auto">
          <a:xfrm rot="1609764" flipH="1" flipV="1">
            <a:off x="5172296" y="2358067"/>
            <a:ext cx="2838007" cy="2065666"/>
          </a:xfrm>
          <a:prstGeom prst="line">
            <a:avLst/>
          </a:prstGeom>
          <a:noFill/>
          <a:ln w="38100">
            <a:solidFill>
              <a:srgbClr val="FFFF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739" name="Text Box 11"/>
          <p:cNvSpPr txBox="1">
            <a:spLocks noChangeArrowheads="1"/>
          </p:cNvSpPr>
          <p:nvPr/>
        </p:nvSpPr>
        <p:spPr bwMode="auto">
          <a:xfrm>
            <a:off x="4666948" y="4273896"/>
            <a:ext cx="2191052" cy="15696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2800" dirty="0">
                <a:solidFill>
                  <a:srgbClr val="FFFF00"/>
                </a:solidFill>
              </a:rPr>
              <a:t>Male</a:t>
            </a:r>
          </a:p>
          <a:p>
            <a:pPr algn="l"/>
            <a:r>
              <a:rPr lang="en-US" sz="2000" b="0" dirty="0"/>
              <a:t> </a:t>
            </a:r>
          </a:p>
          <a:p>
            <a:pPr algn="l"/>
            <a:r>
              <a:rPr lang="en-US" sz="1600" dirty="0"/>
              <a:t>H</a:t>
            </a:r>
            <a:r>
              <a:rPr lang="en-US" sz="1600" dirty="0" smtClean="0"/>
              <a:t>as </a:t>
            </a:r>
            <a:r>
              <a:rPr lang="en-US" sz="1600" dirty="0"/>
              <a:t>bright </a:t>
            </a:r>
            <a:r>
              <a:rPr lang="en-US" sz="1600" dirty="0" err="1"/>
              <a:t>rufous</a:t>
            </a:r>
            <a:endParaRPr lang="en-US" sz="1600" dirty="0"/>
          </a:p>
          <a:p>
            <a:pPr algn="l"/>
            <a:r>
              <a:rPr lang="en-US" sz="1600" dirty="0"/>
              <a:t>back and </a:t>
            </a:r>
            <a:r>
              <a:rPr lang="en-US" sz="1600" dirty="0" smtClean="0"/>
              <a:t>blue-</a:t>
            </a:r>
            <a:r>
              <a:rPr lang="en-US" sz="1600" dirty="0" err="1" smtClean="0"/>
              <a:t>ish</a:t>
            </a:r>
            <a:r>
              <a:rPr lang="en-US" sz="1600" dirty="0" smtClean="0"/>
              <a:t> </a:t>
            </a:r>
            <a:r>
              <a:rPr lang="en-US" sz="1600" dirty="0"/>
              <a:t>wings</a:t>
            </a:r>
          </a:p>
        </p:txBody>
      </p:sp>
      <p:sp>
        <p:nvSpPr>
          <p:cNvPr id="73748" name="Text Box 20"/>
          <p:cNvSpPr txBox="1">
            <a:spLocks noChangeArrowheads="1"/>
          </p:cNvSpPr>
          <p:nvPr/>
        </p:nvSpPr>
        <p:spPr bwMode="auto">
          <a:xfrm>
            <a:off x="6705600" y="5029200"/>
            <a:ext cx="1963882"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r>
              <a:rPr lang="en-US" sz="1600" dirty="0"/>
              <a:t>W</a:t>
            </a:r>
            <a:r>
              <a:rPr lang="en-US" sz="1600" dirty="0" smtClean="0"/>
              <a:t>ith </a:t>
            </a:r>
            <a:r>
              <a:rPr lang="en-US" sz="1600" dirty="0"/>
              <a:t>a single dark </a:t>
            </a:r>
            <a:r>
              <a:rPr lang="en-US" sz="1600" dirty="0" smtClean="0"/>
              <a:t>band at </a:t>
            </a:r>
            <a:r>
              <a:rPr lang="en-US" sz="1600" dirty="0"/>
              <a:t>end of tail</a:t>
            </a:r>
          </a:p>
        </p:txBody>
      </p:sp>
      <p:sp>
        <p:nvSpPr>
          <p:cNvPr id="73749" name="Text Box 21"/>
          <p:cNvSpPr txBox="1">
            <a:spLocks noChangeArrowheads="1"/>
          </p:cNvSpPr>
          <p:nvPr/>
        </p:nvSpPr>
        <p:spPr bwMode="auto">
          <a:xfrm>
            <a:off x="2236787" y="4273896"/>
            <a:ext cx="1866900"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1600" dirty="0"/>
              <a:t>A</a:t>
            </a:r>
            <a:r>
              <a:rPr lang="en-US" sz="1600" dirty="0" smtClean="0"/>
              <a:t>nd </a:t>
            </a:r>
            <a:r>
              <a:rPr lang="en-US" sz="1600" dirty="0"/>
              <a:t>numerous narrow bands in tail</a:t>
            </a:r>
          </a:p>
        </p:txBody>
      </p:sp>
      <p:sp>
        <p:nvSpPr>
          <p:cNvPr id="73740" name="Text Box 12"/>
          <p:cNvSpPr txBox="1">
            <a:spLocks noChangeArrowheads="1"/>
          </p:cNvSpPr>
          <p:nvPr/>
        </p:nvSpPr>
        <p:spPr bwMode="auto">
          <a:xfrm>
            <a:off x="407987" y="3581400"/>
            <a:ext cx="1714500" cy="15388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2800" dirty="0">
                <a:solidFill>
                  <a:srgbClr val="FFFF00"/>
                </a:solidFill>
              </a:rPr>
              <a:t>Female</a:t>
            </a:r>
            <a:r>
              <a:rPr lang="en-US" sz="2800" b="0" dirty="0">
                <a:solidFill>
                  <a:schemeClr val="bg2"/>
                </a:solidFill>
              </a:rPr>
              <a:t> </a:t>
            </a:r>
          </a:p>
          <a:p>
            <a:pPr algn="l"/>
            <a:endParaRPr lang="en-US" sz="1800" b="0" dirty="0"/>
          </a:p>
          <a:p>
            <a:pPr algn="l"/>
            <a:r>
              <a:rPr lang="en-US" sz="1600" dirty="0"/>
              <a:t>H</a:t>
            </a:r>
            <a:r>
              <a:rPr lang="en-US" sz="1600" dirty="0" smtClean="0"/>
              <a:t>as </a:t>
            </a:r>
            <a:r>
              <a:rPr lang="en-US" sz="1600" dirty="0"/>
              <a:t>a more subtle </a:t>
            </a:r>
            <a:r>
              <a:rPr lang="en-US" sz="1600" dirty="0" err="1"/>
              <a:t>rufous</a:t>
            </a:r>
            <a:r>
              <a:rPr lang="en-US" sz="1600" dirty="0"/>
              <a:t> back</a:t>
            </a:r>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2000"/>
                                  </p:stCondLst>
                                  <p:childTnLst>
                                    <p:set>
                                      <p:cBhvr>
                                        <p:cTn id="6" dur="1" fill="hold">
                                          <p:stCondLst>
                                            <p:cond delay="0"/>
                                          </p:stCondLst>
                                        </p:cTn>
                                        <p:tgtEl>
                                          <p:spTgt spid="73747"/>
                                        </p:tgtEl>
                                        <p:attrNameLst>
                                          <p:attrName>style.visibility</p:attrName>
                                        </p:attrNameLst>
                                      </p:cBhvr>
                                      <p:to>
                                        <p:strVal val="visible"/>
                                      </p:to>
                                    </p:set>
                                    <p:anim calcmode="lin" valueType="num">
                                      <p:cBhvr>
                                        <p:cTn id="7" dur="2000" fill="hold"/>
                                        <p:tgtEl>
                                          <p:spTgt spid="73747"/>
                                        </p:tgtEl>
                                        <p:attrNameLst>
                                          <p:attrName>ppt_w</p:attrName>
                                        </p:attrNameLst>
                                      </p:cBhvr>
                                      <p:tavLst>
                                        <p:tav tm="0">
                                          <p:val>
                                            <p:fltVal val="0"/>
                                          </p:val>
                                        </p:tav>
                                        <p:tav tm="100000">
                                          <p:val>
                                            <p:strVal val="#ppt_w"/>
                                          </p:val>
                                        </p:tav>
                                      </p:tavLst>
                                    </p:anim>
                                    <p:anim calcmode="lin" valueType="num">
                                      <p:cBhvr>
                                        <p:cTn id="8" dur="2000" fill="hold"/>
                                        <p:tgtEl>
                                          <p:spTgt spid="73747"/>
                                        </p:tgtEl>
                                        <p:attrNameLst>
                                          <p:attrName>ppt_h</p:attrName>
                                        </p:attrNameLst>
                                      </p:cBhvr>
                                      <p:tavLst>
                                        <p:tav tm="0">
                                          <p:val>
                                            <p:fltVal val="0"/>
                                          </p:val>
                                        </p:tav>
                                        <p:tav tm="100000">
                                          <p:val>
                                            <p:strVal val="#ppt_h"/>
                                          </p:val>
                                        </p:tav>
                                      </p:tavLst>
                                    </p:anim>
                                    <p:animEffect transition="in" filter="fade">
                                      <p:cBhvr>
                                        <p:cTn id="9" dur="2000"/>
                                        <p:tgtEl>
                                          <p:spTgt spid="73747"/>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73739"/>
                                        </p:tgtEl>
                                        <p:attrNameLst>
                                          <p:attrName>style.visibility</p:attrName>
                                        </p:attrNameLst>
                                      </p:cBhvr>
                                      <p:to>
                                        <p:strVal val="visible"/>
                                      </p:to>
                                    </p:set>
                                    <p:animEffect transition="in" filter="fade">
                                      <p:cBhvr>
                                        <p:cTn id="12" dur="2000"/>
                                        <p:tgtEl>
                                          <p:spTgt spid="73739"/>
                                        </p:tgtEl>
                                      </p:cBhvr>
                                    </p:animEffect>
                                  </p:childTnLst>
                                </p:cTn>
                              </p:par>
                            </p:childTnLst>
                          </p:cTn>
                        </p:par>
                        <p:par>
                          <p:cTn id="13" fill="hold" nodeType="afterGroup">
                            <p:stCondLst>
                              <p:cond delay="4000"/>
                            </p:stCondLst>
                            <p:childTnLst>
                              <p:par>
                                <p:cTn id="14" presetID="10" presetClass="entr" presetSubtype="0" fill="hold" nodeType="afterEffect">
                                  <p:stCondLst>
                                    <p:cond delay="0"/>
                                  </p:stCondLst>
                                  <p:childTnLst>
                                    <p:set>
                                      <p:cBhvr>
                                        <p:cTn id="15" dur="1" fill="hold">
                                          <p:stCondLst>
                                            <p:cond delay="0"/>
                                          </p:stCondLst>
                                        </p:cTn>
                                        <p:tgtEl>
                                          <p:spTgt spid="73750"/>
                                        </p:tgtEl>
                                        <p:attrNameLst>
                                          <p:attrName>style.visibility</p:attrName>
                                        </p:attrNameLst>
                                      </p:cBhvr>
                                      <p:to>
                                        <p:strVal val="visible"/>
                                      </p:to>
                                    </p:set>
                                    <p:animEffect transition="in" filter="fade">
                                      <p:cBhvr>
                                        <p:cTn id="16" dur="3000"/>
                                        <p:tgtEl>
                                          <p:spTgt spid="73750"/>
                                        </p:tgtEl>
                                      </p:cBhvr>
                                    </p:animEffect>
                                  </p:childTnLst>
                                </p:cTn>
                              </p:par>
                            </p:childTnLst>
                          </p:cTn>
                        </p:par>
                        <p:par>
                          <p:cTn id="17" fill="hold" nodeType="afterGroup">
                            <p:stCondLst>
                              <p:cond delay="7000"/>
                            </p:stCondLst>
                            <p:childTnLst>
                              <p:par>
                                <p:cTn id="18" presetID="10" presetClass="entr" presetSubtype="0" fill="hold" grpId="0" nodeType="afterEffect">
                                  <p:stCondLst>
                                    <p:cond delay="0"/>
                                  </p:stCondLst>
                                  <p:childTnLst>
                                    <p:set>
                                      <p:cBhvr>
                                        <p:cTn id="19" dur="1" fill="hold">
                                          <p:stCondLst>
                                            <p:cond delay="0"/>
                                          </p:stCondLst>
                                        </p:cTn>
                                        <p:tgtEl>
                                          <p:spTgt spid="73740"/>
                                        </p:tgtEl>
                                        <p:attrNameLst>
                                          <p:attrName>style.visibility</p:attrName>
                                        </p:attrNameLst>
                                      </p:cBhvr>
                                      <p:to>
                                        <p:strVal val="visible"/>
                                      </p:to>
                                    </p:set>
                                    <p:animEffect transition="in" filter="fade">
                                      <p:cBhvr>
                                        <p:cTn id="20" dur="2000"/>
                                        <p:tgtEl>
                                          <p:spTgt spid="73740"/>
                                        </p:tgtEl>
                                      </p:cBhvr>
                                    </p:animEffect>
                                  </p:childTnLst>
                                </p:cTn>
                              </p:par>
                            </p:childTnLst>
                          </p:cTn>
                        </p:par>
                        <p:par>
                          <p:cTn id="21" fill="hold" nodeType="afterGroup">
                            <p:stCondLst>
                              <p:cond delay="9000"/>
                            </p:stCondLst>
                            <p:childTnLst>
                              <p:par>
                                <p:cTn id="22" presetID="53" presetClass="entr" presetSubtype="0" fill="hold" nodeType="afterEffect">
                                  <p:stCondLst>
                                    <p:cond delay="0"/>
                                  </p:stCondLst>
                                  <p:childTnLst>
                                    <p:set>
                                      <p:cBhvr>
                                        <p:cTn id="23" dur="1" fill="hold">
                                          <p:stCondLst>
                                            <p:cond delay="0"/>
                                          </p:stCondLst>
                                        </p:cTn>
                                        <p:tgtEl>
                                          <p:spTgt spid="73745"/>
                                        </p:tgtEl>
                                        <p:attrNameLst>
                                          <p:attrName>style.visibility</p:attrName>
                                        </p:attrNameLst>
                                      </p:cBhvr>
                                      <p:to>
                                        <p:strVal val="visible"/>
                                      </p:to>
                                    </p:set>
                                    <p:anim calcmode="lin" valueType="num">
                                      <p:cBhvr>
                                        <p:cTn id="24" dur="2000" fill="hold"/>
                                        <p:tgtEl>
                                          <p:spTgt spid="73745"/>
                                        </p:tgtEl>
                                        <p:attrNameLst>
                                          <p:attrName>ppt_w</p:attrName>
                                        </p:attrNameLst>
                                      </p:cBhvr>
                                      <p:tavLst>
                                        <p:tav tm="0">
                                          <p:val>
                                            <p:fltVal val="0"/>
                                          </p:val>
                                        </p:tav>
                                        <p:tav tm="100000">
                                          <p:val>
                                            <p:strVal val="#ppt_w"/>
                                          </p:val>
                                        </p:tav>
                                      </p:tavLst>
                                    </p:anim>
                                    <p:anim calcmode="lin" valueType="num">
                                      <p:cBhvr>
                                        <p:cTn id="25" dur="2000" fill="hold"/>
                                        <p:tgtEl>
                                          <p:spTgt spid="73745"/>
                                        </p:tgtEl>
                                        <p:attrNameLst>
                                          <p:attrName>ppt_h</p:attrName>
                                        </p:attrNameLst>
                                      </p:cBhvr>
                                      <p:tavLst>
                                        <p:tav tm="0">
                                          <p:val>
                                            <p:fltVal val="0"/>
                                          </p:val>
                                        </p:tav>
                                        <p:tav tm="100000">
                                          <p:val>
                                            <p:strVal val="#ppt_h"/>
                                          </p:val>
                                        </p:tav>
                                      </p:tavLst>
                                    </p:anim>
                                    <p:animEffect transition="in" filter="fade">
                                      <p:cBhvr>
                                        <p:cTn id="26" dur="2000"/>
                                        <p:tgtEl>
                                          <p:spTgt spid="73745"/>
                                        </p:tgtEl>
                                      </p:cBhvr>
                                    </p:animEffect>
                                  </p:childTnLst>
                                </p:cTn>
                              </p:par>
                            </p:childTnLst>
                          </p:cTn>
                        </p:par>
                        <p:par>
                          <p:cTn id="27" fill="hold" nodeType="afterGroup">
                            <p:stCondLst>
                              <p:cond delay="11000"/>
                            </p:stCondLst>
                            <p:childTnLst>
                              <p:par>
                                <p:cTn id="28" presetID="10" presetClass="exit" presetSubtype="0" fill="hold" nodeType="afterEffect">
                                  <p:stCondLst>
                                    <p:cond delay="0"/>
                                  </p:stCondLst>
                                  <p:childTnLst>
                                    <p:animEffect transition="out" filter="fade">
                                      <p:cBhvr>
                                        <p:cTn id="29" dur="2000"/>
                                        <p:tgtEl>
                                          <p:spTgt spid="73747"/>
                                        </p:tgtEl>
                                      </p:cBhvr>
                                    </p:animEffect>
                                    <p:set>
                                      <p:cBhvr>
                                        <p:cTn id="30" dur="1" fill="hold">
                                          <p:stCondLst>
                                            <p:cond delay="1999"/>
                                          </p:stCondLst>
                                        </p:cTn>
                                        <p:tgtEl>
                                          <p:spTgt spid="73747"/>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73748"/>
                                        </p:tgtEl>
                                        <p:attrNameLst>
                                          <p:attrName>style.visibility</p:attrName>
                                        </p:attrNameLst>
                                      </p:cBhvr>
                                      <p:to>
                                        <p:strVal val="visible"/>
                                      </p:to>
                                    </p:set>
                                    <p:animEffect transition="in" filter="fade">
                                      <p:cBhvr>
                                        <p:cTn id="33" dur="2000"/>
                                        <p:tgtEl>
                                          <p:spTgt spid="73748"/>
                                        </p:tgtEl>
                                      </p:cBhvr>
                                    </p:animEffect>
                                  </p:childTnLst>
                                </p:cTn>
                              </p:par>
                            </p:childTnLst>
                          </p:cTn>
                        </p:par>
                        <p:par>
                          <p:cTn id="34" fill="hold" nodeType="afterGroup">
                            <p:stCondLst>
                              <p:cond delay="13000"/>
                            </p:stCondLst>
                            <p:childTnLst>
                              <p:par>
                                <p:cTn id="35" presetID="55" presetClass="entr" presetSubtype="0" fill="hold" grpId="0" nodeType="afterEffect">
                                  <p:stCondLst>
                                    <p:cond delay="0"/>
                                  </p:stCondLst>
                                  <p:childTnLst>
                                    <p:set>
                                      <p:cBhvr>
                                        <p:cTn id="36" dur="1" fill="hold">
                                          <p:stCondLst>
                                            <p:cond delay="0"/>
                                          </p:stCondLst>
                                        </p:cTn>
                                        <p:tgtEl>
                                          <p:spTgt spid="73743"/>
                                        </p:tgtEl>
                                        <p:attrNameLst>
                                          <p:attrName>style.visibility</p:attrName>
                                        </p:attrNameLst>
                                      </p:cBhvr>
                                      <p:to>
                                        <p:strVal val="visible"/>
                                      </p:to>
                                    </p:set>
                                    <p:anim calcmode="lin" valueType="num">
                                      <p:cBhvr>
                                        <p:cTn id="37" dur="2000" fill="hold"/>
                                        <p:tgtEl>
                                          <p:spTgt spid="73743"/>
                                        </p:tgtEl>
                                        <p:attrNameLst>
                                          <p:attrName>ppt_w</p:attrName>
                                        </p:attrNameLst>
                                      </p:cBhvr>
                                      <p:tavLst>
                                        <p:tav tm="0">
                                          <p:val>
                                            <p:strVal val="#ppt_w*0.70"/>
                                          </p:val>
                                        </p:tav>
                                        <p:tav tm="100000">
                                          <p:val>
                                            <p:strVal val="#ppt_w"/>
                                          </p:val>
                                        </p:tav>
                                      </p:tavLst>
                                    </p:anim>
                                    <p:anim calcmode="lin" valueType="num">
                                      <p:cBhvr>
                                        <p:cTn id="38" dur="2000" fill="hold"/>
                                        <p:tgtEl>
                                          <p:spTgt spid="73743"/>
                                        </p:tgtEl>
                                        <p:attrNameLst>
                                          <p:attrName>ppt_h</p:attrName>
                                        </p:attrNameLst>
                                      </p:cBhvr>
                                      <p:tavLst>
                                        <p:tav tm="0">
                                          <p:val>
                                            <p:strVal val="#ppt_h"/>
                                          </p:val>
                                        </p:tav>
                                        <p:tav tm="100000">
                                          <p:val>
                                            <p:strVal val="#ppt_h"/>
                                          </p:val>
                                        </p:tav>
                                      </p:tavLst>
                                    </p:anim>
                                    <p:animEffect transition="in" filter="fade">
                                      <p:cBhvr>
                                        <p:cTn id="39" dur="2000"/>
                                        <p:tgtEl>
                                          <p:spTgt spid="73743"/>
                                        </p:tgtEl>
                                      </p:cBhvr>
                                    </p:animEffect>
                                  </p:childTnLst>
                                </p:cTn>
                              </p:par>
                            </p:childTnLst>
                          </p:cTn>
                        </p:par>
                        <p:par>
                          <p:cTn id="40" fill="hold" nodeType="afterGroup">
                            <p:stCondLst>
                              <p:cond delay="15000"/>
                            </p:stCondLst>
                            <p:childTnLst>
                              <p:par>
                                <p:cTn id="41" presetID="10" presetClass="entr" presetSubtype="0" fill="hold" grpId="0" nodeType="afterEffect">
                                  <p:stCondLst>
                                    <p:cond delay="0"/>
                                  </p:stCondLst>
                                  <p:childTnLst>
                                    <p:set>
                                      <p:cBhvr>
                                        <p:cTn id="42" dur="1" fill="hold">
                                          <p:stCondLst>
                                            <p:cond delay="0"/>
                                          </p:stCondLst>
                                        </p:cTn>
                                        <p:tgtEl>
                                          <p:spTgt spid="73749"/>
                                        </p:tgtEl>
                                        <p:attrNameLst>
                                          <p:attrName>style.visibility</p:attrName>
                                        </p:attrNameLst>
                                      </p:cBhvr>
                                      <p:to>
                                        <p:strVal val="visible"/>
                                      </p:to>
                                    </p:set>
                                    <p:animEffect transition="in" filter="fade">
                                      <p:cBhvr>
                                        <p:cTn id="43" dur="2000"/>
                                        <p:tgtEl>
                                          <p:spTgt spid="73749"/>
                                        </p:tgtEl>
                                      </p:cBhvr>
                                    </p:animEffect>
                                  </p:childTnLst>
                                </p:cTn>
                              </p:par>
                            </p:childTnLst>
                          </p:cTn>
                        </p:par>
                        <p:par>
                          <p:cTn id="44" fill="hold" nodeType="afterGroup">
                            <p:stCondLst>
                              <p:cond delay="17000"/>
                            </p:stCondLst>
                            <p:childTnLst>
                              <p:par>
                                <p:cTn id="45" presetID="9" presetClass="entr" presetSubtype="0" fill="hold" grpId="0" nodeType="afterEffect">
                                  <p:stCondLst>
                                    <p:cond delay="0"/>
                                  </p:stCondLst>
                                  <p:childTnLst>
                                    <p:set>
                                      <p:cBhvr>
                                        <p:cTn id="46" dur="1" fill="hold">
                                          <p:stCondLst>
                                            <p:cond delay="0"/>
                                          </p:stCondLst>
                                        </p:cTn>
                                        <p:tgtEl>
                                          <p:spTgt spid="73744"/>
                                        </p:tgtEl>
                                        <p:attrNameLst>
                                          <p:attrName>style.visibility</p:attrName>
                                        </p:attrNameLst>
                                      </p:cBhvr>
                                      <p:to>
                                        <p:strVal val="visible"/>
                                      </p:to>
                                    </p:set>
                                    <p:animEffect transition="in" filter="dissolve">
                                      <p:cBhvr>
                                        <p:cTn id="47" dur="2000"/>
                                        <p:tgtEl>
                                          <p:spTgt spid="73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44" grpId="0" animBg="1"/>
      <p:bldP spid="73743" grpId="0" animBg="1"/>
      <p:bldP spid="73739" grpId="0"/>
      <p:bldP spid="73748" grpId="0"/>
      <p:bldP spid="73749" grpId="0"/>
      <p:bldP spid="7374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Text Box 4"/>
          <p:cNvSpPr txBox="1">
            <a:spLocks noChangeArrowheads="1"/>
          </p:cNvSpPr>
          <p:nvPr/>
        </p:nvSpPr>
        <p:spPr bwMode="auto">
          <a:xfrm>
            <a:off x="646040" y="228600"/>
            <a:ext cx="1963738"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000"/>
                </a:solidFill>
              </a:rPr>
              <a:t>Merlin</a:t>
            </a:r>
          </a:p>
        </p:txBody>
      </p:sp>
      <p:sp>
        <p:nvSpPr>
          <p:cNvPr id="86021" name="Text Box 5"/>
          <p:cNvSpPr txBox="1">
            <a:spLocks noChangeArrowheads="1"/>
          </p:cNvSpPr>
          <p:nvPr/>
        </p:nvSpPr>
        <p:spPr bwMode="auto">
          <a:xfrm>
            <a:off x="838200" y="930275"/>
            <a:ext cx="6223178"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t>J</a:t>
            </a:r>
            <a:r>
              <a:rPr lang="en-US" dirty="0" smtClean="0"/>
              <a:t>ust </a:t>
            </a:r>
            <a:r>
              <a:rPr lang="en-US" dirty="0"/>
              <a:t>a little bigger than the Kestrel</a:t>
            </a:r>
          </a:p>
        </p:txBody>
      </p:sp>
      <p:sp>
        <p:nvSpPr>
          <p:cNvPr id="86032" name="Rectangle 16"/>
          <p:cNvSpPr>
            <a:spLocks noChangeArrowheads="1"/>
          </p:cNvSpPr>
          <p:nvPr/>
        </p:nvSpPr>
        <p:spPr bwMode="auto">
          <a:xfrm>
            <a:off x="304800" y="5562600"/>
            <a:ext cx="8763000" cy="9848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a:r>
              <a:rPr lang="en-US" sz="2000" dirty="0">
                <a:solidFill>
                  <a:schemeClr val="tx1">
                    <a:lumMod val="95000"/>
                    <a:lumOff val="5000"/>
                  </a:schemeClr>
                </a:solidFill>
              </a:rPr>
              <a:t>A</a:t>
            </a:r>
            <a:r>
              <a:rPr lang="en-US" sz="2000" dirty="0" smtClean="0">
                <a:solidFill>
                  <a:schemeClr val="tx1">
                    <a:lumMod val="95000"/>
                    <a:lumOff val="5000"/>
                  </a:schemeClr>
                </a:solidFill>
              </a:rPr>
              <a:t> </a:t>
            </a:r>
            <a:r>
              <a:rPr lang="en-US" sz="2000" dirty="0">
                <a:solidFill>
                  <a:schemeClr val="tx1">
                    <a:lumMod val="95000"/>
                    <a:lumOff val="5000"/>
                  </a:schemeClr>
                </a:solidFill>
              </a:rPr>
              <a:t>small, </a:t>
            </a:r>
            <a:r>
              <a:rPr lang="en-US" sz="2000" u="sng" dirty="0" smtClean="0">
                <a:solidFill>
                  <a:schemeClr val="bg1">
                    <a:lumMod val="85000"/>
                  </a:schemeClr>
                </a:solidFill>
              </a:rPr>
              <a:t>FAST</a:t>
            </a:r>
            <a:r>
              <a:rPr lang="en-US" sz="2000" dirty="0" smtClean="0">
                <a:solidFill>
                  <a:schemeClr val="tx1">
                    <a:lumMod val="95000"/>
                    <a:lumOff val="5000"/>
                  </a:schemeClr>
                </a:solidFill>
              </a:rPr>
              <a:t> falcon…</a:t>
            </a:r>
            <a:endParaRPr lang="en-US" sz="2000" dirty="0">
              <a:solidFill>
                <a:schemeClr val="tx1">
                  <a:lumMod val="95000"/>
                  <a:lumOff val="5000"/>
                </a:schemeClr>
              </a:solidFill>
            </a:endParaRPr>
          </a:p>
          <a:p>
            <a:pPr marL="342900" indent="-342900" algn="l">
              <a:buFont typeface="Arial" pitchFamily="34" charset="0"/>
              <a:buChar char="•"/>
            </a:pPr>
            <a:r>
              <a:rPr lang="en-US" sz="1800" dirty="0">
                <a:solidFill>
                  <a:schemeClr val="tx1">
                    <a:lumMod val="95000"/>
                    <a:lumOff val="5000"/>
                  </a:schemeClr>
                </a:solidFill>
              </a:rPr>
              <a:t>P</a:t>
            </a:r>
            <a:r>
              <a:rPr lang="en-US" sz="1800" dirty="0" smtClean="0">
                <a:solidFill>
                  <a:schemeClr val="tx1">
                    <a:lumMod val="95000"/>
                    <a:lumOff val="5000"/>
                  </a:schemeClr>
                </a:solidFill>
              </a:rPr>
              <a:t>owerful</a:t>
            </a:r>
            <a:r>
              <a:rPr lang="en-US" sz="1800" dirty="0">
                <a:solidFill>
                  <a:schemeClr val="tx1">
                    <a:lumMod val="95000"/>
                    <a:lumOff val="5000"/>
                  </a:schemeClr>
                </a:solidFill>
              </a:rPr>
              <a:t>, flapping flight </a:t>
            </a:r>
            <a:endParaRPr lang="en-US" sz="1800" dirty="0" smtClean="0">
              <a:solidFill>
                <a:schemeClr val="tx1">
                  <a:lumMod val="95000"/>
                  <a:lumOff val="5000"/>
                </a:schemeClr>
              </a:solidFill>
            </a:endParaRPr>
          </a:p>
          <a:p>
            <a:pPr marL="285750" indent="-285750" algn="l">
              <a:buFont typeface="Arial" pitchFamily="34" charset="0"/>
              <a:buChar char="•"/>
            </a:pPr>
            <a:r>
              <a:rPr lang="en-US" sz="1800" dirty="0" smtClean="0">
                <a:solidFill>
                  <a:schemeClr val="tx1">
                    <a:lumMod val="95000"/>
                    <a:lumOff val="5000"/>
                  </a:schemeClr>
                </a:solidFill>
              </a:rPr>
              <a:t> Shallower </a:t>
            </a:r>
            <a:r>
              <a:rPr lang="en-US" sz="1800" dirty="0">
                <a:solidFill>
                  <a:schemeClr val="tx1">
                    <a:lumMod val="95000"/>
                    <a:lumOff val="5000"/>
                  </a:schemeClr>
                </a:solidFill>
              </a:rPr>
              <a:t>and faster than the Kestrel</a:t>
            </a:r>
          </a:p>
        </p:txBody>
      </p:sp>
      <p:graphicFrame>
        <p:nvGraphicFramePr>
          <p:cNvPr id="2" name="Object 1"/>
          <p:cNvGraphicFramePr>
            <a:graphicFrameLocks noChangeAspect="1"/>
          </p:cNvGraphicFramePr>
          <p:nvPr>
            <p:extLst>
              <p:ext uri="{D42A27DB-BD31-4B8C-83A1-F6EECF244321}">
                <p14:modId xmlns="" xmlns:p14="http://schemas.microsoft.com/office/powerpoint/2010/main" val="2055727393"/>
              </p:ext>
            </p:extLst>
          </p:nvPr>
        </p:nvGraphicFramePr>
        <p:xfrm>
          <a:off x="5324380" y="1560709"/>
          <a:ext cx="3236912" cy="3635375"/>
        </p:xfrm>
        <a:graphic>
          <a:graphicData uri="http://schemas.openxmlformats.org/presentationml/2006/ole">
            <p:oleObj spid="_x0000_s86394" name="Image" r:id="rId4" imgW="7225397" imgH="8114286" progId="">
              <p:embed/>
            </p:oleObj>
          </a:graphicData>
        </a:graphic>
      </p:graphicFrame>
      <p:pic>
        <p:nvPicPr>
          <p:cNvPr id="86302" name="Picture 286"/>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63863" y="1560709"/>
            <a:ext cx="4891829" cy="3638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 xmlns:p14="http://schemas.microsoft.com/office/powerpoint/2010/main" Requires="p14">
      <p:transition p14:dur="0" advClick="0" advTm="10000"/>
    </mc:Choice>
    <mc:Fallback>
      <p:transition advClick="0" advTm="10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6021"/>
                                        </p:tgtEl>
                                        <p:attrNameLst>
                                          <p:attrName>style.visibility</p:attrName>
                                        </p:attrNameLst>
                                      </p:cBhvr>
                                      <p:to>
                                        <p:strVal val="visible"/>
                                      </p:to>
                                    </p:set>
                                    <p:animEffect transition="in" filter="fade">
                                      <p:cBhvr>
                                        <p:cTn id="7" dur="2000"/>
                                        <p:tgtEl>
                                          <p:spTgt spid="86021"/>
                                        </p:tgtEl>
                                      </p:cBhvr>
                                    </p:animEffect>
                                  </p:childTnLst>
                                </p:cTn>
                              </p:par>
                            </p:childTnLst>
                          </p:cTn>
                        </p:par>
                        <p:par>
                          <p:cTn id="8" fill="hold" nodeType="afterGroup">
                            <p:stCondLst>
                              <p:cond delay="2000"/>
                            </p:stCondLst>
                            <p:childTnLst>
                              <p:par>
                                <p:cTn id="9" presetID="10" presetClass="entr" presetSubtype="0" fill="hold" grpId="0" nodeType="afterEffect">
                                  <p:stCondLst>
                                    <p:cond delay="500"/>
                                  </p:stCondLst>
                                  <p:childTnLst>
                                    <p:set>
                                      <p:cBhvr>
                                        <p:cTn id="10" dur="1" fill="hold">
                                          <p:stCondLst>
                                            <p:cond delay="0"/>
                                          </p:stCondLst>
                                        </p:cTn>
                                        <p:tgtEl>
                                          <p:spTgt spid="86032"/>
                                        </p:tgtEl>
                                        <p:attrNameLst>
                                          <p:attrName>style.visibility</p:attrName>
                                        </p:attrNameLst>
                                      </p:cBhvr>
                                      <p:to>
                                        <p:strVal val="visible"/>
                                      </p:to>
                                    </p:set>
                                    <p:animEffect transition="in" filter="fade">
                                      <p:cBhvr>
                                        <p:cTn id="11" dur="1000"/>
                                        <p:tgtEl>
                                          <p:spTgt spid="86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1" grpId="0"/>
      <p:bldP spid="8603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118" name="Object 6"/>
          <p:cNvGraphicFramePr>
            <a:graphicFrameLocks noChangeAspect="1"/>
          </p:cNvGraphicFramePr>
          <p:nvPr/>
        </p:nvGraphicFramePr>
        <p:xfrm>
          <a:off x="4800600" y="304800"/>
          <a:ext cx="3392488" cy="3810000"/>
        </p:xfrm>
        <a:graphic>
          <a:graphicData uri="http://schemas.openxmlformats.org/presentationml/2006/ole">
            <p:oleObj spid="_x0000_s90839" name="Image" r:id="rId4" imgW="7225397" imgH="8114286" progId="">
              <p:embed/>
            </p:oleObj>
          </a:graphicData>
        </a:graphic>
      </p:graphicFrame>
      <p:sp>
        <p:nvSpPr>
          <p:cNvPr id="90121" name="Line 9"/>
          <p:cNvSpPr>
            <a:spLocks noChangeShapeType="1"/>
          </p:cNvSpPr>
          <p:nvPr/>
        </p:nvSpPr>
        <p:spPr bwMode="auto">
          <a:xfrm flipH="1">
            <a:off x="6400800" y="1752600"/>
            <a:ext cx="304800" cy="0"/>
          </a:xfrm>
          <a:prstGeom prst="line">
            <a:avLst/>
          </a:prstGeom>
          <a:noFill/>
          <a:ln w="19050">
            <a:solidFill>
              <a:srgbClr val="FFFF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122" name="Line 10"/>
          <p:cNvSpPr>
            <a:spLocks noChangeShapeType="1"/>
          </p:cNvSpPr>
          <p:nvPr/>
        </p:nvSpPr>
        <p:spPr bwMode="auto">
          <a:xfrm>
            <a:off x="6705600" y="1752600"/>
            <a:ext cx="381000" cy="0"/>
          </a:xfrm>
          <a:prstGeom prst="line">
            <a:avLst/>
          </a:prstGeom>
          <a:noFill/>
          <a:ln w="19050">
            <a:solidFill>
              <a:srgbClr val="FFFF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124" name="Line 12"/>
          <p:cNvSpPr>
            <a:spLocks noChangeShapeType="1"/>
          </p:cNvSpPr>
          <p:nvPr/>
        </p:nvSpPr>
        <p:spPr bwMode="auto">
          <a:xfrm flipV="1">
            <a:off x="3581400" y="2819400"/>
            <a:ext cx="2438400" cy="990600"/>
          </a:xfrm>
          <a:prstGeom prst="line">
            <a:avLst/>
          </a:prstGeom>
          <a:noFill/>
          <a:ln w="38100">
            <a:solidFill>
              <a:srgbClr val="FFFF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90125" name="Object 13"/>
          <p:cNvGraphicFramePr>
            <a:graphicFrameLocks noChangeAspect="1"/>
          </p:cNvGraphicFramePr>
          <p:nvPr/>
        </p:nvGraphicFramePr>
        <p:xfrm>
          <a:off x="4800600" y="3865563"/>
          <a:ext cx="3429000" cy="2992437"/>
        </p:xfrm>
        <a:graphic>
          <a:graphicData uri="http://schemas.openxmlformats.org/presentationml/2006/ole">
            <p:oleObj spid="_x0000_s90840" name="Image" r:id="rId5" imgW="9498413" imgH="8292063" progId="">
              <p:embed/>
            </p:oleObj>
          </a:graphicData>
        </a:graphic>
      </p:graphicFrame>
      <p:sp>
        <p:nvSpPr>
          <p:cNvPr id="90126" name="Line 14"/>
          <p:cNvSpPr>
            <a:spLocks noChangeShapeType="1"/>
          </p:cNvSpPr>
          <p:nvPr/>
        </p:nvSpPr>
        <p:spPr bwMode="auto">
          <a:xfrm>
            <a:off x="3581400" y="4967017"/>
            <a:ext cx="1752600" cy="381000"/>
          </a:xfrm>
          <a:prstGeom prst="line">
            <a:avLst/>
          </a:prstGeom>
          <a:noFill/>
          <a:ln w="38100">
            <a:solidFill>
              <a:srgbClr val="FFFF00"/>
            </a:solidFill>
            <a:round/>
            <a:headEnd/>
            <a:tailEnd type="triangle" w="med" len="med"/>
          </a:ln>
          <a:effectLst/>
          <a:extLst>
            <a:ext uri="{909E8E84-426E-40DD-AFC4-6F175D3DCCD1}">
              <a14:hiddenFill xmlns="" xmlns:a14="http://schemas.microsoft.com/office/drawing/2010/main">
                <a:noFill/>
              </a14:hiddenFill>
            </a:ext>
          </a:extLst>
        </p:spPr>
        <p:txBody>
          <a:bodyPr/>
          <a:lstStyle/>
          <a:p>
            <a:endParaRPr lang="en-US"/>
          </a:p>
        </p:txBody>
      </p:sp>
      <p:sp>
        <p:nvSpPr>
          <p:cNvPr id="90123" name="Line 11"/>
          <p:cNvSpPr>
            <a:spLocks noChangeShapeType="1"/>
          </p:cNvSpPr>
          <p:nvPr/>
        </p:nvSpPr>
        <p:spPr bwMode="auto">
          <a:xfrm>
            <a:off x="3352800" y="1143000"/>
            <a:ext cx="2743200" cy="609600"/>
          </a:xfrm>
          <a:prstGeom prst="line">
            <a:avLst/>
          </a:prstGeom>
          <a:noFill/>
          <a:ln w="38100">
            <a:solidFill>
              <a:srgbClr val="FFFF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119" name="Text Box 7"/>
          <p:cNvSpPr txBox="1">
            <a:spLocks noChangeArrowheads="1"/>
          </p:cNvSpPr>
          <p:nvPr/>
        </p:nvSpPr>
        <p:spPr bwMode="auto">
          <a:xfrm>
            <a:off x="228600" y="529936"/>
            <a:ext cx="3352800"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a:r>
              <a:rPr lang="en-US" dirty="0"/>
              <a:t>Wider wings than American Kestrel</a:t>
            </a:r>
            <a:endParaRPr lang="en-US" b="0" dirty="0"/>
          </a:p>
        </p:txBody>
      </p:sp>
      <p:sp>
        <p:nvSpPr>
          <p:cNvPr id="90116" name="Rectangle 4"/>
          <p:cNvSpPr>
            <a:spLocks noChangeArrowheads="1"/>
          </p:cNvSpPr>
          <p:nvPr/>
        </p:nvSpPr>
        <p:spPr bwMode="auto">
          <a:xfrm>
            <a:off x="76200" y="2133600"/>
            <a:ext cx="5029200" cy="37856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marL="342900" indent="-342900" algn="l">
              <a:buSzPct val="125000"/>
              <a:buFont typeface="Arial" pitchFamily="34" charset="0"/>
              <a:buChar char="•"/>
            </a:pPr>
            <a:r>
              <a:rPr lang="en-US" sz="2000" dirty="0" err="1" smtClean="0"/>
              <a:t>Merlins</a:t>
            </a:r>
            <a:r>
              <a:rPr lang="en-US" sz="2000" dirty="0" smtClean="0"/>
              <a:t> </a:t>
            </a:r>
            <a:r>
              <a:rPr lang="en-US" sz="2000" dirty="0"/>
              <a:t>have dark plumage</a:t>
            </a:r>
          </a:p>
          <a:p>
            <a:pPr algn="l"/>
            <a:endParaRPr lang="en-US" sz="2000" dirty="0"/>
          </a:p>
          <a:p>
            <a:pPr algn="l">
              <a:buFontTx/>
              <a:buChar char="•"/>
            </a:pPr>
            <a:r>
              <a:rPr lang="en-US" sz="2000" dirty="0" smtClean="0"/>
              <a:t>  </a:t>
            </a:r>
            <a:r>
              <a:rPr lang="en-US" sz="2000" dirty="0"/>
              <a:t>Like the </a:t>
            </a:r>
            <a:r>
              <a:rPr lang="en-US" sz="2000" dirty="0" smtClean="0"/>
              <a:t>Kestrel, </a:t>
            </a:r>
            <a:r>
              <a:rPr lang="en-US" sz="2000" dirty="0"/>
              <a:t>they are </a:t>
            </a:r>
            <a:endParaRPr lang="en-US" sz="2000" dirty="0" smtClean="0"/>
          </a:p>
          <a:p>
            <a:pPr algn="l"/>
            <a:r>
              <a:rPr lang="en-US" sz="2000" dirty="0" smtClean="0"/>
              <a:t>   dimorphic</a:t>
            </a:r>
            <a:endParaRPr lang="en-US" sz="2000" dirty="0"/>
          </a:p>
          <a:p>
            <a:pPr algn="l"/>
            <a:endParaRPr lang="en-US" sz="2000" dirty="0"/>
          </a:p>
          <a:p>
            <a:pPr algn="l">
              <a:buFontTx/>
              <a:buChar char="•"/>
            </a:pPr>
            <a:r>
              <a:rPr lang="en-US" sz="2000" dirty="0"/>
              <a:t> </a:t>
            </a:r>
            <a:r>
              <a:rPr lang="en-US" sz="2000" dirty="0" smtClean="0"/>
              <a:t> Males </a:t>
            </a:r>
            <a:r>
              <a:rPr lang="en-US" sz="2000" dirty="0"/>
              <a:t>are dark grey</a:t>
            </a:r>
          </a:p>
          <a:p>
            <a:pPr algn="l"/>
            <a:endParaRPr lang="en-US" sz="2000" dirty="0"/>
          </a:p>
          <a:p>
            <a:pPr algn="l">
              <a:buFontTx/>
              <a:buChar char="•"/>
            </a:pPr>
            <a:r>
              <a:rPr lang="en-US" sz="2000" dirty="0"/>
              <a:t> </a:t>
            </a:r>
            <a:r>
              <a:rPr lang="en-US" sz="2000" dirty="0" smtClean="0"/>
              <a:t> Females </a:t>
            </a:r>
            <a:r>
              <a:rPr lang="en-US" sz="2000" dirty="0"/>
              <a:t>and </a:t>
            </a:r>
            <a:r>
              <a:rPr lang="en-US" sz="2000" dirty="0" smtClean="0"/>
              <a:t>young are</a:t>
            </a:r>
          </a:p>
          <a:p>
            <a:pPr algn="l"/>
            <a:r>
              <a:rPr lang="en-US" sz="2000" dirty="0"/>
              <a:t> </a:t>
            </a:r>
            <a:r>
              <a:rPr lang="en-US" sz="2000" dirty="0" smtClean="0"/>
              <a:t>  heavily streaked and</a:t>
            </a:r>
          </a:p>
          <a:p>
            <a:pPr algn="l"/>
            <a:r>
              <a:rPr lang="en-US" sz="2000" dirty="0"/>
              <a:t> </a:t>
            </a:r>
            <a:r>
              <a:rPr lang="en-US" sz="2000" dirty="0" smtClean="0"/>
              <a:t>  chocolate brown</a:t>
            </a:r>
          </a:p>
          <a:p>
            <a:pPr algn="l"/>
            <a:r>
              <a:rPr lang="en-US" sz="2000" dirty="0" smtClean="0"/>
              <a:t>  </a:t>
            </a:r>
            <a:r>
              <a:rPr lang="en-US" sz="1600" b="0" dirty="0" smtClean="0"/>
              <a:t>(Note the Checkerboard pattern)</a:t>
            </a:r>
            <a:endParaRPr lang="en-US" sz="1600" b="0" dirty="0"/>
          </a:p>
          <a:p>
            <a:pPr algn="l"/>
            <a:r>
              <a:rPr lang="en-US" sz="2000" dirty="0" smtClean="0"/>
              <a:t> </a:t>
            </a:r>
            <a:endParaRPr lang="en-US" sz="2000" dirty="0"/>
          </a:p>
        </p:txBody>
      </p:sp>
    </p:spTree>
  </p:cSld>
  <p:clrMapOvr>
    <a:masterClrMapping/>
  </p:clrMapOvr>
  <mc:AlternateContent xmlns:mc="http://schemas.openxmlformats.org/markup-compatibility/2006">
    <mc:Choice xmlns="" xmlns:p14="http://schemas.microsoft.com/office/powerpoint/2010/main" Requires="p14">
      <p:transition p14:dur="10" advClick="0" advTm="9000"/>
    </mc:Choice>
    <mc:Fallback>
      <p:transition advClick="0" advTm="9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0126"/>
                                        </p:tgtEl>
                                        <p:attrNameLst>
                                          <p:attrName>style.visibility</p:attrName>
                                        </p:attrNameLst>
                                      </p:cBhvr>
                                      <p:to>
                                        <p:strVal val="visible"/>
                                      </p:to>
                                    </p:set>
                                    <p:animEffect transition="in" filter="wipe(left)">
                                      <p:cBhvr>
                                        <p:cTn id="7" dur="3000"/>
                                        <p:tgtEl>
                                          <p:spTgt spid="90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2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381000" y="258762"/>
            <a:ext cx="4992688"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000"/>
                </a:solidFill>
              </a:rPr>
              <a:t>Peregrine Falcon</a:t>
            </a:r>
          </a:p>
        </p:txBody>
      </p:sp>
      <p:graphicFrame>
        <p:nvGraphicFramePr>
          <p:cNvPr id="93187" name="Object 3"/>
          <p:cNvGraphicFramePr>
            <a:graphicFrameLocks noChangeAspect="1"/>
          </p:cNvGraphicFramePr>
          <p:nvPr>
            <p:extLst>
              <p:ext uri="{D42A27DB-BD31-4B8C-83A1-F6EECF244321}">
                <p14:modId xmlns="" xmlns:p14="http://schemas.microsoft.com/office/powerpoint/2010/main" val="2224308502"/>
              </p:ext>
            </p:extLst>
          </p:nvPr>
        </p:nvGraphicFramePr>
        <p:xfrm>
          <a:off x="6230938" y="1543122"/>
          <a:ext cx="1866900" cy="4000500"/>
        </p:xfrm>
        <a:graphic>
          <a:graphicData uri="http://schemas.openxmlformats.org/presentationml/2006/ole">
            <p:oleObj spid="_x0000_s93551" name="Image" r:id="rId4" imgW="1866667" imgH="4000000" progId="">
              <p:embed/>
            </p:oleObj>
          </a:graphicData>
        </a:graphic>
      </p:graphicFrame>
      <p:pic>
        <p:nvPicPr>
          <p:cNvPr id="93191" name="Picture 7" descr="McNflyingPBirdadult"/>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678488" y="1143000"/>
            <a:ext cx="2971800" cy="4559300"/>
          </a:xfrm>
          <a:prstGeom prst="rect">
            <a:avLst/>
          </a:prstGeom>
          <a:noFill/>
          <a:extLst>
            <a:ext uri="{909E8E84-426E-40DD-AFC4-6F175D3DCCD1}">
              <a14:hiddenFill xmlns="" xmlns:a14="http://schemas.microsoft.com/office/drawing/2010/main">
                <a:solidFill>
                  <a:srgbClr val="FFFFFF"/>
                </a:solidFill>
              </a14:hiddenFill>
            </a:ext>
          </a:extLst>
        </p:spPr>
      </p:pic>
      <p:sp>
        <p:nvSpPr>
          <p:cNvPr id="93188" name="Text Box 4"/>
          <p:cNvSpPr txBox="1">
            <a:spLocks noChangeArrowheads="1"/>
          </p:cNvSpPr>
          <p:nvPr/>
        </p:nvSpPr>
        <p:spPr bwMode="auto">
          <a:xfrm>
            <a:off x="220717" y="4243119"/>
            <a:ext cx="8001000" cy="13234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a:buFontTx/>
              <a:buChar char="•"/>
            </a:pPr>
            <a:r>
              <a:rPr lang="en-US" sz="2800" dirty="0"/>
              <a:t> </a:t>
            </a:r>
            <a:r>
              <a:rPr lang="en-US" dirty="0"/>
              <a:t>Very long, pointed </a:t>
            </a:r>
            <a:r>
              <a:rPr lang="en-US" dirty="0" smtClean="0"/>
              <a:t>wings</a:t>
            </a:r>
            <a:endParaRPr lang="en-US" sz="2800" dirty="0"/>
          </a:p>
          <a:p>
            <a:pPr algn="l">
              <a:buFontTx/>
              <a:buChar char="•"/>
            </a:pPr>
            <a:r>
              <a:rPr lang="en-US" sz="2800" dirty="0" smtClean="0"/>
              <a:t> </a:t>
            </a:r>
            <a:r>
              <a:rPr lang="en-US" dirty="0"/>
              <a:t>Powerful, deep </a:t>
            </a:r>
            <a:r>
              <a:rPr lang="en-US" dirty="0" smtClean="0"/>
              <a:t>flaps</a:t>
            </a:r>
            <a:endParaRPr lang="en-US" dirty="0"/>
          </a:p>
          <a:p>
            <a:pPr algn="l">
              <a:buFontTx/>
              <a:buChar char="•"/>
            </a:pPr>
            <a:r>
              <a:rPr lang="en-US" dirty="0" smtClean="0"/>
              <a:t> </a:t>
            </a:r>
            <a:r>
              <a:rPr lang="en-US" i="1" u="sng" dirty="0">
                <a:solidFill>
                  <a:schemeClr val="bg1"/>
                </a:solidFill>
              </a:rPr>
              <a:t>F</a:t>
            </a:r>
            <a:r>
              <a:rPr lang="en-US" i="1" u="sng" dirty="0" smtClean="0">
                <a:solidFill>
                  <a:schemeClr val="bg1"/>
                </a:solidFill>
              </a:rPr>
              <a:t>ast</a:t>
            </a:r>
            <a:r>
              <a:rPr lang="en-US" dirty="0" smtClean="0"/>
              <a:t> flight</a:t>
            </a:r>
            <a:endParaRPr lang="en-US" dirty="0"/>
          </a:p>
        </p:txBody>
      </p:sp>
      <p:sp>
        <p:nvSpPr>
          <p:cNvPr id="93189" name="Text Box 5"/>
          <p:cNvSpPr txBox="1">
            <a:spLocks noChangeArrowheads="1"/>
          </p:cNvSpPr>
          <p:nvPr/>
        </p:nvSpPr>
        <p:spPr bwMode="auto">
          <a:xfrm>
            <a:off x="5539499" y="350042"/>
            <a:ext cx="3084513"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dirty="0"/>
              <a:t>a larger falcon</a:t>
            </a:r>
          </a:p>
        </p:txBody>
      </p:sp>
      <p:pic>
        <p:nvPicPr>
          <p:cNvPr id="93462" name="Picture 278"/>
          <p:cNvPicPr>
            <a:picLocks noChangeAspect="1" noChangeArrowheads="1"/>
          </p:cNvPicPr>
          <p:nvPr/>
        </p:nvPicPr>
        <p:blipFill>
          <a:blip r:embed="rId6" cstate="print">
            <a:extLst>
              <a:ext uri="{BEBA8EAE-BF5A-486C-A8C5-ECC9F3942E4B}">
                <a14:imgProps xmlns="" xmlns:a14="http://schemas.microsoft.com/office/drawing/2010/main">
                  <a14:imgLayer r:embed="rId8">
                    <a14:imgEffect>
                      <a14:brightnessContrast bright="2000" contrast="-14000"/>
                    </a14:imgEffect>
                  </a14:imgLayer>
                </a14:imgProps>
              </a:ext>
              <a:ext uri="{28A0092B-C50C-407E-A947-70E740481C1C}">
                <a14:useLocalDpi xmlns="" xmlns:a14="http://schemas.microsoft.com/office/drawing/2010/main" val="0"/>
              </a:ext>
            </a:extLst>
          </a:blip>
          <a:srcRect/>
          <a:stretch>
            <a:fillRect/>
          </a:stretch>
        </p:blipFill>
        <p:spPr bwMode="auto">
          <a:xfrm>
            <a:off x="879701" y="1143000"/>
            <a:ext cx="3829560" cy="31001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 xmlns:p14="http://schemas.microsoft.com/office/powerpoint/2010/main" Requires="p14">
      <p:transition spd="med" p14:dur="700" advClick="0" advTm="5000">
        <p:fade/>
      </p:transition>
    </mc:Choice>
    <mc:Fallback>
      <p:transition spd="med" advClick="0" advTm="5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93187"/>
                                        </p:tgtEl>
                                        <p:attrNameLst>
                                          <p:attrName>style.visibility</p:attrName>
                                        </p:attrNameLst>
                                      </p:cBhvr>
                                      <p:to>
                                        <p:strVal val="visible"/>
                                      </p:to>
                                    </p:set>
                                    <p:anim calcmode="lin" valueType="num">
                                      <p:cBhvr>
                                        <p:cTn id="7" dur="2000" fill="hold"/>
                                        <p:tgtEl>
                                          <p:spTgt spid="93187"/>
                                        </p:tgtEl>
                                        <p:attrNameLst>
                                          <p:attrName>ppt_w</p:attrName>
                                        </p:attrNameLst>
                                      </p:cBhvr>
                                      <p:tavLst>
                                        <p:tav tm="0">
                                          <p:val>
                                            <p:fltVal val="0"/>
                                          </p:val>
                                        </p:tav>
                                        <p:tav tm="100000">
                                          <p:val>
                                            <p:strVal val="#ppt_w"/>
                                          </p:val>
                                        </p:tav>
                                      </p:tavLst>
                                    </p:anim>
                                    <p:anim calcmode="lin" valueType="num">
                                      <p:cBhvr>
                                        <p:cTn id="8" dur="2000" fill="hold"/>
                                        <p:tgtEl>
                                          <p:spTgt spid="93187"/>
                                        </p:tgtEl>
                                        <p:attrNameLst>
                                          <p:attrName>ppt_h</p:attrName>
                                        </p:attrNameLst>
                                      </p:cBhvr>
                                      <p:tavLst>
                                        <p:tav tm="0">
                                          <p:val>
                                            <p:fltVal val="0"/>
                                          </p:val>
                                        </p:tav>
                                        <p:tav tm="100000">
                                          <p:val>
                                            <p:strVal val="#ppt_h"/>
                                          </p:val>
                                        </p:tav>
                                      </p:tavLst>
                                    </p:anim>
                                    <p:animEffect transition="in" filter="fade">
                                      <p:cBhvr>
                                        <p:cTn id="9" dur="2000"/>
                                        <p:tgtEl>
                                          <p:spTgt spid="93187"/>
                                        </p:tgtEl>
                                      </p:cBhvr>
                                    </p:animEffect>
                                  </p:childTnLst>
                                </p:cTn>
                              </p:par>
                            </p:childTnLst>
                          </p:cTn>
                        </p:par>
                        <p:par>
                          <p:cTn id="10" fill="hold" nodeType="afterGroup">
                            <p:stCondLst>
                              <p:cond delay="2000"/>
                            </p:stCondLst>
                            <p:childTnLst>
                              <p:par>
                                <p:cTn id="11" presetID="10" presetClass="entr" presetSubtype="0" fill="hold" nodeType="afterEffect">
                                  <p:stCondLst>
                                    <p:cond delay="0"/>
                                  </p:stCondLst>
                                  <p:childTnLst>
                                    <p:set>
                                      <p:cBhvr>
                                        <p:cTn id="12" dur="1" fill="hold">
                                          <p:stCondLst>
                                            <p:cond delay="0"/>
                                          </p:stCondLst>
                                        </p:cTn>
                                        <p:tgtEl>
                                          <p:spTgt spid="93188">
                                            <p:txEl>
                                              <p:pRg st="0" end="0"/>
                                            </p:txEl>
                                          </p:spTgt>
                                        </p:tgtEl>
                                        <p:attrNameLst>
                                          <p:attrName>style.visibility</p:attrName>
                                        </p:attrNameLst>
                                      </p:cBhvr>
                                      <p:to>
                                        <p:strVal val="visible"/>
                                      </p:to>
                                    </p:set>
                                    <p:animEffect transition="in" filter="fade">
                                      <p:cBhvr>
                                        <p:cTn id="13" dur="2000"/>
                                        <p:tgtEl>
                                          <p:spTgt spid="93188">
                                            <p:txEl>
                                              <p:pRg st="0" end="0"/>
                                            </p:txEl>
                                          </p:spTgt>
                                        </p:tgtEl>
                                      </p:cBhvr>
                                    </p:animEffect>
                                  </p:childTnLst>
                                </p:cTn>
                              </p:par>
                            </p:childTnLst>
                          </p:cTn>
                        </p:par>
                        <p:par>
                          <p:cTn id="14" fill="hold" nodeType="afterGroup">
                            <p:stCondLst>
                              <p:cond delay="4000"/>
                            </p:stCondLst>
                            <p:childTnLst>
                              <p:par>
                                <p:cTn id="15" presetID="10" presetClass="entr" presetSubtype="0" fill="hold" nodeType="afterEffect">
                                  <p:stCondLst>
                                    <p:cond delay="0"/>
                                  </p:stCondLst>
                                  <p:childTnLst>
                                    <p:set>
                                      <p:cBhvr>
                                        <p:cTn id="16" dur="1" fill="hold">
                                          <p:stCondLst>
                                            <p:cond delay="0"/>
                                          </p:stCondLst>
                                        </p:cTn>
                                        <p:tgtEl>
                                          <p:spTgt spid="93191"/>
                                        </p:tgtEl>
                                        <p:attrNameLst>
                                          <p:attrName>style.visibility</p:attrName>
                                        </p:attrNameLst>
                                      </p:cBhvr>
                                      <p:to>
                                        <p:strVal val="visible"/>
                                      </p:to>
                                    </p:set>
                                    <p:animEffect transition="in" filter="fade">
                                      <p:cBhvr>
                                        <p:cTn id="17" dur="3000"/>
                                        <p:tgtEl>
                                          <p:spTgt spid="93191"/>
                                        </p:tgtEl>
                                      </p:cBhvr>
                                    </p:animEffect>
                                  </p:childTnLst>
                                </p:cTn>
                              </p:par>
                            </p:childTnLst>
                          </p:cTn>
                        </p:par>
                        <p:par>
                          <p:cTn id="18" fill="hold" nodeType="afterGroup">
                            <p:stCondLst>
                              <p:cond delay="7000"/>
                            </p:stCondLst>
                            <p:childTnLst>
                              <p:par>
                                <p:cTn id="19" presetID="10" presetClass="entr" presetSubtype="0" fill="hold" nodeType="afterEffect">
                                  <p:stCondLst>
                                    <p:cond delay="0"/>
                                  </p:stCondLst>
                                  <p:childTnLst>
                                    <p:set>
                                      <p:cBhvr>
                                        <p:cTn id="20" dur="1" fill="hold">
                                          <p:stCondLst>
                                            <p:cond delay="0"/>
                                          </p:stCondLst>
                                        </p:cTn>
                                        <p:tgtEl>
                                          <p:spTgt spid="93188">
                                            <p:txEl>
                                              <p:pRg st="1" end="1"/>
                                            </p:txEl>
                                          </p:spTgt>
                                        </p:tgtEl>
                                        <p:attrNameLst>
                                          <p:attrName>style.visibility</p:attrName>
                                        </p:attrNameLst>
                                      </p:cBhvr>
                                      <p:to>
                                        <p:strVal val="visible"/>
                                      </p:to>
                                    </p:set>
                                    <p:animEffect transition="in" filter="fade">
                                      <p:cBhvr>
                                        <p:cTn id="21" dur="2000"/>
                                        <p:tgtEl>
                                          <p:spTgt spid="93188">
                                            <p:txEl>
                                              <p:pRg st="1" end="1"/>
                                            </p:txEl>
                                          </p:spTgt>
                                        </p:tgtEl>
                                      </p:cBhvr>
                                    </p:animEffect>
                                  </p:childTnLst>
                                </p:cTn>
                              </p:par>
                            </p:childTnLst>
                          </p:cTn>
                        </p:par>
                        <p:par>
                          <p:cTn id="22" fill="hold">
                            <p:stCondLst>
                              <p:cond delay="9000"/>
                            </p:stCondLst>
                            <p:childTnLst>
                              <p:par>
                                <p:cTn id="23" presetID="10" presetClass="entr" presetSubtype="0" fill="hold" nodeType="afterEffect">
                                  <p:stCondLst>
                                    <p:cond delay="0"/>
                                  </p:stCondLst>
                                  <p:childTnLst>
                                    <p:set>
                                      <p:cBhvr>
                                        <p:cTn id="24" dur="1" fill="hold">
                                          <p:stCondLst>
                                            <p:cond delay="0"/>
                                          </p:stCondLst>
                                        </p:cTn>
                                        <p:tgtEl>
                                          <p:spTgt spid="93188">
                                            <p:txEl>
                                              <p:pRg st="2" end="2"/>
                                            </p:txEl>
                                          </p:spTgt>
                                        </p:tgtEl>
                                        <p:attrNameLst>
                                          <p:attrName>style.visibility</p:attrName>
                                        </p:attrNameLst>
                                      </p:cBhvr>
                                      <p:to>
                                        <p:strVal val="visible"/>
                                      </p:to>
                                    </p:set>
                                    <p:animEffect transition="in" filter="fade">
                                      <p:cBhvr>
                                        <p:cTn id="25" dur="2000"/>
                                        <p:tgtEl>
                                          <p:spTgt spid="9318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2" name="Picture 4" descr="perchedPeregrine"/>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81000" y="381000"/>
            <a:ext cx="3810000" cy="3048000"/>
          </a:xfrm>
          <a:prstGeom prst="rect">
            <a:avLst/>
          </a:prstGeom>
          <a:noFill/>
          <a:extLst>
            <a:ext uri="{909E8E84-426E-40DD-AFC4-6F175D3DCCD1}">
              <a14:hiddenFill xmlns="" xmlns:a14="http://schemas.microsoft.com/office/drawing/2010/main">
                <a:solidFill>
                  <a:srgbClr val="FFFFFF"/>
                </a:solidFill>
              </a14:hiddenFill>
            </a:ext>
          </a:extLst>
        </p:spPr>
      </p:pic>
      <p:pic>
        <p:nvPicPr>
          <p:cNvPr id="94221" name="Picture 13" descr="flipped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26027" y="1390650"/>
            <a:ext cx="4495800" cy="3371850"/>
          </a:xfrm>
          <a:prstGeom prst="rect">
            <a:avLst/>
          </a:prstGeom>
          <a:noFill/>
          <a:extLst>
            <a:ext uri="{909E8E84-426E-40DD-AFC4-6F175D3DCCD1}">
              <a14:hiddenFill xmlns="" xmlns:a14="http://schemas.microsoft.com/office/drawing/2010/main">
                <a:solidFill>
                  <a:srgbClr val="FFFFFF"/>
                </a:solidFill>
              </a14:hiddenFill>
            </a:ext>
          </a:extLst>
        </p:spPr>
      </p:pic>
      <p:sp>
        <p:nvSpPr>
          <p:cNvPr id="94214" name="Rectangle 6"/>
          <p:cNvSpPr>
            <a:spLocks noChangeArrowheads="1"/>
          </p:cNvSpPr>
          <p:nvPr/>
        </p:nvSpPr>
        <p:spPr bwMode="auto">
          <a:xfrm>
            <a:off x="685800" y="5135562"/>
            <a:ext cx="3810000"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a:r>
              <a:rPr lang="en-US" sz="2000" dirty="0"/>
              <a:t>Dark cheek (</a:t>
            </a:r>
            <a:r>
              <a:rPr lang="en-US" sz="2000" dirty="0" err="1"/>
              <a:t>moustachial</a:t>
            </a:r>
            <a:r>
              <a:rPr lang="en-US" sz="2000" dirty="0"/>
              <a:t>) patch</a:t>
            </a:r>
          </a:p>
        </p:txBody>
      </p:sp>
      <p:sp>
        <p:nvSpPr>
          <p:cNvPr id="94216" name="Line 8"/>
          <p:cNvSpPr>
            <a:spLocks noChangeShapeType="1"/>
          </p:cNvSpPr>
          <p:nvPr/>
        </p:nvSpPr>
        <p:spPr bwMode="auto">
          <a:xfrm flipH="1">
            <a:off x="1752600" y="998317"/>
            <a:ext cx="3352800" cy="144683"/>
          </a:xfrm>
          <a:prstGeom prst="line">
            <a:avLst/>
          </a:prstGeom>
          <a:noFill/>
          <a:ln w="38100">
            <a:solidFill>
              <a:srgbClr val="FFFF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15" name="Rectangle 7"/>
          <p:cNvSpPr>
            <a:spLocks noChangeArrowheads="1"/>
          </p:cNvSpPr>
          <p:nvPr/>
        </p:nvSpPr>
        <p:spPr bwMode="auto">
          <a:xfrm>
            <a:off x="5105400" y="644374"/>
            <a:ext cx="2967479"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000" dirty="0"/>
              <a:t>White upper breast</a:t>
            </a:r>
          </a:p>
          <a:p>
            <a:pPr algn="l"/>
            <a:r>
              <a:rPr lang="en-US" sz="2000" dirty="0"/>
              <a:t>       and </a:t>
            </a:r>
            <a:r>
              <a:rPr lang="en-US" sz="2000" dirty="0" smtClean="0"/>
              <a:t>throat…</a:t>
            </a:r>
            <a:endParaRPr lang="en-US" sz="2000" dirty="0"/>
          </a:p>
        </p:txBody>
      </p:sp>
      <p:sp>
        <p:nvSpPr>
          <p:cNvPr id="94220" name="Line 12"/>
          <p:cNvSpPr>
            <a:spLocks noChangeShapeType="1"/>
          </p:cNvSpPr>
          <p:nvPr/>
        </p:nvSpPr>
        <p:spPr bwMode="auto">
          <a:xfrm flipH="1">
            <a:off x="3276600" y="2438400"/>
            <a:ext cx="2514600" cy="533400"/>
          </a:xfrm>
          <a:prstGeom prst="line">
            <a:avLst/>
          </a:prstGeom>
          <a:noFill/>
          <a:ln w="28575">
            <a:solidFill>
              <a:srgbClr val="FFFF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17" name="Text Box 9"/>
          <p:cNvSpPr txBox="1">
            <a:spLocks noChangeArrowheads="1"/>
          </p:cNvSpPr>
          <p:nvPr/>
        </p:nvSpPr>
        <p:spPr bwMode="auto">
          <a:xfrm>
            <a:off x="5867400" y="1905000"/>
            <a:ext cx="3276600"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2000" dirty="0" smtClean="0"/>
              <a:t>…can </a:t>
            </a:r>
            <a:r>
              <a:rPr lang="en-US" sz="2000" dirty="0"/>
              <a:t>usually be seen in flight</a:t>
            </a:r>
          </a:p>
        </p:txBody>
      </p:sp>
      <p:pic>
        <p:nvPicPr>
          <p:cNvPr id="94213" name="Picture 5" descr="perchedPGheadandbreast"/>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638800" y="3810000"/>
            <a:ext cx="3276600" cy="2620963"/>
          </a:xfrm>
          <a:prstGeom prst="rect">
            <a:avLst/>
          </a:prstGeom>
          <a:noFill/>
          <a:extLst>
            <a:ext uri="{909E8E84-426E-40DD-AFC4-6F175D3DCCD1}">
              <a14:hiddenFill xmlns="" xmlns:a14="http://schemas.microsoft.com/office/drawing/2010/main">
                <a:solidFill>
                  <a:srgbClr val="FFFFFF"/>
                </a:solidFill>
              </a14:hiddenFill>
            </a:ext>
          </a:extLst>
        </p:spPr>
      </p:pic>
      <p:sp>
        <p:nvSpPr>
          <p:cNvPr id="94218" name="Line 10"/>
          <p:cNvSpPr>
            <a:spLocks noChangeShapeType="1"/>
          </p:cNvSpPr>
          <p:nvPr/>
        </p:nvSpPr>
        <p:spPr bwMode="auto">
          <a:xfrm flipV="1">
            <a:off x="3733800" y="4495800"/>
            <a:ext cx="3352800" cy="914400"/>
          </a:xfrm>
          <a:prstGeom prst="line">
            <a:avLst/>
          </a:prstGeom>
          <a:noFill/>
          <a:ln w="38100">
            <a:solidFill>
              <a:srgbClr val="FFFF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advClick="0" advTm="1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94212"/>
                                        </p:tgtEl>
                                        <p:attrNameLst>
                                          <p:attrName>style.visibility</p:attrName>
                                        </p:attrNameLst>
                                      </p:cBhvr>
                                      <p:to>
                                        <p:strVal val="visible"/>
                                      </p:to>
                                    </p:set>
                                    <p:animEffect transition="in" filter="fade">
                                      <p:cBhvr>
                                        <p:cTn id="7" dur="2000"/>
                                        <p:tgtEl>
                                          <p:spTgt spid="9421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4215"/>
                                        </p:tgtEl>
                                        <p:attrNameLst>
                                          <p:attrName>style.visibility</p:attrName>
                                        </p:attrNameLst>
                                      </p:cBhvr>
                                      <p:to>
                                        <p:strVal val="visible"/>
                                      </p:to>
                                    </p:set>
                                    <p:animEffect transition="in" filter="fade">
                                      <p:cBhvr>
                                        <p:cTn id="11" dur="2000"/>
                                        <p:tgtEl>
                                          <p:spTgt spid="94215"/>
                                        </p:tgtEl>
                                      </p:cBhvr>
                                    </p:animEffect>
                                  </p:childTnLst>
                                </p:cTn>
                              </p:par>
                            </p:childTnLst>
                          </p:cTn>
                        </p:par>
                        <p:par>
                          <p:cTn id="12" fill="hold" nodeType="afterGroup">
                            <p:stCondLst>
                              <p:cond delay="4000"/>
                            </p:stCondLst>
                            <p:childTnLst>
                              <p:par>
                                <p:cTn id="13" presetID="22" presetClass="entr" presetSubtype="4" fill="hold" grpId="0" nodeType="afterEffect">
                                  <p:stCondLst>
                                    <p:cond delay="0"/>
                                  </p:stCondLst>
                                  <p:childTnLst>
                                    <p:set>
                                      <p:cBhvr>
                                        <p:cTn id="14" dur="1" fill="hold">
                                          <p:stCondLst>
                                            <p:cond delay="0"/>
                                          </p:stCondLst>
                                        </p:cTn>
                                        <p:tgtEl>
                                          <p:spTgt spid="94216"/>
                                        </p:tgtEl>
                                        <p:attrNameLst>
                                          <p:attrName>style.visibility</p:attrName>
                                        </p:attrNameLst>
                                      </p:cBhvr>
                                      <p:to>
                                        <p:strVal val="visible"/>
                                      </p:to>
                                    </p:set>
                                    <p:animEffect transition="in" filter="wipe(down)">
                                      <p:cBhvr>
                                        <p:cTn id="15" dur="500"/>
                                        <p:tgtEl>
                                          <p:spTgt spid="94216"/>
                                        </p:tgtEl>
                                      </p:cBhvr>
                                    </p:animEffect>
                                  </p:childTnLst>
                                </p:cTn>
                              </p:par>
                            </p:childTnLst>
                          </p:cTn>
                        </p:par>
                        <p:par>
                          <p:cTn id="16" fill="hold" nodeType="afterGroup">
                            <p:stCondLst>
                              <p:cond delay="4500"/>
                            </p:stCondLst>
                            <p:childTnLst>
                              <p:par>
                                <p:cTn id="17" presetID="10" presetClass="entr" presetSubtype="0" fill="hold" grpId="0" nodeType="afterEffect">
                                  <p:stCondLst>
                                    <p:cond delay="500"/>
                                  </p:stCondLst>
                                  <p:childTnLst>
                                    <p:set>
                                      <p:cBhvr>
                                        <p:cTn id="18" dur="1" fill="hold">
                                          <p:stCondLst>
                                            <p:cond delay="0"/>
                                          </p:stCondLst>
                                        </p:cTn>
                                        <p:tgtEl>
                                          <p:spTgt spid="94217"/>
                                        </p:tgtEl>
                                        <p:attrNameLst>
                                          <p:attrName>style.visibility</p:attrName>
                                        </p:attrNameLst>
                                      </p:cBhvr>
                                      <p:to>
                                        <p:strVal val="visible"/>
                                      </p:to>
                                    </p:set>
                                    <p:animEffect transition="in" filter="fade">
                                      <p:cBhvr>
                                        <p:cTn id="19" dur="2000"/>
                                        <p:tgtEl>
                                          <p:spTgt spid="94217"/>
                                        </p:tgtEl>
                                      </p:cBhvr>
                                    </p:animEffect>
                                  </p:childTnLst>
                                </p:cTn>
                              </p:par>
                            </p:childTnLst>
                          </p:cTn>
                        </p:par>
                        <p:par>
                          <p:cTn id="20" fill="hold" nodeType="afterGroup">
                            <p:stCondLst>
                              <p:cond delay="7000"/>
                            </p:stCondLst>
                            <p:childTnLst>
                              <p:par>
                                <p:cTn id="21" presetID="53" presetClass="entr" presetSubtype="0" fill="hold" nodeType="afterEffect">
                                  <p:stCondLst>
                                    <p:cond delay="0"/>
                                  </p:stCondLst>
                                  <p:childTnLst>
                                    <p:set>
                                      <p:cBhvr>
                                        <p:cTn id="22" dur="1" fill="hold">
                                          <p:stCondLst>
                                            <p:cond delay="0"/>
                                          </p:stCondLst>
                                        </p:cTn>
                                        <p:tgtEl>
                                          <p:spTgt spid="94221"/>
                                        </p:tgtEl>
                                        <p:attrNameLst>
                                          <p:attrName>style.visibility</p:attrName>
                                        </p:attrNameLst>
                                      </p:cBhvr>
                                      <p:to>
                                        <p:strVal val="visible"/>
                                      </p:to>
                                    </p:set>
                                    <p:anim calcmode="lin" valueType="num">
                                      <p:cBhvr>
                                        <p:cTn id="23" dur="2000" fill="hold"/>
                                        <p:tgtEl>
                                          <p:spTgt spid="94221"/>
                                        </p:tgtEl>
                                        <p:attrNameLst>
                                          <p:attrName>ppt_w</p:attrName>
                                        </p:attrNameLst>
                                      </p:cBhvr>
                                      <p:tavLst>
                                        <p:tav tm="0">
                                          <p:val>
                                            <p:fltVal val="0"/>
                                          </p:val>
                                        </p:tav>
                                        <p:tav tm="100000">
                                          <p:val>
                                            <p:strVal val="#ppt_w"/>
                                          </p:val>
                                        </p:tav>
                                      </p:tavLst>
                                    </p:anim>
                                    <p:anim calcmode="lin" valueType="num">
                                      <p:cBhvr>
                                        <p:cTn id="24" dur="2000" fill="hold"/>
                                        <p:tgtEl>
                                          <p:spTgt spid="94221"/>
                                        </p:tgtEl>
                                        <p:attrNameLst>
                                          <p:attrName>ppt_h</p:attrName>
                                        </p:attrNameLst>
                                      </p:cBhvr>
                                      <p:tavLst>
                                        <p:tav tm="0">
                                          <p:val>
                                            <p:fltVal val="0"/>
                                          </p:val>
                                        </p:tav>
                                        <p:tav tm="100000">
                                          <p:val>
                                            <p:strVal val="#ppt_h"/>
                                          </p:val>
                                        </p:tav>
                                      </p:tavLst>
                                    </p:anim>
                                    <p:animEffect transition="in" filter="fade">
                                      <p:cBhvr>
                                        <p:cTn id="25" dur="2000"/>
                                        <p:tgtEl>
                                          <p:spTgt spid="94221"/>
                                        </p:tgtEl>
                                      </p:cBhvr>
                                    </p:animEffect>
                                  </p:childTnLst>
                                </p:cTn>
                              </p:par>
                            </p:childTnLst>
                          </p:cTn>
                        </p:par>
                        <p:par>
                          <p:cTn id="26" fill="hold" nodeType="afterGroup">
                            <p:stCondLst>
                              <p:cond delay="9000"/>
                            </p:stCondLst>
                            <p:childTnLst>
                              <p:par>
                                <p:cTn id="27" presetID="22" presetClass="entr" presetSubtype="2" fill="hold" grpId="0" nodeType="afterEffect">
                                  <p:stCondLst>
                                    <p:cond delay="0"/>
                                  </p:stCondLst>
                                  <p:childTnLst>
                                    <p:set>
                                      <p:cBhvr>
                                        <p:cTn id="28" dur="1" fill="hold">
                                          <p:stCondLst>
                                            <p:cond delay="0"/>
                                          </p:stCondLst>
                                        </p:cTn>
                                        <p:tgtEl>
                                          <p:spTgt spid="94220"/>
                                        </p:tgtEl>
                                        <p:attrNameLst>
                                          <p:attrName>style.visibility</p:attrName>
                                        </p:attrNameLst>
                                      </p:cBhvr>
                                      <p:to>
                                        <p:strVal val="visible"/>
                                      </p:to>
                                    </p:set>
                                    <p:animEffect transition="in" filter="wipe(right)">
                                      <p:cBhvr>
                                        <p:cTn id="29" dur="500"/>
                                        <p:tgtEl>
                                          <p:spTgt spid="94220"/>
                                        </p:tgtEl>
                                      </p:cBhvr>
                                    </p:animEffect>
                                  </p:childTnLst>
                                </p:cTn>
                              </p:par>
                            </p:childTnLst>
                          </p:cTn>
                        </p:par>
                        <p:par>
                          <p:cTn id="30" fill="hold" nodeType="afterGroup">
                            <p:stCondLst>
                              <p:cond delay="9500"/>
                            </p:stCondLst>
                            <p:childTnLst>
                              <p:par>
                                <p:cTn id="31" presetID="10" presetClass="entr" presetSubtype="0" fill="hold" nodeType="afterEffect">
                                  <p:stCondLst>
                                    <p:cond delay="1000"/>
                                  </p:stCondLst>
                                  <p:childTnLst>
                                    <p:set>
                                      <p:cBhvr>
                                        <p:cTn id="32" dur="1" fill="hold">
                                          <p:stCondLst>
                                            <p:cond delay="0"/>
                                          </p:stCondLst>
                                        </p:cTn>
                                        <p:tgtEl>
                                          <p:spTgt spid="94213"/>
                                        </p:tgtEl>
                                        <p:attrNameLst>
                                          <p:attrName>style.visibility</p:attrName>
                                        </p:attrNameLst>
                                      </p:cBhvr>
                                      <p:to>
                                        <p:strVal val="visible"/>
                                      </p:to>
                                    </p:set>
                                    <p:animEffect transition="in" filter="fade">
                                      <p:cBhvr>
                                        <p:cTn id="33" dur="2000"/>
                                        <p:tgtEl>
                                          <p:spTgt spid="94213"/>
                                        </p:tgtEl>
                                      </p:cBhvr>
                                    </p:animEffect>
                                  </p:childTnLst>
                                </p:cTn>
                              </p:par>
                            </p:childTnLst>
                          </p:cTn>
                        </p:par>
                        <p:par>
                          <p:cTn id="34" fill="hold" nodeType="afterGroup">
                            <p:stCondLst>
                              <p:cond delay="12500"/>
                            </p:stCondLst>
                            <p:childTnLst>
                              <p:par>
                                <p:cTn id="35" presetID="10" presetClass="entr" presetSubtype="0" fill="hold" nodeType="afterEffect">
                                  <p:stCondLst>
                                    <p:cond delay="1500"/>
                                  </p:stCondLst>
                                  <p:childTnLst>
                                    <p:set>
                                      <p:cBhvr>
                                        <p:cTn id="36" dur="1" fill="hold">
                                          <p:stCondLst>
                                            <p:cond delay="0"/>
                                          </p:stCondLst>
                                        </p:cTn>
                                        <p:tgtEl>
                                          <p:spTgt spid="94214">
                                            <p:txEl>
                                              <p:pRg st="0" end="0"/>
                                            </p:txEl>
                                          </p:spTgt>
                                        </p:tgtEl>
                                        <p:attrNameLst>
                                          <p:attrName>style.visibility</p:attrName>
                                        </p:attrNameLst>
                                      </p:cBhvr>
                                      <p:to>
                                        <p:strVal val="visible"/>
                                      </p:to>
                                    </p:set>
                                    <p:animEffect transition="in" filter="fade">
                                      <p:cBhvr>
                                        <p:cTn id="37" dur="2000"/>
                                        <p:tgtEl>
                                          <p:spTgt spid="94214">
                                            <p:txEl>
                                              <p:pRg st="0" end="0"/>
                                            </p:txEl>
                                          </p:spTgt>
                                        </p:tgtEl>
                                      </p:cBhvr>
                                    </p:animEffect>
                                  </p:childTnLst>
                                </p:cTn>
                              </p:par>
                              <p:par>
                                <p:cTn id="38" presetID="22" presetClass="entr" presetSubtype="4" fill="hold" grpId="0" nodeType="withEffect">
                                  <p:stCondLst>
                                    <p:cond delay="1500"/>
                                  </p:stCondLst>
                                  <p:childTnLst>
                                    <p:set>
                                      <p:cBhvr>
                                        <p:cTn id="39" dur="1" fill="hold">
                                          <p:stCondLst>
                                            <p:cond delay="0"/>
                                          </p:stCondLst>
                                        </p:cTn>
                                        <p:tgtEl>
                                          <p:spTgt spid="94218"/>
                                        </p:tgtEl>
                                        <p:attrNameLst>
                                          <p:attrName>style.visibility</p:attrName>
                                        </p:attrNameLst>
                                      </p:cBhvr>
                                      <p:to>
                                        <p:strVal val="visible"/>
                                      </p:to>
                                    </p:set>
                                    <p:animEffect transition="in" filter="wipe(down)">
                                      <p:cBhvr>
                                        <p:cTn id="40" dur="500"/>
                                        <p:tgtEl>
                                          <p:spTgt spid="94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6" grpId="0" animBg="1"/>
      <p:bldP spid="94215" grpId="0"/>
      <p:bldP spid="94220" grpId="0" animBg="1"/>
      <p:bldP spid="94217" grpId="0"/>
      <p:bldP spid="942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7" name="Picture 7" descr="CareyPBirdimm"/>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486400" y="4142581"/>
            <a:ext cx="2590800" cy="2535238"/>
          </a:xfrm>
          <a:prstGeom prst="rect">
            <a:avLst/>
          </a:prstGeom>
          <a:noFill/>
          <a:extLst>
            <a:ext uri="{909E8E84-426E-40DD-AFC4-6F175D3DCCD1}">
              <a14:hiddenFill xmlns="" xmlns:a14="http://schemas.microsoft.com/office/drawing/2010/main">
                <a:solidFill>
                  <a:srgbClr val="FFFFFF"/>
                </a:solidFill>
              </a14:hiddenFill>
            </a:ext>
          </a:extLst>
        </p:spPr>
      </p:pic>
      <p:pic>
        <p:nvPicPr>
          <p:cNvPr id="92173" name="Picture 13" descr="silhouetteFalcon"/>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643970">
            <a:off x="1143000" y="914400"/>
            <a:ext cx="1928813" cy="4070350"/>
          </a:xfrm>
          <a:prstGeom prst="rect">
            <a:avLst/>
          </a:prstGeom>
          <a:noFill/>
          <a:extLst>
            <a:ext uri="{909E8E84-426E-40DD-AFC4-6F175D3DCCD1}">
              <a14:hiddenFill xmlns="" xmlns:a14="http://schemas.microsoft.com/office/drawing/2010/main">
                <a:solidFill>
                  <a:srgbClr val="FFFFFF"/>
                </a:solidFill>
              </a14:hiddenFill>
            </a:ext>
          </a:extLst>
        </p:spPr>
      </p:pic>
      <p:pic>
        <p:nvPicPr>
          <p:cNvPr id="92176" name="Picture 16" descr="pgadultunderside (2) copy"/>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rot="2133631">
            <a:off x="457200" y="1219200"/>
            <a:ext cx="3581400" cy="3041650"/>
          </a:xfrm>
          <a:prstGeom prst="rect">
            <a:avLst/>
          </a:prstGeom>
          <a:noFill/>
          <a:extLst>
            <a:ext uri="{909E8E84-426E-40DD-AFC4-6F175D3DCCD1}">
              <a14:hiddenFill xmlns="" xmlns:a14="http://schemas.microsoft.com/office/drawing/2010/main">
                <a:solidFill>
                  <a:srgbClr val="FFFFFF"/>
                </a:solidFill>
              </a14:hiddenFill>
            </a:ext>
          </a:extLst>
        </p:spPr>
      </p:pic>
      <p:sp>
        <p:nvSpPr>
          <p:cNvPr id="92174" name="Rectangle 14"/>
          <p:cNvSpPr>
            <a:spLocks noChangeArrowheads="1"/>
          </p:cNvSpPr>
          <p:nvPr/>
        </p:nvSpPr>
        <p:spPr bwMode="auto">
          <a:xfrm>
            <a:off x="3155775" y="752715"/>
            <a:ext cx="5750293"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000" dirty="0"/>
              <a:t>Adult has </a:t>
            </a:r>
            <a:r>
              <a:rPr lang="en-US" sz="2000" dirty="0" smtClean="0"/>
              <a:t>grey </a:t>
            </a:r>
            <a:r>
              <a:rPr lang="en-US" sz="2000" dirty="0"/>
              <a:t>barring on </a:t>
            </a:r>
            <a:r>
              <a:rPr lang="en-US" sz="2000" dirty="0" smtClean="0"/>
              <a:t>breast</a:t>
            </a:r>
          </a:p>
          <a:p>
            <a:pPr algn="l"/>
            <a:r>
              <a:rPr lang="en-US" sz="2000" dirty="0"/>
              <a:t>a</a:t>
            </a:r>
            <a:r>
              <a:rPr lang="en-US" sz="2000" dirty="0" smtClean="0"/>
              <a:t>nd dark, heavy barring on </a:t>
            </a:r>
            <a:r>
              <a:rPr lang="en-US" sz="2000" dirty="0" err="1" smtClean="0"/>
              <a:t>underwing</a:t>
            </a:r>
            <a:endParaRPr lang="en-US" sz="2000" dirty="0"/>
          </a:p>
        </p:txBody>
      </p:sp>
      <p:sp>
        <p:nvSpPr>
          <p:cNvPr id="92172" name="Rectangle 12"/>
          <p:cNvSpPr>
            <a:spLocks noChangeArrowheads="1"/>
          </p:cNvSpPr>
          <p:nvPr/>
        </p:nvSpPr>
        <p:spPr bwMode="auto">
          <a:xfrm>
            <a:off x="228600" y="5410200"/>
            <a:ext cx="6781800"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a:endParaRPr lang="en-US" sz="2000" dirty="0"/>
          </a:p>
          <a:p>
            <a:pPr algn="l"/>
            <a:r>
              <a:rPr lang="en-US" sz="2000" dirty="0"/>
              <a:t>  </a:t>
            </a:r>
            <a:r>
              <a:rPr lang="en-US" sz="2000" dirty="0" smtClean="0"/>
              <a:t>Immature </a:t>
            </a:r>
            <a:r>
              <a:rPr lang="en-US" sz="2000" dirty="0"/>
              <a:t>has </a:t>
            </a:r>
            <a:r>
              <a:rPr lang="en-US" sz="2000" dirty="0" smtClean="0"/>
              <a:t>brown </a:t>
            </a:r>
            <a:r>
              <a:rPr lang="en-US" sz="2000" dirty="0"/>
              <a:t>streaking</a:t>
            </a:r>
          </a:p>
        </p:txBody>
      </p:sp>
    </p:spTree>
  </p:cSld>
  <p:clrMapOvr>
    <a:masterClrMapping/>
  </p:clrMapOvr>
  <p:transition spd="slow" advClick="0" advTm="12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1000"/>
                                  </p:stCondLst>
                                  <p:childTnLst>
                                    <p:set>
                                      <p:cBhvr>
                                        <p:cTn id="6" dur="1" fill="hold">
                                          <p:stCondLst>
                                            <p:cond delay="0"/>
                                          </p:stCondLst>
                                        </p:cTn>
                                        <p:tgtEl>
                                          <p:spTgt spid="92173"/>
                                        </p:tgtEl>
                                        <p:attrNameLst>
                                          <p:attrName>style.visibility</p:attrName>
                                        </p:attrNameLst>
                                      </p:cBhvr>
                                      <p:to>
                                        <p:strVal val="visible"/>
                                      </p:to>
                                    </p:set>
                                    <p:anim calcmode="lin" valueType="num">
                                      <p:cBhvr>
                                        <p:cTn id="7" dur="2000" fill="hold"/>
                                        <p:tgtEl>
                                          <p:spTgt spid="92173"/>
                                        </p:tgtEl>
                                        <p:attrNameLst>
                                          <p:attrName>ppt_w</p:attrName>
                                        </p:attrNameLst>
                                      </p:cBhvr>
                                      <p:tavLst>
                                        <p:tav tm="0">
                                          <p:val>
                                            <p:fltVal val="0"/>
                                          </p:val>
                                        </p:tav>
                                        <p:tav tm="100000">
                                          <p:val>
                                            <p:strVal val="#ppt_w"/>
                                          </p:val>
                                        </p:tav>
                                      </p:tavLst>
                                    </p:anim>
                                    <p:anim calcmode="lin" valueType="num">
                                      <p:cBhvr>
                                        <p:cTn id="8" dur="2000" fill="hold"/>
                                        <p:tgtEl>
                                          <p:spTgt spid="92173"/>
                                        </p:tgtEl>
                                        <p:attrNameLst>
                                          <p:attrName>ppt_h</p:attrName>
                                        </p:attrNameLst>
                                      </p:cBhvr>
                                      <p:tavLst>
                                        <p:tav tm="0">
                                          <p:val>
                                            <p:fltVal val="0"/>
                                          </p:val>
                                        </p:tav>
                                        <p:tav tm="100000">
                                          <p:val>
                                            <p:strVal val="#ppt_h"/>
                                          </p:val>
                                        </p:tav>
                                      </p:tavLst>
                                    </p:anim>
                                    <p:animEffect transition="in" filter="fade">
                                      <p:cBhvr>
                                        <p:cTn id="9" dur="2000"/>
                                        <p:tgtEl>
                                          <p:spTgt spid="92173"/>
                                        </p:tgtEl>
                                      </p:cBhvr>
                                    </p:animEffect>
                                  </p:childTnLst>
                                </p:cTn>
                              </p:par>
                            </p:childTnLst>
                          </p:cTn>
                        </p:par>
                        <p:par>
                          <p:cTn id="10" fill="hold" nodeType="afterGroup">
                            <p:stCondLst>
                              <p:cond delay="3000"/>
                            </p:stCondLst>
                            <p:childTnLst>
                              <p:par>
                                <p:cTn id="11" presetID="10" presetClass="entr" presetSubtype="0" fill="hold" grpId="0" nodeType="afterEffect">
                                  <p:stCondLst>
                                    <p:cond delay="0"/>
                                  </p:stCondLst>
                                  <p:childTnLst>
                                    <p:set>
                                      <p:cBhvr>
                                        <p:cTn id="12" dur="1" fill="hold">
                                          <p:stCondLst>
                                            <p:cond delay="0"/>
                                          </p:stCondLst>
                                        </p:cTn>
                                        <p:tgtEl>
                                          <p:spTgt spid="92174"/>
                                        </p:tgtEl>
                                        <p:attrNameLst>
                                          <p:attrName>style.visibility</p:attrName>
                                        </p:attrNameLst>
                                      </p:cBhvr>
                                      <p:to>
                                        <p:strVal val="visible"/>
                                      </p:to>
                                    </p:set>
                                    <p:animEffect transition="in" filter="fade">
                                      <p:cBhvr>
                                        <p:cTn id="13" dur="3000"/>
                                        <p:tgtEl>
                                          <p:spTgt spid="92174"/>
                                        </p:tgtEl>
                                      </p:cBhvr>
                                    </p:animEffect>
                                  </p:childTnLst>
                                </p:cTn>
                              </p:par>
                            </p:childTnLst>
                          </p:cTn>
                        </p:par>
                        <p:par>
                          <p:cTn id="14" fill="hold" nodeType="afterGroup">
                            <p:stCondLst>
                              <p:cond delay="6000"/>
                            </p:stCondLst>
                            <p:childTnLst>
                              <p:par>
                                <p:cTn id="15" presetID="10" presetClass="entr" presetSubtype="0" fill="hold" nodeType="afterEffect">
                                  <p:stCondLst>
                                    <p:cond delay="0"/>
                                  </p:stCondLst>
                                  <p:childTnLst>
                                    <p:set>
                                      <p:cBhvr>
                                        <p:cTn id="16" dur="1" fill="hold">
                                          <p:stCondLst>
                                            <p:cond delay="0"/>
                                          </p:stCondLst>
                                        </p:cTn>
                                        <p:tgtEl>
                                          <p:spTgt spid="92176"/>
                                        </p:tgtEl>
                                        <p:attrNameLst>
                                          <p:attrName>style.visibility</p:attrName>
                                        </p:attrNameLst>
                                      </p:cBhvr>
                                      <p:to>
                                        <p:strVal val="visible"/>
                                      </p:to>
                                    </p:set>
                                    <p:animEffect transition="in" filter="fade">
                                      <p:cBhvr>
                                        <p:cTn id="17" dur="3000"/>
                                        <p:tgtEl>
                                          <p:spTgt spid="92176"/>
                                        </p:tgtEl>
                                      </p:cBhvr>
                                    </p:animEffect>
                                  </p:childTnLst>
                                </p:cTn>
                              </p:par>
                              <p:par>
                                <p:cTn id="18" presetID="53" presetClass="exit" presetSubtype="0" fill="hold" nodeType="withEffect">
                                  <p:stCondLst>
                                    <p:cond delay="500"/>
                                  </p:stCondLst>
                                  <p:childTnLst>
                                    <p:anim calcmode="lin" valueType="num">
                                      <p:cBhvr>
                                        <p:cTn id="19" dur="5000"/>
                                        <p:tgtEl>
                                          <p:spTgt spid="92173"/>
                                        </p:tgtEl>
                                        <p:attrNameLst>
                                          <p:attrName>ppt_w</p:attrName>
                                        </p:attrNameLst>
                                      </p:cBhvr>
                                      <p:tavLst>
                                        <p:tav tm="0">
                                          <p:val>
                                            <p:strVal val="ppt_w"/>
                                          </p:val>
                                        </p:tav>
                                        <p:tav tm="100000">
                                          <p:val>
                                            <p:fltVal val="0"/>
                                          </p:val>
                                        </p:tav>
                                      </p:tavLst>
                                    </p:anim>
                                    <p:anim calcmode="lin" valueType="num">
                                      <p:cBhvr>
                                        <p:cTn id="20" dur="5000"/>
                                        <p:tgtEl>
                                          <p:spTgt spid="92173"/>
                                        </p:tgtEl>
                                        <p:attrNameLst>
                                          <p:attrName>ppt_h</p:attrName>
                                        </p:attrNameLst>
                                      </p:cBhvr>
                                      <p:tavLst>
                                        <p:tav tm="0">
                                          <p:val>
                                            <p:strVal val="ppt_h"/>
                                          </p:val>
                                        </p:tav>
                                        <p:tav tm="100000">
                                          <p:val>
                                            <p:fltVal val="0"/>
                                          </p:val>
                                        </p:tav>
                                      </p:tavLst>
                                    </p:anim>
                                    <p:animEffect transition="out" filter="fade">
                                      <p:cBhvr>
                                        <p:cTn id="21" dur="5000"/>
                                        <p:tgtEl>
                                          <p:spTgt spid="92173"/>
                                        </p:tgtEl>
                                      </p:cBhvr>
                                    </p:animEffect>
                                    <p:set>
                                      <p:cBhvr>
                                        <p:cTn id="22" dur="1" fill="hold">
                                          <p:stCondLst>
                                            <p:cond delay="4999"/>
                                          </p:stCondLst>
                                        </p:cTn>
                                        <p:tgtEl>
                                          <p:spTgt spid="92173"/>
                                        </p:tgtEl>
                                        <p:attrNameLst>
                                          <p:attrName>style.visibility</p:attrName>
                                        </p:attrNameLst>
                                      </p:cBhvr>
                                      <p:to>
                                        <p:strVal val="hidden"/>
                                      </p:to>
                                    </p:set>
                                  </p:childTnLst>
                                </p:cTn>
                              </p:par>
                            </p:childTnLst>
                          </p:cTn>
                        </p:par>
                        <p:par>
                          <p:cTn id="23" fill="hold" nodeType="afterGroup">
                            <p:stCondLst>
                              <p:cond delay="11500"/>
                            </p:stCondLst>
                            <p:childTnLst>
                              <p:par>
                                <p:cTn id="24" presetID="53" presetClass="entr" presetSubtype="0" fill="hold" nodeType="afterEffect">
                                  <p:stCondLst>
                                    <p:cond delay="500"/>
                                  </p:stCondLst>
                                  <p:childTnLst>
                                    <p:set>
                                      <p:cBhvr>
                                        <p:cTn id="25" dur="1" fill="hold">
                                          <p:stCondLst>
                                            <p:cond delay="0"/>
                                          </p:stCondLst>
                                        </p:cTn>
                                        <p:tgtEl>
                                          <p:spTgt spid="92167"/>
                                        </p:tgtEl>
                                        <p:attrNameLst>
                                          <p:attrName>style.visibility</p:attrName>
                                        </p:attrNameLst>
                                      </p:cBhvr>
                                      <p:to>
                                        <p:strVal val="visible"/>
                                      </p:to>
                                    </p:set>
                                    <p:anim calcmode="lin" valueType="num">
                                      <p:cBhvr>
                                        <p:cTn id="26" dur="3000" fill="hold"/>
                                        <p:tgtEl>
                                          <p:spTgt spid="92167"/>
                                        </p:tgtEl>
                                        <p:attrNameLst>
                                          <p:attrName>ppt_w</p:attrName>
                                        </p:attrNameLst>
                                      </p:cBhvr>
                                      <p:tavLst>
                                        <p:tav tm="0">
                                          <p:val>
                                            <p:fltVal val="0"/>
                                          </p:val>
                                        </p:tav>
                                        <p:tav tm="100000">
                                          <p:val>
                                            <p:strVal val="#ppt_w"/>
                                          </p:val>
                                        </p:tav>
                                      </p:tavLst>
                                    </p:anim>
                                    <p:anim calcmode="lin" valueType="num">
                                      <p:cBhvr>
                                        <p:cTn id="27" dur="3000" fill="hold"/>
                                        <p:tgtEl>
                                          <p:spTgt spid="92167"/>
                                        </p:tgtEl>
                                        <p:attrNameLst>
                                          <p:attrName>ppt_h</p:attrName>
                                        </p:attrNameLst>
                                      </p:cBhvr>
                                      <p:tavLst>
                                        <p:tav tm="0">
                                          <p:val>
                                            <p:fltVal val="0"/>
                                          </p:val>
                                        </p:tav>
                                        <p:tav tm="100000">
                                          <p:val>
                                            <p:strVal val="#ppt_h"/>
                                          </p:val>
                                        </p:tav>
                                      </p:tavLst>
                                    </p:anim>
                                    <p:animEffect transition="in" filter="fade">
                                      <p:cBhvr>
                                        <p:cTn id="28" dur="3000"/>
                                        <p:tgtEl>
                                          <p:spTgt spid="92167"/>
                                        </p:tgtEl>
                                      </p:cBhvr>
                                    </p:animEffect>
                                  </p:childTnLst>
                                </p:cTn>
                              </p:par>
                              <p:par>
                                <p:cTn id="29" presetID="10" presetClass="entr" presetSubtype="0" fill="hold" nodeType="withEffect">
                                  <p:stCondLst>
                                    <p:cond delay="1000"/>
                                  </p:stCondLst>
                                  <p:childTnLst>
                                    <p:set>
                                      <p:cBhvr>
                                        <p:cTn id="30" dur="1" fill="hold">
                                          <p:stCondLst>
                                            <p:cond delay="0"/>
                                          </p:stCondLst>
                                        </p:cTn>
                                        <p:tgtEl>
                                          <p:spTgt spid="92172">
                                            <p:txEl>
                                              <p:pRg st="1" end="1"/>
                                            </p:txEl>
                                          </p:spTgt>
                                        </p:tgtEl>
                                        <p:attrNameLst>
                                          <p:attrName>style.visibility</p:attrName>
                                        </p:attrNameLst>
                                      </p:cBhvr>
                                      <p:to>
                                        <p:strVal val="visible"/>
                                      </p:to>
                                    </p:set>
                                    <p:animEffect transition="in" filter="fade">
                                      <p:cBhvr>
                                        <p:cTn id="31" dur="3000"/>
                                        <p:tgtEl>
                                          <p:spTgt spid="9217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7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6" name="Text Box 4"/>
          <p:cNvSpPr txBox="1">
            <a:spLocks noChangeArrowheads="1"/>
          </p:cNvSpPr>
          <p:nvPr/>
        </p:nvSpPr>
        <p:spPr bwMode="auto">
          <a:xfrm>
            <a:off x="990600" y="533400"/>
            <a:ext cx="2039938"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000"/>
                </a:solidFill>
              </a:rPr>
              <a:t>Eagles</a:t>
            </a:r>
          </a:p>
        </p:txBody>
      </p:sp>
      <p:pic>
        <p:nvPicPr>
          <p:cNvPr id="95237" name="Picture 5" descr="BaldEagle_Silhouette copy"/>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2662413">
            <a:off x="609600" y="3886200"/>
            <a:ext cx="1333500" cy="3429000"/>
          </a:xfrm>
          <a:prstGeom prst="rect">
            <a:avLst/>
          </a:prstGeom>
          <a:noFill/>
          <a:extLst>
            <a:ext uri="{909E8E84-426E-40DD-AFC4-6F175D3DCCD1}">
              <a14:hiddenFill xmlns="" xmlns:a14="http://schemas.microsoft.com/office/drawing/2010/main">
                <a:solidFill>
                  <a:srgbClr val="FFFFFF"/>
                </a:solidFill>
              </a14:hiddenFill>
            </a:ext>
          </a:extLst>
        </p:spPr>
      </p:pic>
      <p:sp>
        <p:nvSpPr>
          <p:cNvPr id="95238" name="Text Box 6"/>
          <p:cNvSpPr txBox="1">
            <a:spLocks noChangeArrowheads="1"/>
          </p:cNvSpPr>
          <p:nvPr/>
        </p:nvSpPr>
        <p:spPr bwMode="auto">
          <a:xfrm>
            <a:off x="990600" y="1752600"/>
            <a:ext cx="4341253"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t>V</a:t>
            </a:r>
            <a:r>
              <a:rPr lang="en-US" dirty="0" smtClean="0"/>
              <a:t>ery </a:t>
            </a:r>
            <a:r>
              <a:rPr lang="en-US" dirty="0"/>
              <a:t>large soaring birds</a:t>
            </a:r>
          </a:p>
        </p:txBody>
      </p:sp>
      <p:sp>
        <p:nvSpPr>
          <p:cNvPr id="95239" name="Text Box 7"/>
          <p:cNvSpPr txBox="1">
            <a:spLocks noChangeArrowheads="1"/>
          </p:cNvSpPr>
          <p:nvPr/>
        </p:nvSpPr>
        <p:spPr bwMode="auto">
          <a:xfrm>
            <a:off x="3352800" y="4641695"/>
            <a:ext cx="4512774"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smtClean="0"/>
              <a:t>With 6–7 </a:t>
            </a:r>
            <a:r>
              <a:rPr lang="en-US" dirty="0"/>
              <a:t>foot wingspans</a:t>
            </a:r>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afterEffect">
                                  <p:stCondLst>
                                    <p:cond delay="0"/>
                                  </p:stCondLst>
                                  <p:childTnLst>
                                    <p:animScale>
                                      <p:cBhvr>
                                        <p:cTn id="6" dur="2000" fill="hold"/>
                                        <p:tgtEl>
                                          <p:spTgt spid="95236">
                                            <p:txEl>
                                              <p:pRg st="0" end="0"/>
                                            </p:txEl>
                                          </p:spTgt>
                                        </p:tgtEl>
                                      </p:cBhvr>
                                      <p:by x="200000" y="200000"/>
                                    </p:animScale>
                                  </p:childTnLst>
                                </p:cTn>
                              </p:par>
                              <p:par>
                                <p:cTn id="7" presetID="10" presetClass="entr" presetSubtype="0" fill="hold" nodeType="withEffect">
                                  <p:stCondLst>
                                    <p:cond delay="0"/>
                                  </p:stCondLst>
                                  <p:childTnLst>
                                    <p:set>
                                      <p:cBhvr>
                                        <p:cTn id="8" dur="1" fill="hold">
                                          <p:stCondLst>
                                            <p:cond delay="0"/>
                                          </p:stCondLst>
                                        </p:cTn>
                                        <p:tgtEl>
                                          <p:spTgt spid="95237"/>
                                        </p:tgtEl>
                                        <p:attrNameLst>
                                          <p:attrName>style.visibility</p:attrName>
                                        </p:attrNameLst>
                                      </p:cBhvr>
                                      <p:to>
                                        <p:strVal val="visible"/>
                                      </p:to>
                                    </p:set>
                                    <p:animEffect transition="in" filter="fade">
                                      <p:cBhvr>
                                        <p:cTn id="9" dur="5000"/>
                                        <p:tgtEl>
                                          <p:spTgt spid="95237"/>
                                        </p:tgtEl>
                                      </p:cBhvr>
                                    </p:animEffect>
                                  </p:childTnLst>
                                </p:cTn>
                              </p:par>
                              <p:par>
                                <p:cTn id="10" presetID="0" presetClass="path" presetSubtype="0" accel="50000" decel="50000" fill="hold" nodeType="withEffect">
                                  <p:stCondLst>
                                    <p:cond delay="0"/>
                                  </p:stCondLst>
                                  <p:childTnLst>
                                    <p:animMotion origin="layout" path="M 5.27778E-6 -4.44444E-6 C 0.00626 -0.00833 0.01546 -0.01273 0.02414 -0.01481 C 0.03074 -0.02083 0.03681 -0.02199 0.04445 -0.02477 C 0.04966 -0.03125 0.0547 -0.03102 0.06112 -0.03472 C 0.0731 -0.04143 0.08542 -0.04444 0.09827 -0.04699 C 0.11008 -0.05208 0.12171 -0.05648 0.13334 -0.0618 C 0.13959 -0.06991 0.14775 -0.06875 0.15556 -0.07407 C 0.17084 -0.08449 0.18768 -0.09074 0.20383 -0.09884 C 0.21025 -0.10208 0.21581 -0.1081 0.22206 -0.11111 C 0.2264 -0.11296 0.23091 -0.11273 0.23525 -0.11366 C 0.24532 -0.11829 0.24532 -0.12083 0.25747 -0.12361 C 0.27779 -0.13426 0.29897 -0.15023 0.32049 -0.15555 C 0.32657 -0.16389 0.33317 -0.16389 0.34081 -0.16805 C 0.35088 -0.17361 0.35817 -0.18194 0.36858 -0.18518 C 0.37987 -0.19537 0.39237 -0.20046 0.40556 -0.20509 C 0.41199 -0.21342 0.41963 -0.21273 0.42779 -0.21736 C 0.44046 -0.22454 0.45365 -0.22824 0.4665 -0.23472 C 0.48178 -0.24236 0.49671 -0.24884 0.51286 -0.25185 C 0.53456 -0.2618 0.5573 -0.26898 0.57952 -0.27662 C 0.59011 -0.28565 0.60452 -0.29236 0.61667 -0.2963 C 0.62206 -0.30139 0.62536 -0.30602 0.63161 -0.3088 C 0.63838 -0.31782 0.64706 -0.32755 0.65556 -0.33333 C 0.66164 -0.3375 0.66112 -0.33287 0.66112 -0.33842 " pathEditMode="relative" ptsTypes="ffffffffffffffffffffffA">
                                      <p:cBhvr>
                                        <p:cTn id="11" dur="5000" fill="hold"/>
                                        <p:tgtEl>
                                          <p:spTgt spid="95237"/>
                                        </p:tgtEl>
                                        <p:attrNameLst>
                                          <p:attrName>ppt_x</p:attrName>
                                          <p:attrName>ppt_y</p:attrName>
                                        </p:attrNameLst>
                                      </p:cBhvr>
                                    </p:animMotion>
                                  </p:childTnLst>
                                </p:cTn>
                              </p:par>
                              <p:par>
                                <p:cTn id="12" presetID="53" presetClass="entr" presetSubtype="0" fill="hold" grpId="0" nodeType="withEffect">
                                  <p:stCondLst>
                                    <p:cond delay="0"/>
                                  </p:stCondLst>
                                  <p:childTnLst>
                                    <p:set>
                                      <p:cBhvr>
                                        <p:cTn id="13" dur="1" fill="hold">
                                          <p:stCondLst>
                                            <p:cond delay="0"/>
                                          </p:stCondLst>
                                        </p:cTn>
                                        <p:tgtEl>
                                          <p:spTgt spid="95238"/>
                                        </p:tgtEl>
                                        <p:attrNameLst>
                                          <p:attrName>style.visibility</p:attrName>
                                        </p:attrNameLst>
                                      </p:cBhvr>
                                      <p:to>
                                        <p:strVal val="visible"/>
                                      </p:to>
                                    </p:set>
                                    <p:anim calcmode="lin" valueType="num">
                                      <p:cBhvr>
                                        <p:cTn id="14" dur="2000" fill="hold"/>
                                        <p:tgtEl>
                                          <p:spTgt spid="95238"/>
                                        </p:tgtEl>
                                        <p:attrNameLst>
                                          <p:attrName>ppt_w</p:attrName>
                                        </p:attrNameLst>
                                      </p:cBhvr>
                                      <p:tavLst>
                                        <p:tav tm="0">
                                          <p:val>
                                            <p:fltVal val="0"/>
                                          </p:val>
                                        </p:tav>
                                        <p:tav tm="100000">
                                          <p:val>
                                            <p:strVal val="#ppt_w"/>
                                          </p:val>
                                        </p:tav>
                                      </p:tavLst>
                                    </p:anim>
                                    <p:anim calcmode="lin" valueType="num">
                                      <p:cBhvr>
                                        <p:cTn id="15" dur="2000" fill="hold"/>
                                        <p:tgtEl>
                                          <p:spTgt spid="95238"/>
                                        </p:tgtEl>
                                        <p:attrNameLst>
                                          <p:attrName>ppt_h</p:attrName>
                                        </p:attrNameLst>
                                      </p:cBhvr>
                                      <p:tavLst>
                                        <p:tav tm="0">
                                          <p:val>
                                            <p:fltVal val="0"/>
                                          </p:val>
                                        </p:tav>
                                        <p:tav tm="100000">
                                          <p:val>
                                            <p:strVal val="#ppt_h"/>
                                          </p:val>
                                        </p:tav>
                                      </p:tavLst>
                                    </p:anim>
                                    <p:animEffect transition="in" filter="fade">
                                      <p:cBhvr>
                                        <p:cTn id="16" dur="2000"/>
                                        <p:tgtEl>
                                          <p:spTgt spid="95238"/>
                                        </p:tgtEl>
                                      </p:cBhvr>
                                    </p:animEffect>
                                  </p:childTnLst>
                                </p:cTn>
                              </p:par>
                              <p:par>
                                <p:cTn id="17" presetID="53" presetClass="entr" presetSubtype="0" fill="hold" grpId="0" nodeType="withEffect">
                                  <p:stCondLst>
                                    <p:cond delay="0"/>
                                  </p:stCondLst>
                                  <p:childTnLst>
                                    <p:set>
                                      <p:cBhvr>
                                        <p:cTn id="18" dur="1" fill="hold">
                                          <p:stCondLst>
                                            <p:cond delay="0"/>
                                          </p:stCondLst>
                                        </p:cTn>
                                        <p:tgtEl>
                                          <p:spTgt spid="95239"/>
                                        </p:tgtEl>
                                        <p:attrNameLst>
                                          <p:attrName>style.visibility</p:attrName>
                                        </p:attrNameLst>
                                      </p:cBhvr>
                                      <p:to>
                                        <p:strVal val="visible"/>
                                      </p:to>
                                    </p:set>
                                    <p:anim calcmode="lin" valueType="num">
                                      <p:cBhvr>
                                        <p:cTn id="19" dur="2000" fill="hold"/>
                                        <p:tgtEl>
                                          <p:spTgt spid="95239"/>
                                        </p:tgtEl>
                                        <p:attrNameLst>
                                          <p:attrName>ppt_w</p:attrName>
                                        </p:attrNameLst>
                                      </p:cBhvr>
                                      <p:tavLst>
                                        <p:tav tm="0">
                                          <p:val>
                                            <p:fltVal val="0"/>
                                          </p:val>
                                        </p:tav>
                                        <p:tav tm="100000">
                                          <p:val>
                                            <p:strVal val="#ppt_w"/>
                                          </p:val>
                                        </p:tav>
                                      </p:tavLst>
                                    </p:anim>
                                    <p:anim calcmode="lin" valueType="num">
                                      <p:cBhvr>
                                        <p:cTn id="20" dur="2000" fill="hold"/>
                                        <p:tgtEl>
                                          <p:spTgt spid="95239"/>
                                        </p:tgtEl>
                                        <p:attrNameLst>
                                          <p:attrName>ppt_h</p:attrName>
                                        </p:attrNameLst>
                                      </p:cBhvr>
                                      <p:tavLst>
                                        <p:tav tm="0">
                                          <p:val>
                                            <p:fltVal val="0"/>
                                          </p:val>
                                        </p:tav>
                                        <p:tav tm="100000">
                                          <p:val>
                                            <p:strVal val="#ppt_h"/>
                                          </p:val>
                                        </p:tav>
                                      </p:tavLst>
                                    </p:anim>
                                    <p:animEffect transition="in" filter="fade">
                                      <p:cBhvr>
                                        <p:cTn id="21" dur="2000"/>
                                        <p:tgtEl>
                                          <p:spTgt spid="95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8" grpId="0"/>
      <p:bldP spid="9523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811994" y="304800"/>
            <a:ext cx="7520007"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sz="4800" dirty="0" smtClean="0">
                <a:solidFill>
                  <a:srgbClr val="FFFF00"/>
                </a:solidFill>
              </a:rPr>
              <a:t>Hawk Watching Sites</a:t>
            </a:r>
            <a:endParaRPr lang="en-US" sz="4800" dirty="0">
              <a:solidFill>
                <a:srgbClr val="FFFF00"/>
              </a:solidFill>
            </a:endParaRPr>
          </a:p>
        </p:txBody>
      </p:sp>
      <p:sp>
        <p:nvSpPr>
          <p:cNvPr id="24579" name="Text Box 3"/>
          <p:cNvSpPr txBox="1">
            <a:spLocks noChangeArrowheads="1"/>
          </p:cNvSpPr>
          <p:nvPr/>
        </p:nvSpPr>
        <p:spPr bwMode="auto">
          <a:xfrm>
            <a:off x="76200" y="1447800"/>
            <a:ext cx="4267200" cy="8002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sz="1600" dirty="0" smtClean="0"/>
              <a:t>Data from: Hawkcount.org</a:t>
            </a:r>
          </a:p>
          <a:p>
            <a:pPr algn="l" eaLnBrk="0" hangingPunct="0"/>
            <a:endParaRPr lang="en-US" sz="1600" dirty="0">
              <a:solidFill>
                <a:srgbClr val="FFFF00"/>
              </a:solidFill>
            </a:endParaRPr>
          </a:p>
          <a:p>
            <a:pPr algn="l" eaLnBrk="0" hangingPunct="0"/>
            <a:r>
              <a:rPr lang="en-US" sz="1400" b="0" dirty="0" smtClean="0"/>
              <a:t>Waggoner’s Gap – Near </a:t>
            </a:r>
            <a:r>
              <a:rPr lang="en-US" sz="1400" b="0" dirty="0" err="1" smtClean="0"/>
              <a:t>Carlise</a:t>
            </a:r>
            <a:r>
              <a:rPr lang="en-US" sz="1400" b="0" dirty="0" smtClean="0"/>
              <a:t>, PA</a:t>
            </a:r>
            <a:endParaRPr lang="en-US" sz="1400" b="0" dirty="0"/>
          </a:p>
        </p:txBody>
      </p:sp>
      <p:pic>
        <p:nvPicPr>
          <p:cNvPr id="26726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9537" y="2667000"/>
            <a:ext cx="8924925" cy="3848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483846478"/>
      </p:ext>
    </p:extLst>
  </p:cSld>
  <p:clrMapOvr>
    <a:masterClrMapping/>
  </p:clrMapOvr>
  <p:transition spd="slow" advClick="0" advTm="5000">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31" name="Picture 7" descr="DaveMcNhawks 00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284528" y="-6958881"/>
            <a:ext cx="32823150" cy="22240875"/>
          </a:xfrm>
          <a:prstGeom prst="rect">
            <a:avLst/>
          </a:prstGeom>
          <a:noFill/>
          <a:extLst>
            <a:ext uri="{909E8E84-426E-40DD-AFC4-6F175D3DCCD1}">
              <a14:hiddenFill xmlns="" xmlns:a14="http://schemas.microsoft.com/office/drawing/2010/main">
                <a:solidFill>
                  <a:srgbClr val="FFFFFF"/>
                </a:solidFill>
              </a14:hiddenFill>
            </a:ext>
          </a:extLst>
        </p:spPr>
      </p:pic>
      <p:sp>
        <p:nvSpPr>
          <p:cNvPr id="103426" name="AutoShape 2" descr="0D4D1340-A1F1-429D-9318-5DFBE6F807B7@maine"/>
          <p:cNvSpPr>
            <a:spLocks noChangeAspect="1" noChangeArrowheads="1"/>
          </p:cNvSpPr>
          <p:nvPr/>
        </p:nvSpPr>
        <p:spPr bwMode="auto">
          <a:xfrm>
            <a:off x="3033713" y="2714625"/>
            <a:ext cx="3076575" cy="1428750"/>
          </a:xfrm>
          <a:prstGeom prst="rect">
            <a:avLst/>
          </a:prstGeom>
          <a:noFill/>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3427" name="AutoShape 3" descr="0D4D1340-A1F1-429D-9318-5DFBE6F807B7@maine"/>
          <p:cNvSpPr>
            <a:spLocks noChangeAspect="1" noChangeArrowheads="1"/>
          </p:cNvSpPr>
          <p:nvPr/>
        </p:nvSpPr>
        <p:spPr bwMode="auto">
          <a:xfrm>
            <a:off x="3033713" y="2714625"/>
            <a:ext cx="3076575" cy="1428750"/>
          </a:xfrm>
          <a:prstGeom prst="rect">
            <a:avLst/>
          </a:prstGeom>
          <a:noFill/>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3428" name="AutoShape 4" descr="0D4D1340-A1F1-429D-9318-5DFBE6F807B7@maine"/>
          <p:cNvSpPr>
            <a:spLocks noChangeAspect="1" noChangeArrowheads="1"/>
          </p:cNvSpPr>
          <p:nvPr/>
        </p:nvSpPr>
        <p:spPr bwMode="auto">
          <a:xfrm>
            <a:off x="3054495" y="2732807"/>
            <a:ext cx="3076575" cy="1428750"/>
          </a:xfrm>
          <a:prstGeom prst="rect">
            <a:avLst/>
          </a:prstGeom>
          <a:noFill/>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3430" name="Rectangle 6"/>
          <p:cNvSpPr>
            <a:spLocks noChangeArrowheads="1"/>
          </p:cNvSpPr>
          <p:nvPr/>
        </p:nvSpPr>
        <p:spPr bwMode="auto">
          <a:xfrm>
            <a:off x="762000" y="609600"/>
            <a:ext cx="3167063"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000"/>
                </a:solidFill>
              </a:rPr>
              <a:t>Bald Eagle</a:t>
            </a:r>
          </a:p>
        </p:txBody>
      </p:sp>
    </p:spTree>
  </p:cSld>
  <p:clrMapOvr>
    <a:masterClrMapping/>
  </p:clrMapOvr>
  <mc:AlternateContent xmlns:mc="http://schemas.openxmlformats.org/markup-compatibility/2006">
    <mc:Choice xmlns="" xmlns:p14="http://schemas.microsoft.com/office/powerpoint/2010/main" Requires="p14">
      <p:transition p14:dur="10" advClick="0" advTm="5000"/>
    </mc:Choice>
    <mc:Fallback>
      <p:transition advClick="0" advTm="500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6" name="Picture 6" descr="BaldEagle_Silhouette copy"/>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1890031">
            <a:off x="5105400" y="457200"/>
            <a:ext cx="1747838" cy="4495800"/>
          </a:xfrm>
          <a:prstGeom prst="rect">
            <a:avLst/>
          </a:prstGeom>
          <a:noFill/>
          <a:extLst>
            <a:ext uri="{909E8E84-426E-40DD-AFC4-6F175D3DCCD1}">
              <a14:hiddenFill xmlns="" xmlns:a14="http://schemas.microsoft.com/office/drawing/2010/main">
                <a:solidFill>
                  <a:srgbClr val="FFFFFF"/>
                </a:solidFill>
              </a14:hiddenFill>
            </a:ext>
          </a:extLst>
        </p:spPr>
      </p:pic>
      <p:pic>
        <p:nvPicPr>
          <p:cNvPr id="102410" name="Picture 10" descr="McNBaldieadult"/>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2220084">
            <a:off x="3962400" y="1143000"/>
            <a:ext cx="4419600" cy="3808413"/>
          </a:xfrm>
          <a:prstGeom prst="rect">
            <a:avLst/>
          </a:prstGeom>
          <a:noFill/>
          <a:extLst>
            <a:ext uri="{909E8E84-426E-40DD-AFC4-6F175D3DCCD1}">
              <a14:hiddenFill xmlns="" xmlns:a14="http://schemas.microsoft.com/office/drawing/2010/main">
                <a:solidFill>
                  <a:srgbClr val="FFFFFF"/>
                </a:solidFill>
              </a14:hiddenFill>
            </a:ext>
          </a:extLst>
        </p:spPr>
      </p:pic>
      <p:pic>
        <p:nvPicPr>
          <p:cNvPr id="102411" name="Picture 11" descr="ShawnCareyadultBaldieflight copy"/>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08594" y="906418"/>
            <a:ext cx="3302000" cy="4171950"/>
          </a:xfrm>
          <a:prstGeom prst="rect">
            <a:avLst/>
          </a:prstGeom>
          <a:noFill/>
          <a:extLst>
            <a:ext uri="{909E8E84-426E-40DD-AFC4-6F175D3DCCD1}">
              <a14:hiddenFill xmlns="" xmlns:a14="http://schemas.microsoft.com/office/drawing/2010/main">
                <a:solidFill>
                  <a:srgbClr val="FFFFFF"/>
                </a:solidFill>
              </a14:hiddenFill>
            </a:ext>
          </a:extLst>
        </p:spPr>
      </p:pic>
      <p:sp>
        <p:nvSpPr>
          <p:cNvPr id="102404" name="Rectangle 4"/>
          <p:cNvSpPr>
            <a:spLocks noChangeArrowheads="1"/>
          </p:cNvSpPr>
          <p:nvPr/>
        </p:nvSpPr>
        <p:spPr bwMode="auto">
          <a:xfrm>
            <a:off x="381000" y="179977"/>
            <a:ext cx="544251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t>Large protruding head and bill</a:t>
            </a:r>
          </a:p>
        </p:txBody>
      </p:sp>
      <p:pic>
        <p:nvPicPr>
          <p:cNvPr id="102412" name="Picture 12" descr="BaldEagle_Silhouette copy"/>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1433941">
            <a:off x="3807554" y="799305"/>
            <a:ext cx="1747838" cy="4495800"/>
          </a:xfrm>
          <a:prstGeom prst="rect">
            <a:avLst/>
          </a:prstGeom>
          <a:noFill/>
          <a:extLst>
            <a:ext uri="{909E8E84-426E-40DD-AFC4-6F175D3DCCD1}">
              <a14:hiddenFill xmlns="" xmlns:a14="http://schemas.microsoft.com/office/drawing/2010/main">
                <a:solidFill>
                  <a:srgbClr val="FFFFFF"/>
                </a:solidFill>
              </a14:hiddenFill>
            </a:ext>
          </a:extLst>
        </p:spPr>
      </p:pic>
      <p:sp>
        <p:nvSpPr>
          <p:cNvPr id="102405" name="Rectangle 5"/>
          <p:cNvSpPr>
            <a:spLocks noChangeArrowheads="1"/>
          </p:cNvSpPr>
          <p:nvPr/>
        </p:nvSpPr>
        <p:spPr bwMode="auto">
          <a:xfrm>
            <a:off x="757642" y="5334000"/>
            <a:ext cx="6553200"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a:r>
              <a:rPr lang="en-US" dirty="0"/>
              <a:t>Long straight wings held flat when soaring</a:t>
            </a:r>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000"/>
                                  </p:stCondLst>
                                  <p:childTnLst>
                                    <p:set>
                                      <p:cBhvr>
                                        <p:cTn id="6" dur="1" fill="hold">
                                          <p:stCondLst>
                                            <p:cond delay="0"/>
                                          </p:stCondLst>
                                        </p:cTn>
                                        <p:tgtEl>
                                          <p:spTgt spid="102406"/>
                                        </p:tgtEl>
                                        <p:attrNameLst>
                                          <p:attrName>style.visibility</p:attrName>
                                        </p:attrNameLst>
                                      </p:cBhvr>
                                      <p:to>
                                        <p:strVal val="visible"/>
                                      </p:to>
                                    </p:set>
                                    <p:animEffect transition="in" filter="fade">
                                      <p:cBhvr>
                                        <p:cTn id="7" dur="3000"/>
                                        <p:tgtEl>
                                          <p:spTgt spid="102406"/>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02404"/>
                                        </p:tgtEl>
                                        <p:attrNameLst>
                                          <p:attrName>style.visibility</p:attrName>
                                        </p:attrNameLst>
                                      </p:cBhvr>
                                      <p:to>
                                        <p:strVal val="visible"/>
                                      </p:to>
                                    </p:set>
                                    <p:animEffect transition="in" filter="fade">
                                      <p:cBhvr>
                                        <p:cTn id="10" dur="2000"/>
                                        <p:tgtEl>
                                          <p:spTgt spid="102404"/>
                                        </p:tgtEl>
                                      </p:cBhvr>
                                    </p:animEffect>
                                  </p:childTnLst>
                                </p:cTn>
                              </p:par>
                            </p:childTnLst>
                          </p:cTn>
                        </p:par>
                        <p:par>
                          <p:cTn id="11" fill="hold" nodeType="afterGroup">
                            <p:stCondLst>
                              <p:cond delay="4000"/>
                            </p:stCondLst>
                            <p:childTnLst>
                              <p:par>
                                <p:cTn id="12" presetID="53" presetClass="entr" presetSubtype="0" fill="hold" nodeType="afterEffect">
                                  <p:stCondLst>
                                    <p:cond delay="0"/>
                                  </p:stCondLst>
                                  <p:childTnLst>
                                    <p:set>
                                      <p:cBhvr>
                                        <p:cTn id="13" dur="1" fill="hold">
                                          <p:stCondLst>
                                            <p:cond delay="0"/>
                                          </p:stCondLst>
                                        </p:cTn>
                                        <p:tgtEl>
                                          <p:spTgt spid="102411"/>
                                        </p:tgtEl>
                                        <p:attrNameLst>
                                          <p:attrName>style.visibility</p:attrName>
                                        </p:attrNameLst>
                                      </p:cBhvr>
                                      <p:to>
                                        <p:strVal val="visible"/>
                                      </p:to>
                                    </p:set>
                                    <p:anim calcmode="lin" valueType="num">
                                      <p:cBhvr>
                                        <p:cTn id="14" dur="2000" fill="hold"/>
                                        <p:tgtEl>
                                          <p:spTgt spid="102411"/>
                                        </p:tgtEl>
                                        <p:attrNameLst>
                                          <p:attrName>ppt_w</p:attrName>
                                        </p:attrNameLst>
                                      </p:cBhvr>
                                      <p:tavLst>
                                        <p:tav tm="0">
                                          <p:val>
                                            <p:fltVal val="0"/>
                                          </p:val>
                                        </p:tav>
                                        <p:tav tm="100000">
                                          <p:val>
                                            <p:strVal val="#ppt_w"/>
                                          </p:val>
                                        </p:tav>
                                      </p:tavLst>
                                    </p:anim>
                                    <p:anim calcmode="lin" valueType="num">
                                      <p:cBhvr>
                                        <p:cTn id="15" dur="2000" fill="hold"/>
                                        <p:tgtEl>
                                          <p:spTgt spid="102411"/>
                                        </p:tgtEl>
                                        <p:attrNameLst>
                                          <p:attrName>ppt_h</p:attrName>
                                        </p:attrNameLst>
                                      </p:cBhvr>
                                      <p:tavLst>
                                        <p:tav tm="0">
                                          <p:val>
                                            <p:fltVal val="0"/>
                                          </p:val>
                                        </p:tav>
                                        <p:tav tm="100000">
                                          <p:val>
                                            <p:strVal val="#ppt_h"/>
                                          </p:val>
                                        </p:tav>
                                      </p:tavLst>
                                    </p:anim>
                                    <p:animEffect transition="in" filter="fade">
                                      <p:cBhvr>
                                        <p:cTn id="16" dur="2000"/>
                                        <p:tgtEl>
                                          <p:spTgt spid="102411"/>
                                        </p:tgtEl>
                                      </p:cBhvr>
                                    </p:animEffect>
                                  </p:childTnLst>
                                </p:cTn>
                              </p:par>
                            </p:childTnLst>
                          </p:cTn>
                        </p:par>
                        <p:par>
                          <p:cTn id="17" fill="hold" nodeType="afterGroup">
                            <p:stCondLst>
                              <p:cond delay="6000"/>
                            </p:stCondLst>
                            <p:childTnLst>
                              <p:par>
                                <p:cTn id="18" presetID="53" presetClass="entr" presetSubtype="0" fill="hold" nodeType="afterEffect">
                                  <p:stCondLst>
                                    <p:cond delay="0"/>
                                  </p:stCondLst>
                                  <p:childTnLst>
                                    <p:set>
                                      <p:cBhvr>
                                        <p:cTn id="19" dur="1" fill="hold">
                                          <p:stCondLst>
                                            <p:cond delay="0"/>
                                          </p:stCondLst>
                                        </p:cTn>
                                        <p:tgtEl>
                                          <p:spTgt spid="102410"/>
                                        </p:tgtEl>
                                        <p:attrNameLst>
                                          <p:attrName>style.visibility</p:attrName>
                                        </p:attrNameLst>
                                      </p:cBhvr>
                                      <p:to>
                                        <p:strVal val="visible"/>
                                      </p:to>
                                    </p:set>
                                    <p:anim calcmode="lin" valueType="num">
                                      <p:cBhvr>
                                        <p:cTn id="20" dur="3000" fill="hold"/>
                                        <p:tgtEl>
                                          <p:spTgt spid="102410"/>
                                        </p:tgtEl>
                                        <p:attrNameLst>
                                          <p:attrName>ppt_w</p:attrName>
                                        </p:attrNameLst>
                                      </p:cBhvr>
                                      <p:tavLst>
                                        <p:tav tm="0">
                                          <p:val>
                                            <p:fltVal val="0"/>
                                          </p:val>
                                        </p:tav>
                                        <p:tav tm="100000">
                                          <p:val>
                                            <p:strVal val="#ppt_w"/>
                                          </p:val>
                                        </p:tav>
                                      </p:tavLst>
                                    </p:anim>
                                    <p:anim calcmode="lin" valueType="num">
                                      <p:cBhvr>
                                        <p:cTn id="21" dur="3000" fill="hold"/>
                                        <p:tgtEl>
                                          <p:spTgt spid="102410"/>
                                        </p:tgtEl>
                                        <p:attrNameLst>
                                          <p:attrName>ppt_h</p:attrName>
                                        </p:attrNameLst>
                                      </p:cBhvr>
                                      <p:tavLst>
                                        <p:tav tm="0">
                                          <p:val>
                                            <p:fltVal val="0"/>
                                          </p:val>
                                        </p:tav>
                                        <p:tav tm="100000">
                                          <p:val>
                                            <p:strVal val="#ppt_h"/>
                                          </p:val>
                                        </p:tav>
                                      </p:tavLst>
                                    </p:anim>
                                    <p:animEffect transition="in" filter="fade">
                                      <p:cBhvr>
                                        <p:cTn id="22" dur="3000"/>
                                        <p:tgtEl>
                                          <p:spTgt spid="102410"/>
                                        </p:tgtEl>
                                      </p:cBhvr>
                                    </p:animEffect>
                                  </p:childTnLst>
                                </p:cTn>
                              </p:par>
                            </p:childTnLst>
                          </p:cTn>
                        </p:par>
                        <p:par>
                          <p:cTn id="23" fill="hold" nodeType="afterGroup">
                            <p:stCondLst>
                              <p:cond delay="9000"/>
                            </p:stCondLst>
                            <p:childTnLst>
                              <p:par>
                                <p:cTn id="24" presetID="10" presetClass="entr" presetSubtype="0" fill="hold" grpId="0" nodeType="afterEffect">
                                  <p:stCondLst>
                                    <p:cond delay="0"/>
                                  </p:stCondLst>
                                  <p:childTnLst>
                                    <p:set>
                                      <p:cBhvr>
                                        <p:cTn id="25" dur="1" fill="hold">
                                          <p:stCondLst>
                                            <p:cond delay="0"/>
                                          </p:stCondLst>
                                        </p:cTn>
                                        <p:tgtEl>
                                          <p:spTgt spid="102405"/>
                                        </p:tgtEl>
                                        <p:attrNameLst>
                                          <p:attrName>style.visibility</p:attrName>
                                        </p:attrNameLst>
                                      </p:cBhvr>
                                      <p:to>
                                        <p:strVal val="visible"/>
                                      </p:to>
                                    </p:set>
                                    <p:animEffect transition="in" filter="fade">
                                      <p:cBhvr>
                                        <p:cTn id="26" dur="2000"/>
                                        <p:tgtEl>
                                          <p:spTgt spid="102405"/>
                                        </p:tgtEl>
                                      </p:cBhvr>
                                    </p:animEffect>
                                  </p:childTnLst>
                                </p:cTn>
                              </p:par>
                            </p:childTnLst>
                          </p:cTn>
                        </p:par>
                        <p:par>
                          <p:cTn id="27" fill="hold" nodeType="afterGroup">
                            <p:stCondLst>
                              <p:cond delay="11000"/>
                            </p:stCondLst>
                            <p:childTnLst>
                              <p:par>
                                <p:cTn id="28" presetID="53" presetClass="exit" presetSubtype="0" fill="hold" nodeType="afterEffect">
                                  <p:stCondLst>
                                    <p:cond delay="500"/>
                                  </p:stCondLst>
                                  <p:childTnLst>
                                    <p:anim calcmode="lin" valueType="num">
                                      <p:cBhvr>
                                        <p:cTn id="29" dur="3000"/>
                                        <p:tgtEl>
                                          <p:spTgt spid="102406"/>
                                        </p:tgtEl>
                                        <p:attrNameLst>
                                          <p:attrName>ppt_w</p:attrName>
                                        </p:attrNameLst>
                                      </p:cBhvr>
                                      <p:tavLst>
                                        <p:tav tm="0">
                                          <p:val>
                                            <p:strVal val="ppt_w"/>
                                          </p:val>
                                        </p:tav>
                                        <p:tav tm="100000">
                                          <p:val>
                                            <p:fltVal val="0"/>
                                          </p:val>
                                        </p:tav>
                                      </p:tavLst>
                                    </p:anim>
                                    <p:anim calcmode="lin" valueType="num">
                                      <p:cBhvr>
                                        <p:cTn id="30" dur="3000"/>
                                        <p:tgtEl>
                                          <p:spTgt spid="102406"/>
                                        </p:tgtEl>
                                        <p:attrNameLst>
                                          <p:attrName>ppt_h</p:attrName>
                                        </p:attrNameLst>
                                      </p:cBhvr>
                                      <p:tavLst>
                                        <p:tav tm="0">
                                          <p:val>
                                            <p:strVal val="ppt_h"/>
                                          </p:val>
                                        </p:tav>
                                        <p:tav tm="100000">
                                          <p:val>
                                            <p:fltVal val="0"/>
                                          </p:val>
                                        </p:tav>
                                      </p:tavLst>
                                    </p:anim>
                                    <p:animEffect transition="out" filter="fade">
                                      <p:cBhvr>
                                        <p:cTn id="31" dur="3000"/>
                                        <p:tgtEl>
                                          <p:spTgt spid="102406"/>
                                        </p:tgtEl>
                                      </p:cBhvr>
                                    </p:animEffect>
                                    <p:set>
                                      <p:cBhvr>
                                        <p:cTn id="32" dur="1" fill="hold">
                                          <p:stCondLst>
                                            <p:cond delay="2999"/>
                                          </p:stCondLst>
                                        </p:cTn>
                                        <p:tgtEl>
                                          <p:spTgt spid="102406"/>
                                        </p:tgtEl>
                                        <p:attrNameLst>
                                          <p:attrName>style.visibility</p:attrName>
                                        </p:attrNameLst>
                                      </p:cBhvr>
                                      <p:to>
                                        <p:strVal val="hidden"/>
                                      </p:to>
                                    </p:set>
                                  </p:childTnLst>
                                </p:cTn>
                              </p:par>
                              <p:par>
                                <p:cTn id="33" presetID="53" presetClass="exit" presetSubtype="0" fill="hold" nodeType="withEffect">
                                  <p:stCondLst>
                                    <p:cond delay="0"/>
                                  </p:stCondLst>
                                  <p:childTnLst>
                                    <p:anim calcmode="lin" valueType="num">
                                      <p:cBhvr>
                                        <p:cTn id="34" dur="3000"/>
                                        <p:tgtEl>
                                          <p:spTgt spid="102411"/>
                                        </p:tgtEl>
                                        <p:attrNameLst>
                                          <p:attrName>ppt_w</p:attrName>
                                        </p:attrNameLst>
                                      </p:cBhvr>
                                      <p:tavLst>
                                        <p:tav tm="0">
                                          <p:val>
                                            <p:strVal val="ppt_w"/>
                                          </p:val>
                                        </p:tav>
                                        <p:tav tm="100000">
                                          <p:val>
                                            <p:fltVal val="0"/>
                                          </p:val>
                                        </p:tav>
                                      </p:tavLst>
                                    </p:anim>
                                    <p:anim calcmode="lin" valueType="num">
                                      <p:cBhvr>
                                        <p:cTn id="35" dur="3000"/>
                                        <p:tgtEl>
                                          <p:spTgt spid="102411"/>
                                        </p:tgtEl>
                                        <p:attrNameLst>
                                          <p:attrName>ppt_h</p:attrName>
                                        </p:attrNameLst>
                                      </p:cBhvr>
                                      <p:tavLst>
                                        <p:tav tm="0">
                                          <p:val>
                                            <p:strVal val="ppt_h"/>
                                          </p:val>
                                        </p:tav>
                                        <p:tav tm="100000">
                                          <p:val>
                                            <p:fltVal val="0"/>
                                          </p:val>
                                        </p:tav>
                                      </p:tavLst>
                                    </p:anim>
                                    <p:animEffect transition="out" filter="fade">
                                      <p:cBhvr>
                                        <p:cTn id="36" dur="3000"/>
                                        <p:tgtEl>
                                          <p:spTgt spid="102411"/>
                                        </p:tgtEl>
                                      </p:cBhvr>
                                    </p:animEffect>
                                    <p:set>
                                      <p:cBhvr>
                                        <p:cTn id="37" dur="1" fill="hold">
                                          <p:stCondLst>
                                            <p:cond delay="2999"/>
                                          </p:stCondLst>
                                        </p:cTn>
                                        <p:tgtEl>
                                          <p:spTgt spid="102411"/>
                                        </p:tgtEl>
                                        <p:attrNameLst>
                                          <p:attrName>style.visibility</p:attrName>
                                        </p:attrNameLst>
                                      </p:cBhvr>
                                      <p:to>
                                        <p:strVal val="hidden"/>
                                      </p:to>
                                    </p:set>
                                  </p:childTnLst>
                                </p:cTn>
                              </p:par>
                              <p:par>
                                <p:cTn id="38" presetID="53" presetClass="exit" presetSubtype="0" fill="hold" grpId="1" nodeType="withEffect">
                                  <p:stCondLst>
                                    <p:cond delay="0"/>
                                  </p:stCondLst>
                                  <p:childTnLst>
                                    <p:anim calcmode="lin" valueType="num">
                                      <p:cBhvr>
                                        <p:cTn id="39" dur="5000"/>
                                        <p:tgtEl>
                                          <p:spTgt spid="102404"/>
                                        </p:tgtEl>
                                        <p:attrNameLst>
                                          <p:attrName>ppt_w</p:attrName>
                                        </p:attrNameLst>
                                      </p:cBhvr>
                                      <p:tavLst>
                                        <p:tav tm="0">
                                          <p:val>
                                            <p:strVal val="ppt_w"/>
                                          </p:val>
                                        </p:tav>
                                        <p:tav tm="100000">
                                          <p:val>
                                            <p:fltVal val="0"/>
                                          </p:val>
                                        </p:tav>
                                      </p:tavLst>
                                    </p:anim>
                                    <p:anim calcmode="lin" valueType="num">
                                      <p:cBhvr>
                                        <p:cTn id="40" dur="5000"/>
                                        <p:tgtEl>
                                          <p:spTgt spid="102404"/>
                                        </p:tgtEl>
                                        <p:attrNameLst>
                                          <p:attrName>ppt_h</p:attrName>
                                        </p:attrNameLst>
                                      </p:cBhvr>
                                      <p:tavLst>
                                        <p:tav tm="0">
                                          <p:val>
                                            <p:strVal val="ppt_h"/>
                                          </p:val>
                                        </p:tav>
                                        <p:tav tm="100000">
                                          <p:val>
                                            <p:fltVal val="0"/>
                                          </p:val>
                                        </p:tav>
                                      </p:tavLst>
                                    </p:anim>
                                    <p:animEffect transition="out" filter="fade">
                                      <p:cBhvr>
                                        <p:cTn id="41" dur="5000"/>
                                        <p:tgtEl>
                                          <p:spTgt spid="102404"/>
                                        </p:tgtEl>
                                      </p:cBhvr>
                                    </p:animEffect>
                                    <p:set>
                                      <p:cBhvr>
                                        <p:cTn id="42" dur="1" fill="hold">
                                          <p:stCondLst>
                                            <p:cond delay="4999"/>
                                          </p:stCondLst>
                                        </p:cTn>
                                        <p:tgtEl>
                                          <p:spTgt spid="102404"/>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3000"/>
                                        <p:tgtEl>
                                          <p:spTgt spid="102410"/>
                                        </p:tgtEl>
                                      </p:cBhvr>
                                    </p:animEffect>
                                    <p:set>
                                      <p:cBhvr>
                                        <p:cTn id="45" dur="1" fill="hold">
                                          <p:stCondLst>
                                            <p:cond delay="2999"/>
                                          </p:stCondLst>
                                        </p:cTn>
                                        <p:tgtEl>
                                          <p:spTgt spid="102410"/>
                                        </p:tgtEl>
                                        <p:attrNameLst>
                                          <p:attrName>style.visibility</p:attrName>
                                        </p:attrNameLst>
                                      </p:cBhvr>
                                      <p:to>
                                        <p:strVal val="hidden"/>
                                      </p:to>
                                    </p:set>
                                  </p:childTnLst>
                                </p:cTn>
                              </p:par>
                              <p:par>
                                <p:cTn id="46" presetID="10" presetClass="entr" presetSubtype="0" fill="hold" nodeType="withEffect">
                                  <p:stCondLst>
                                    <p:cond delay="500"/>
                                  </p:stCondLst>
                                  <p:childTnLst>
                                    <p:set>
                                      <p:cBhvr>
                                        <p:cTn id="47" dur="1" fill="hold">
                                          <p:stCondLst>
                                            <p:cond delay="0"/>
                                          </p:stCondLst>
                                        </p:cTn>
                                        <p:tgtEl>
                                          <p:spTgt spid="102412"/>
                                        </p:tgtEl>
                                        <p:attrNameLst>
                                          <p:attrName>style.visibility</p:attrName>
                                        </p:attrNameLst>
                                      </p:cBhvr>
                                      <p:to>
                                        <p:strVal val="visible"/>
                                      </p:to>
                                    </p:set>
                                    <p:animEffect transition="in" filter="fade">
                                      <p:cBhvr>
                                        <p:cTn id="48" dur="5000"/>
                                        <p:tgtEl>
                                          <p:spTgt spid="102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4" grpId="0"/>
      <p:bldP spid="102404" grpId="1"/>
      <p:bldP spid="10240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6" name="Picture 10" descr="DaveMcNhawksyoungBE copy"/>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486400" y="1219200"/>
            <a:ext cx="3479800" cy="4038600"/>
          </a:xfrm>
          <a:prstGeom prst="rect">
            <a:avLst/>
          </a:prstGeom>
          <a:noFill/>
          <a:extLst>
            <a:ext uri="{909E8E84-426E-40DD-AFC4-6F175D3DCCD1}">
              <a14:hiddenFill xmlns="" xmlns:a14="http://schemas.microsoft.com/office/drawing/2010/main">
                <a:solidFill>
                  <a:srgbClr val="FFFFFF"/>
                </a:solidFill>
              </a14:hiddenFill>
            </a:ext>
          </a:extLst>
        </p:spPr>
      </p:pic>
      <p:sp>
        <p:nvSpPr>
          <p:cNvPr id="106502" name="Text Box 6"/>
          <p:cNvSpPr txBox="1">
            <a:spLocks noChangeArrowheads="1"/>
          </p:cNvSpPr>
          <p:nvPr/>
        </p:nvSpPr>
        <p:spPr bwMode="auto">
          <a:xfrm>
            <a:off x="685800" y="1340427"/>
            <a:ext cx="2924198" cy="923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1800" dirty="0"/>
              <a:t>A</a:t>
            </a:r>
            <a:r>
              <a:rPr lang="en-US" sz="1800" dirty="0" smtClean="0"/>
              <a:t>re </a:t>
            </a:r>
            <a:r>
              <a:rPr lang="en-US" sz="1800" dirty="0"/>
              <a:t>brown and </a:t>
            </a:r>
            <a:r>
              <a:rPr lang="en-US" sz="1800" dirty="0" smtClean="0"/>
              <a:t>can</a:t>
            </a:r>
          </a:p>
          <a:p>
            <a:pPr algn="l"/>
            <a:r>
              <a:rPr lang="en-US" sz="1800" dirty="0" smtClean="0"/>
              <a:t>cause </a:t>
            </a:r>
            <a:r>
              <a:rPr lang="en-US" sz="1800" dirty="0"/>
              <a:t>confusion with</a:t>
            </a:r>
          </a:p>
          <a:p>
            <a:pPr algn="l"/>
            <a:r>
              <a:rPr lang="en-US" sz="1800" dirty="0" smtClean="0"/>
              <a:t>other large birds…</a:t>
            </a:r>
            <a:endParaRPr lang="en-US" sz="1800" dirty="0"/>
          </a:p>
        </p:txBody>
      </p:sp>
      <p:sp>
        <p:nvSpPr>
          <p:cNvPr id="106501" name="Rectangle 5"/>
          <p:cNvSpPr>
            <a:spLocks noChangeArrowheads="1"/>
          </p:cNvSpPr>
          <p:nvPr/>
        </p:nvSpPr>
        <p:spPr bwMode="auto">
          <a:xfrm>
            <a:off x="838200" y="457200"/>
            <a:ext cx="530225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dirty="0"/>
              <a:t>Immature</a:t>
            </a:r>
            <a:r>
              <a:rPr lang="en-US" sz="3600" dirty="0">
                <a:solidFill>
                  <a:srgbClr val="83FD3F"/>
                </a:solidFill>
              </a:rPr>
              <a:t> </a:t>
            </a:r>
            <a:r>
              <a:rPr lang="en-US" sz="3600" dirty="0">
                <a:solidFill>
                  <a:srgbClr val="FFC000"/>
                </a:solidFill>
              </a:rPr>
              <a:t>Bald Eagles</a:t>
            </a:r>
          </a:p>
        </p:txBody>
      </p:sp>
      <p:pic>
        <p:nvPicPr>
          <p:cNvPr id="106509" name="Picture 13" descr="ShawnCareyjuvieBE"/>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663912">
            <a:off x="2628901" y="3200402"/>
            <a:ext cx="6324600" cy="2386013"/>
          </a:xfrm>
          <a:prstGeom prst="rect">
            <a:avLst/>
          </a:prstGeom>
          <a:noFill/>
          <a:extLst>
            <a:ext uri="{909E8E84-426E-40DD-AFC4-6F175D3DCCD1}">
              <a14:hiddenFill xmlns="" xmlns:a14="http://schemas.microsoft.com/office/drawing/2010/main">
                <a:solidFill>
                  <a:srgbClr val="FFFFFF"/>
                </a:solidFill>
              </a14:hiddenFill>
            </a:ext>
          </a:extLst>
        </p:spPr>
      </p:pic>
      <p:sp>
        <p:nvSpPr>
          <p:cNvPr id="106508" name="Line 12"/>
          <p:cNvSpPr>
            <a:spLocks noChangeShapeType="1"/>
          </p:cNvSpPr>
          <p:nvPr/>
        </p:nvSpPr>
        <p:spPr bwMode="auto">
          <a:xfrm flipV="1">
            <a:off x="2895600" y="4572000"/>
            <a:ext cx="2590800" cy="609600"/>
          </a:xfrm>
          <a:prstGeom prst="line">
            <a:avLst/>
          </a:prstGeom>
          <a:noFill/>
          <a:ln w="38100">
            <a:solidFill>
              <a:srgbClr val="FFFF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10" name="Line 14"/>
          <p:cNvSpPr>
            <a:spLocks noChangeShapeType="1"/>
          </p:cNvSpPr>
          <p:nvPr/>
        </p:nvSpPr>
        <p:spPr bwMode="auto">
          <a:xfrm flipV="1">
            <a:off x="4876800" y="4419598"/>
            <a:ext cx="1981200" cy="1219201"/>
          </a:xfrm>
          <a:prstGeom prst="line">
            <a:avLst/>
          </a:prstGeom>
          <a:noFill/>
          <a:ln w="38100">
            <a:solidFill>
              <a:srgbClr val="FFFF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05" name="Rectangle 9"/>
          <p:cNvSpPr>
            <a:spLocks noChangeArrowheads="1"/>
          </p:cNvSpPr>
          <p:nvPr/>
        </p:nvSpPr>
        <p:spPr bwMode="auto">
          <a:xfrm>
            <a:off x="381000" y="3689868"/>
            <a:ext cx="5562600"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a:buFontTx/>
              <a:buChar char="•"/>
            </a:pPr>
            <a:r>
              <a:rPr lang="en-US" sz="1800" dirty="0"/>
              <a:t> White can be anywhere</a:t>
            </a:r>
            <a:r>
              <a:rPr lang="en-US" sz="1800" dirty="0" smtClean="0"/>
              <a:t>,</a:t>
            </a:r>
          </a:p>
          <a:p>
            <a:pPr algn="l"/>
            <a:r>
              <a:rPr lang="en-US" sz="1800" dirty="0" smtClean="0"/>
              <a:t>   mottled </a:t>
            </a:r>
            <a:r>
              <a:rPr lang="en-US" sz="1800" dirty="0"/>
              <a:t>and blotchy</a:t>
            </a:r>
          </a:p>
        </p:txBody>
      </p:sp>
      <p:sp>
        <p:nvSpPr>
          <p:cNvPr id="106511" name="Line 15"/>
          <p:cNvSpPr>
            <a:spLocks noChangeShapeType="1"/>
          </p:cNvSpPr>
          <p:nvPr/>
        </p:nvSpPr>
        <p:spPr bwMode="auto">
          <a:xfrm flipV="1">
            <a:off x="2514600" y="4876800"/>
            <a:ext cx="3276599" cy="838200"/>
          </a:xfrm>
          <a:prstGeom prst="line">
            <a:avLst/>
          </a:prstGeom>
          <a:noFill/>
          <a:ln w="38100">
            <a:solidFill>
              <a:srgbClr val="FFFF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00" name="Rectangle 4"/>
          <p:cNvSpPr>
            <a:spLocks noChangeArrowheads="1"/>
          </p:cNvSpPr>
          <p:nvPr/>
        </p:nvSpPr>
        <p:spPr bwMode="auto">
          <a:xfrm>
            <a:off x="0" y="5087034"/>
            <a:ext cx="7315200" cy="923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lvl="1" algn="l">
              <a:buFontTx/>
              <a:buChar char="•"/>
            </a:pPr>
            <a:r>
              <a:rPr lang="en-US" sz="1800" dirty="0"/>
              <a:t> White in ‘</a:t>
            </a:r>
            <a:r>
              <a:rPr lang="en-US" sz="1800" dirty="0" err="1"/>
              <a:t>wingpit</a:t>
            </a:r>
            <a:r>
              <a:rPr lang="en-US" sz="1800" dirty="0"/>
              <a:t>’ </a:t>
            </a:r>
            <a:r>
              <a:rPr lang="en-US" sz="1800" dirty="0" smtClean="0"/>
              <a:t>area</a:t>
            </a:r>
          </a:p>
          <a:p>
            <a:pPr lvl="1" algn="l"/>
            <a:endParaRPr lang="en-US" sz="1800" dirty="0" smtClean="0"/>
          </a:p>
          <a:p>
            <a:pPr algn="l"/>
            <a:r>
              <a:rPr lang="en-US" sz="1800" dirty="0" smtClean="0"/>
              <a:t>         Also, on </a:t>
            </a:r>
            <a:r>
              <a:rPr lang="en-US" sz="1800" dirty="0"/>
              <a:t>belly and along line of wing</a:t>
            </a:r>
          </a:p>
        </p:txBody>
      </p:sp>
      <p:sp>
        <p:nvSpPr>
          <p:cNvPr id="106504" name="Rectangle 8"/>
          <p:cNvSpPr>
            <a:spLocks noChangeArrowheads="1"/>
          </p:cNvSpPr>
          <p:nvPr/>
        </p:nvSpPr>
        <p:spPr bwMode="auto">
          <a:xfrm>
            <a:off x="381000" y="2717800"/>
            <a:ext cx="3615092"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1800" dirty="0"/>
              <a:t> It takes </a:t>
            </a:r>
            <a:r>
              <a:rPr lang="en-US" sz="1800" dirty="0" smtClean="0"/>
              <a:t>5 years </a:t>
            </a:r>
            <a:r>
              <a:rPr lang="en-US" sz="1800" dirty="0"/>
              <a:t>to </a:t>
            </a:r>
            <a:r>
              <a:rPr lang="en-US" sz="1800" dirty="0" smtClean="0"/>
              <a:t>reach</a:t>
            </a:r>
          </a:p>
          <a:p>
            <a:pPr algn="l"/>
            <a:r>
              <a:rPr lang="en-US" sz="1800" dirty="0"/>
              <a:t> </a:t>
            </a:r>
            <a:r>
              <a:rPr lang="en-US" sz="1800" dirty="0" smtClean="0"/>
              <a:t>  adult </a:t>
            </a:r>
            <a:r>
              <a:rPr lang="en-US" sz="1800" dirty="0"/>
              <a:t>plumage</a:t>
            </a:r>
          </a:p>
        </p:txBody>
      </p:sp>
      <p:pic>
        <p:nvPicPr>
          <p:cNvPr id="106507" name="Picture 11" descr="DaveMcNHYBE"/>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400800" y="260133"/>
            <a:ext cx="2408458" cy="2160588"/>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6502"/>
                                        </p:tgtEl>
                                        <p:attrNameLst>
                                          <p:attrName>style.visibility</p:attrName>
                                        </p:attrNameLst>
                                      </p:cBhvr>
                                      <p:to>
                                        <p:strVal val="visible"/>
                                      </p:to>
                                    </p:set>
                                    <p:animEffect transition="in" filter="fade">
                                      <p:cBhvr>
                                        <p:cTn id="7" dur="2000"/>
                                        <p:tgtEl>
                                          <p:spTgt spid="10650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106506"/>
                                        </p:tgtEl>
                                        <p:attrNameLst>
                                          <p:attrName>style.visibility</p:attrName>
                                        </p:attrNameLst>
                                      </p:cBhvr>
                                      <p:to>
                                        <p:strVal val="visible"/>
                                      </p:to>
                                    </p:set>
                                    <p:animEffect transition="in" filter="fade">
                                      <p:cBhvr>
                                        <p:cTn id="11" dur="3000"/>
                                        <p:tgtEl>
                                          <p:spTgt spid="106506"/>
                                        </p:tgtEl>
                                      </p:cBhvr>
                                    </p:animEffect>
                                  </p:childTnLst>
                                </p:cTn>
                              </p:par>
                            </p:childTnLst>
                          </p:cTn>
                        </p:par>
                        <p:par>
                          <p:cTn id="12" fill="hold" nodeType="afterGroup">
                            <p:stCondLst>
                              <p:cond delay="5000"/>
                            </p:stCondLst>
                            <p:childTnLst>
                              <p:par>
                                <p:cTn id="13" presetID="10" presetClass="entr" presetSubtype="0" fill="hold" grpId="0" nodeType="afterEffect">
                                  <p:stCondLst>
                                    <p:cond delay="0"/>
                                  </p:stCondLst>
                                  <p:childTnLst>
                                    <p:set>
                                      <p:cBhvr>
                                        <p:cTn id="14" dur="1" fill="hold">
                                          <p:stCondLst>
                                            <p:cond delay="0"/>
                                          </p:stCondLst>
                                        </p:cTn>
                                        <p:tgtEl>
                                          <p:spTgt spid="106504"/>
                                        </p:tgtEl>
                                        <p:attrNameLst>
                                          <p:attrName>style.visibility</p:attrName>
                                        </p:attrNameLst>
                                      </p:cBhvr>
                                      <p:to>
                                        <p:strVal val="visible"/>
                                      </p:to>
                                    </p:set>
                                    <p:animEffect transition="in" filter="fade">
                                      <p:cBhvr>
                                        <p:cTn id="15" dur="2000"/>
                                        <p:tgtEl>
                                          <p:spTgt spid="106504"/>
                                        </p:tgtEl>
                                      </p:cBhvr>
                                    </p:animEffect>
                                  </p:childTnLst>
                                </p:cTn>
                              </p:par>
                            </p:childTnLst>
                          </p:cTn>
                        </p:par>
                        <p:par>
                          <p:cTn id="16" fill="hold" nodeType="afterGroup">
                            <p:stCondLst>
                              <p:cond delay="7000"/>
                            </p:stCondLst>
                            <p:childTnLst>
                              <p:par>
                                <p:cTn id="17" presetID="9" presetClass="emph" presetSubtype="0" nodeType="afterEffect">
                                  <p:stCondLst>
                                    <p:cond delay="1000"/>
                                  </p:stCondLst>
                                  <p:childTnLst>
                                    <p:set>
                                      <p:cBhvr rctx="PPT">
                                        <p:cTn id="18" dur="indefinite"/>
                                        <p:tgtEl>
                                          <p:spTgt spid="106506"/>
                                        </p:tgtEl>
                                        <p:attrNameLst>
                                          <p:attrName>style.opacity</p:attrName>
                                        </p:attrNameLst>
                                      </p:cBhvr>
                                      <p:to>
                                        <p:strVal val="0.25"/>
                                      </p:to>
                                    </p:set>
                                    <p:animEffect filter="image" prLst="opacity: 0.25">
                                      <p:cBhvr rctx="IE">
                                        <p:cTn id="19" dur="indefinite"/>
                                        <p:tgtEl>
                                          <p:spTgt spid="106506"/>
                                        </p:tgtEl>
                                      </p:cBhvr>
                                    </p:animEffect>
                                  </p:childTnLst>
                                </p:cTn>
                              </p:par>
                              <p:par>
                                <p:cTn id="20" presetID="53" presetClass="exit" presetSubtype="0" fill="hold" nodeType="withEffect">
                                  <p:stCondLst>
                                    <p:cond delay="1000"/>
                                  </p:stCondLst>
                                  <p:childTnLst>
                                    <p:anim calcmode="lin" valueType="num">
                                      <p:cBhvr>
                                        <p:cTn id="21" dur="2000"/>
                                        <p:tgtEl>
                                          <p:spTgt spid="106506"/>
                                        </p:tgtEl>
                                        <p:attrNameLst>
                                          <p:attrName>ppt_w</p:attrName>
                                        </p:attrNameLst>
                                      </p:cBhvr>
                                      <p:tavLst>
                                        <p:tav tm="0">
                                          <p:val>
                                            <p:strVal val="ppt_w"/>
                                          </p:val>
                                        </p:tav>
                                        <p:tav tm="100000">
                                          <p:val>
                                            <p:fltVal val="0"/>
                                          </p:val>
                                        </p:tav>
                                      </p:tavLst>
                                    </p:anim>
                                    <p:anim calcmode="lin" valueType="num">
                                      <p:cBhvr>
                                        <p:cTn id="22" dur="2000"/>
                                        <p:tgtEl>
                                          <p:spTgt spid="106506"/>
                                        </p:tgtEl>
                                        <p:attrNameLst>
                                          <p:attrName>ppt_h</p:attrName>
                                        </p:attrNameLst>
                                      </p:cBhvr>
                                      <p:tavLst>
                                        <p:tav tm="0">
                                          <p:val>
                                            <p:strVal val="ppt_h"/>
                                          </p:val>
                                        </p:tav>
                                        <p:tav tm="100000">
                                          <p:val>
                                            <p:fltVal val="0"/>
                                          </p:val>
                                        </p:tav>
                                      </p:tavLst>
                                    </p:anim>
                                    <p:animEffect transition="out" filter="fade">
                                      <p:cBhvr>
                                        <p:cTn id="23" dur="2000"/>
                                        <p:tgtEl>
                                          <p:spTgt spid="106506"/>
                                        </p:tgtEl>
                                      </p:cBhvr>
                                    </p:animEffect>
                                    <p:set>
                                      <p:cBhvr>
                                        <p:cTn id="24" dur="1" fill="hold">
                                          <p:stCondLst>
                                            <p:cond delay="1999"/>
                                          </p:stCondLst>
                                        </p:cTn>
                                        <p:tgtEl>
                                          <p:spTgt spid="106506"/>
                                        </p:tgtEl>
                                        <p:attrNameLst>
                                          <p:attrName>style.visibility</p:attrName>
                                        </p:attrNameLst>
                                      </p:cBhvr>
                                      <p:to>
                                        <p:strVal val="hidden"/>
                                      </p:to>
                                    </p:set>
                                  </p:childTnLst>
                                </p:cTn>
                              </p:par>
                            </p:childTnLst>
                          </p:cTn>
                        </p:par>
                        <p:par>
                          <p:cTn id="25" fill="hold" nodeType="afterGroup">
                            <p:stCondLst>
                              <p:cond delay="10000"/>
                            </p:stCondLst>
                            <p:childTnLst>
                              <p:par>
                                <p:cTn id="26" presetID="10" presetClass="entr" presetSubtype="0" fill="hold" grpId="0" nodeType="afterEffect">
                                  <p:stCondLst>
                                    <p:cond delay="0"/>
                                  </p:stCondLst>
                                  <p:childTnLst>
                                    <p:set>
                                      <p:cBhvr>
                                        <p:cTn id="27" dur="1" fill="hold">
                                          <p:stCondLst>
                                            <p:cond delay="0"/>
                                          </p:stCondLst>
                                        </p:cTn>
                                        <p:tgtEl>
                                          <p:spTgt spid="106505"/>
                                        </p:tgtEl>
                                        <p:attrNameLst>
                                          <p:attrName>style.visibility</p:attrName>
                                        </p:attrNameLst>
                                      </p:cBhvr>
                                      <p:to>
                                        <p:strVal val="visible"/>
                                      </p:to>
                                    </p:set>
                                    <p:animEffect transition="in" filter="fade">
                                      <p:cBhvr>
                                        <p:cTn id="28" dur="2000"/>
                                        <p:tgtEl>
                                          <p:spTgt spid="106505"/>
                                        </p:tgtEl>
                                      </p:cBhvr>
                                    </p:animEffect>
                                  </p:childTnLst>
                                </p:cTn>
                              </p:par>
                            </p:childTnLst>
                          </p:cTn>
                        </p:par>
                        <p:par>
                          <p:cTn id="29" fill="hold" nodeType="afterGroup">
                            <p:stCondLst>
                              <p:cond delay="12000"/>
                            </p:stCondLst>
                            <p:childTnLst>
                              <p:par>
                                <p:cTn id="30" presetID="53" presetClass="entr" presetSubtype="0" fill="hold" nodeType="afterEffect">
                                  <p:stCondLst>
                                    <p:cond delay="0"/>
                                  </p:stCondLst>
                                  <p:childTnLst>
                                    <p:set>
                                      <p:cBhvr>
                                        <p:cTn id="31" dur="1" fill="hold">
                                          <p:stCondLst>
                                            <p:cond delay="0"/>
                                          </p:stCondLst>
                                        </p:cTn>
                                        <p:tgtEl>
                                          <p:spTgt spid="106507"/>
                                        </p:tgtEl>
                                        <p:attrNameLst>
                                          <p:attrName>style.visibility</p:attrName>
                                        </p:attrNameLst>
                                      </p:cBhvr>
                                      <p:to>
                                        <p:strVal val="visible"/>
                                      </p:to>
                                    </p:set>
                                    <p:anim calcmode="lin" valueType="num">
                                      <p:cBhvr>
                                        <p:cTn id="32" dur="3000" fill="hold"/>
                                        <p:tgtEl>
                                          <p:spTgt spid="106507"/>
                                        </p:tgtEl>
                                        <p:attrNameLst>
                                          <p:attrName>ppt_w</p:attrName>
                                        </p:attrNameLst>
                                      </p:cBhvr>
                                      <p:tavLst>
                                        <p:tav tm="0">
                                          <p:val>
                                            <p:fltVal val="0"/>
                                          </p:val>
                                        </p:tav>
                                        <p:tav tm="100000">
                                          <p:val>
                                            <p:strVal val="#ppt_w"/>
                                          </p:val>
                                        </p:tav>
                                      </p:tavLst>
                                    </p:anim>
                                    <p:anim calcmode="lin" valueType="num">
                                      <p:cBhvr>
                                        <p:cTn id="33" dur="3000" fill="hold"/>
                                        <p:tgtEl>
                                          <p:spTgt spid="106507"/>
                                        </p:tgtEl>
                                        <p:attrNameLst>
                                          <p:attrName>ppt_h</p:attrName>
                                        </p:attrNameLst>
                                      </p:cBhvr>
                                      <p:tavLst>
                                        <p:tav tm="0">
                                          <p:val>
                                            <p:fltVal val="0"/>
                                          </p:val>
                                        </p:tav>
                                        <p:tav tm="100000">
                                          <p:val>
                                            <p:strVal val="#ppt_h"/>
                                          </p:val>
                                        </p:tav>
                                      </p:tavLst>
                                    </p:anim>
                                    <p:animEffect transition="in" filter="fade">
                                      <p:cBhvr>
                                        <p:cTn id="34" dur="3000"/>
                                        <p:tgtEl>
                                          <p:spTgt spid="106507"/>
                                        </p:tgtEl>
                                      </p:cBhvr>
                                    </p:animEffect>
                                  </p:childTnLst>
                                </p:cTn>
                              </p:par>
                            </p:childTnLst>
                          </p:cTn>
                        </p:par>
                        <p:par>
                          <p:cTn id="35" fill="hold" nodeType="afterGroup">
                            <p:stCondLst>
                              <p:cond delay="15000"/>
                            </p:stCondLst>
                            <p:childTnLst>
                              <p:par>
                                <p:cTn id="36" presetID="53" presetClass="entr" presetSubtype="0" fill="hold" nodeType="afterEffect">
                                  <p:stCondLst>
                                    <p:cond delay="0"/>
                                  </p:stCondLst>
                                  <p:childTnLst>
                                    <p:set>
                                      <p:cBhvr>
                                        <p:cTn id="37" dur="1" fill="hold">
                                          <p:stCondLst>
                                            <p:cond delay="0"/>
                                          </p:stCondLst>
                                        </p:cTn>
                                        <p:tgtEl>
                                          <p:spTgt spid="106500">
                                            <p:txEl>
                                              <p:pRg st="0" end="0"/>
                                            </p:txEl>
                                          </p:spTgt>
                                        </p:tgtEl>
                                        <p:attrNameLst>
                                          <p:attrName>style.visibility</p:attrName>
                                        </p:attrNameLst>
                                      </p:cBhvr>
                                      <p:to>
                                        <p:strVal val="visible"/>
                                      </p:to>
                                    </p:set>
                                    <p:anim calcmode="lin" valueType="num">
                                      <p:cBhvr>
                                        <p:cTn id="38" dur="2000" fill="hold"/>
                                        <p:tgtEl>
                                          <p:spTgt spid="106500">
                                            <p:txEl>
                                              <p:pRg st="0" end="0"/>
                                            </p:txEl>
                                          </p:spTgt>
                                        </p:tgtEl>
                                        <p:attrNameLst>
                                          <p:attrName>ppt_w</p:attrName>
                                        </p:attrNameLst>
                                      </p:cBhvr>
                                      <p:tavLst>
                                        <p:tav tm="0">
                                          <p:val>
                                            <p:fltVal val="0"/>
                                          </p:val>
                                        </p:tav>
                                        <p:tav tm="100000">
                                          <p:val>
                                            <p:strVal val="#ppt_w"/>
                                          </p:val>
                                        </p:tav>
                                      </p:tavLst>
                                    </p:anim>
                                    <p:anim calcmode="lin" valueType="num">
                                      <p:cBhvr>
                                        <p:cTn id="39" dur="2000" fill="hold"/>
                                        <p:tgtEl>
                                          <p:spTgt spid="106500">
                                            <p:txEl>
                                              <p:pRg st="0" end="0"/>
                                            </p:txEl>
                                          </p:spTgt>
                                        </p:tgtEl>
                                        <p:attrNameLst>
                                          <p:attrName>ppt_h</p:attrName>
                                        </p:attrNameLst>
                                      </p:cBhvr>
                                      <p:tavLst>
                                        <p:tav tm="0">
                                          <p:val>
                                            <p:fltVal val="0"/>
                                          </p:val>
                                        </p:tav>
                                        <p:tav tm="100000">
                                          <p:val>
                                            <p:strVal val="#ppt_h"/>
                                          </p:val>
                                        </p:tav>
                                      </p:tavLst>
                                    </p:anim>
                                    <p:animEffect transition="in" filter="fade">
                                      <p:cBhvr>
                                        <p:cTn id="40" dur="2000"/>
                                        <p:tgtEl>
                                          <p:spTgt spid="106500">
                                            <p:txEl>
                                              <p:pRg st="0" end="0"/>
                                            </p:txEl>
                                          </p:spTgt>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06508"/>
                                        </p:tgtEl>
                                        <p:attrNameLst>
                                          <p:attrName>style.visibility</p:attrName>
                                        </p:attrNameLst>
                                      </p:cBhvr>
                                      <p:to>
                                        <p:strVal val="visible"/>
                                      </p:to>
                                    </p:set>
                                    <p:animEffect transition="in" filter="wipe(down)">
                                      <p:cBhvr>
                                        <p:cTn id="43" dur="2000"/>
                                        <p:tgtEl>
                                          <p:spTgt spid="106508"/>
                                        </p:tgtEl>
                                      </p:cBhvr>
                                    </p:animEffect>
                                  </p:childTnLst>
                                </p:cTn>
                              </p:par>
                              <p:par>
                                <p:cTn id="44" presetID="53" presetClass="entr" presetSubtype="0" fill="hold" nodeType="withEffect">
                                  <p:stCondLst>
                                    <p:cond delay="0"/>
                                  </p:stCondLst>
                                  <p:childTnLst>
                                    <p:set>
                                      <p:cBhvr>
                                        <p:cTn id="45" dur="1" fill="hold">
                                          <p:stCondLst>
                                            <p:cond delay="0"/>
                                          </p:stCondLst>
                                        </p:cTn>
                                        <p:tgtEl>
                                          <p:spTgt spid="106509"/>
                                        </p:tgtEl>
                                        <p:attrNameLst>
                                          <p:attrName>style.visibility</p:attrName>
                                        </p:attrNameLst>
                                      </p:cBhvr>
                                      <p:to>
                                        <p:strVal val="visible"/>
                                      </p:to>
                                    </p:set>
                                    <p:anim calcmode="lin" valueType="num">
                                      <p:cBhvr>
                                        <p:cTn id="46" dur="2000" fill="hold"/>
                                        <p:tgtEl>
                                          <p:spTgt spid="106509"/>
                                        </p:tgtEl>
                                        <p:attrNameLst>
                                          <p:attrName>ppt_w</p:attrName>
                                        </p:attrNameLst>
                                      </p:cBhvr>
                                      <p:tavLst>
                                        <p:tav tm="0">
                                          <p:val>
                                            <p:fltVal val="0"/>
                                          </p:val>
                                        </p:tav>
                                        <p:tav tm="100000">
                                          <p:val>
                                            <p:strVal val="#ppt_w"/>
                                          </p:val>
                                        </p:tav>
                                      </p:tavLst>
                                    </p:anim>
                                    <p:anim calcmode="lin" valueType="num">
                                      <p:cBhvr>
                                        <p:cTn id="47" dur="2000" fill="hold"/>
                                        <p:tgtEl>
                                          <p:spTgt spid="106509"/>
                                        </p:tgtEl>
                                        <p:attrNameLst>
                                          <p:attrName>ppt_h</p:attrName>
                                        </p:attrNameLst>
                                      </p:cBhvr>
                                      <p:tavLst>
                                        <p:tav tm="0">
                                          <p:val>
                                            <p:fltVal val="0"/>
                                          </p:val>
                                        </p:tav>
                                        <p:tav tm="100000">
                                          <p:val>
                                            <p:strVal val="#ppt_h"/>
                                          </p:val>
                                        </p:tav>
                                      </p:tavLst>
                                    </p:anim>
                                    <p:animEffect transition="in" filter="fade">
                                      <p:cBhvr>
                                        <p:cTn id="48" dur="2000"/>
                                        <p:tgtEl>
                                          <p:spTgt spid="106509"/>
                                        </p:tgtEl>
                                      </p:cBhvr>
                                    </p:animEffect>
                                  </p:childTnLst>
                                </p:cTn>
                              </p:par>
                            </p:childTnLst>
                          </p:cTn>
                        </p:par>
                        <p:par>
                          <p:cTn id="49" fill="hold" nodeType="afterGroup">
                            <p:stCondLst>
                              <p:cond delay="17000"/>
                            </p:stCondLst>
                            <p:childTnLst>
                              <p:par>
                                <p:cTn id="50" presetID="53" presetClass="entr" presetSubtype="0" fill="hold" nodeType="afterEffect">
                                  <p:stCondLst>
                                    <p:cond delay="500"/>
                                  </p:stCondLst>
                                  <p:childTnLst>
                                    <p:set>
                                      <p:cBhvr>
                                        <p:cTn id="51" dur="1" fill="hold">
                                          <p:stCondLst>
                                            <p:cond delay="0"/>
                                          </p:stCondLst>
                                        </p:cTn>
                                        <p:tgtEl>
                                          <p:spTgt spid="106500">
                                            <p:txEl>
                                              <p:pRg st="2" end="2"/>
                                            </p:txEl>
                                          </p:spTgt>
                                        </p:tgtEl>
                                        <p:attrNameLst>
                                          <p:attrName>style.visibility</p:attrName>
                                        </p:attrNameLst>
                                      </p:cBhvr>
                                      <p:to>
                                        <p:strVal val="visible"/>
                                      </p:to>
                                    </p:set>
                                    <p:anim calcmode="lin" valueType="num">
                                      <p:cBhvr>
                                        <p:cTn id="52" dur="2000" fill="hold"/>
                                        <p:tgtEl>
                                          <p:spTgt spid="106500">
                                            <p:txEl>
                                              <p:pRg st="2" end="2"/>
                                            </p:txEl>
                                          </p:spTgt>
                                        </p:tgtEl>
                                        <p:attrNameLst>
                                          <p:attrName>ppt_w</p:attrName>
                                        </p:attrNameLst>
                                      </p:cBhvr>
                                      <p:tavLst>
                                        <p:tav tm="0">
                                          <p:val>
                                            <p:fltVal val="0"/>
                                          </p:val>
                                        </p:tav>
                                        <p:tav tm="100000">
                                          <p:val>
                                            <p:strVal val="#ppt_w"/>
                                          </p:val>
                                        </p:tav>
                                      </p:tavLst>
                                    </p:anim>
                                    <p:anim calcmode="lin" valueType="num">
                                      <p:cBhvr>
                                        <p:cTn id="53" dur="2000" fill="hold"/>
                                        <p:tgtEl>
                                          <p:spTgt spid="106500">
                                            <p:txEl>
                                              <p:pRg st="2" end="2"/>
                                            </p:txEl>
                                          </p:spTgt>
                                        </p:tgtEl>
                                        <p:attrNameLst>
                                          <p:attrName>ppt_h</p:attrName>
                                        </p:attrNameLst>
                                      </p:cBhvr>
                                      <p:tavLst>
                                        <p:tav tm="0">
                                          <p:val>
                                            <p:fltVal val="0"/>
                                          </p:val>
                                        </p:tav>
                                        <p:tav tm="100000">
                                          <p:val>
                                            <p:strVal val="#ppt_h"/>
                                          </p:val>
                                        </p:tav>
                                      </p:tavLst>
                                    </p:anim>
                                    <p:animEffect transition="in" filter="fade">
                                      <p:cBhvr>
                                        <p:cTn id="54" dur="2000"/>
                                        <p:tgtEl>
                                          <p:spTgt spid="106500">
                                            <p:txEl>
                                              <p:pRg st="2" end="2"/>
                                            </p:txEl>
                                          </p:spTgt>
                                        </p:tgtEl>
                                      </p:cBhvr>
                                    </p:animEffect>
                                  </p:childTnLst>
                                </p:cTn>
                              </p:par>
                              <p:par>
                                <p:cTn id="55" presetID="22" presetClass="entr" presetSubtype="4" fill="hold" grpId="0" nodeType="withEffect">
                                  <p:stCondLst>
                                    <p:cond delay="500"/>
                                  </p:stCondLst>
                                  <p:childTnLst>
                                    <p:set>
                                      <p:cBhvr>
                                        <p:cTn id="56" dur="1" fill="hold">
                                          <p:stCondLst>
                                            <p:cond delay="0"/>
                                          </p:stCondLst>
                                        </p:cTn>
                                        <p:tgtEl>
                                          <p:spTgt spid="106511"/>
                                        </p:tgtEl>
                                        <p:attrNameLst>
                                          <p:attrName>style.visibility</p:attrName>
                                        </p:attrNameLst>
                                      </p:cBhvr>
                                      <p:to>
                                        <p:strVal val="visible"/>
                                      </p:to>
                                    </p:set>
                                    <p:animEffect transition="in" filter="wipe(down)">
                                      <p:cBhvr>
                                        <p:cTn id="57" dur="2000"/>
                                        <p:tgtEl>
                                          <p:spTgt spid="106511"/>
                                        </p:tgtEl>
                                      </p:cBhvr>
                                    </p:animEffect>
                                  </p:childTnLst>
                                </p:cTn>
                              </p:par>
                              <p:par>
                                <p:cTn id="58" presetID="22" presetClass="entr" presetSubtype="4" fill="hold" grpId="0" nodeType="withEffect">
                                  <p:stCondLst>
                                    <p:cond delay="500"/>
                                  </p:stCondLst>
                                  <p:childTnLst>
                                    <p:set>
                                      <p:cBhvr>
                                        <p:cTn id="59" dur="1" fill="hold">
                                          <p:stCondLst>
                                            <p:cond delay="0"/>
                                          </p:stCondLst>
                                        </p:cTn>
                                        <p:tgtEl>
                                          <p:spTgt spid="106510"/>
                                        </p:tgtEl>
                                        <p:attrNameLst>
                                          <p:attrName>style.visibility</p:attrName>
                                        </p:attrNameLst>
                                      </p:cBhvr>
                                      <p:to>
                                        <p:strVal val="visible"/>
                                      </p:to>
                                    </p:set>
                                    <p:animEffect transition="in" filter="wipe(down)">
                                      <p:cBhvr>
                                        <p:cTn id="60" dur="2000"/>
                                        <p:tgtEl>
                                          <p:spTgt spid="106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2" grpId="0"/>
      <p:bldP spid="106508" grpId="0" animBg="1"/>
      <p:bldP spid="106510" grpId="0" animBg="1"/>
      <p:bldP spid="106505" grpId="0"/>
      <p:bldP spid="106511" grpId="0" animBg="1"/>
      <p:bldP spid="10650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silhouetteGoldenEagle"/>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2439345">
            <a:off x="1681118" y="2323093"/>
            <a:ext cx="1282700" cy="3530600"/>
          </a:xfrm>
          <a:prstGeom prst="rect">
            <a:avLst/>
          </a:prstGeom>
          <a:noFill/>
          <a:extLst>
            <a:ext uri="{909E8E84-426E-40DD-AFC4-6F175D3DCCD1}">
              <a14:hiddenFill xmlns="" xmlns:a14="http://schemas.microsoft.com/office/drawing/2010/main">
                <a:solidFill>
                  <a:srgbClr val="FFFFFF"/>
                </a:solidFill>
              </a14:hiddenFill>
            </a:ext>
          </a:extLst>
        </p:spPr>
      </p:pic>
      <p:sp>
        <p:nvSpPr>
          <p:cNvPr id="109571" name="Rectangle 3"/>
          <p:cNvSpPr>
            <a:spLocks noChangeArrowheads="1"/>
          </p:cNvSpPr>
          <p:nvPr/>
        </p:nvSpPr>
        <p:spPr bwMode="auto">
          <a:xfrm>
            <a:off x="228600" y="334962"/>
            <a:ext cx="3902075"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000"/>
                </a:solidFill>
              </a:rPr>
              <a:t>Golden Eagle</a:t>
            </a:r>
          </a:p>
        </p:txBody>
      </p:sp>
      <p:pic>
        <p:nvPicPr>
          <p:cNvPr id="109573" name="Picture 5" descr="DaveMcNhawksGE1 copy"/>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873336" y="2070100"/>
            <a:ext cx="3810000" cy="3810000"/>
          </a:xfrm>
          <a:prstGeom prst="rect">
            <a:avLst/>
          </a:prstGeom>
          <a:noFill/>
          <a:extLst>
            <a:ext uri="{909E8E84-426E-40DD-AFC4-6F175D3DCCD1}">
              <a14:hiddenFill xmlns="" xmlns:a14="http://schemas.microsoft.com/office/drawing/2010/main">
                <a:solidFill>
                  <a:srgbClr val="FFFFFF"/>
                </a:solidFill>
              </a14:hiddenFill>
            </a:ext>
          </a:extLst>
        </p:spPr>
      </p:pic>
      <p:sp>
        <p:nvSpPr>
          <p:cNvPr id="109572" name="Text Box 4"/>
          <p:cNvSpPr txBox="1">
            <a:spLocks noChangeArrowheads="1"/>
          </p:cNvSpPr>
          <p:nvPr/>
        </p:nvSpPr>
        <p:spPr bwMode="auto">
          <a:xfrm>
            <a:off x="2819400" y="1232838"/>
            <a:ext cx="55626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dirty="0">
                <a:solidFill>
                  <a:srgbClr val="040147"/>
                </a:solidFill>
              </a:rPr>
              <a:t>Large, dark  soaring bird</a:t>
            </a:r>
            <a:endParaRPr lang="en-US" b="0" dirty="0">
              <a:solidFill>
                <a:schemeClr val="folHlink"/>
              </a:solidFill>
            </a:endParaRPr>
          </a:p>
        </p:txBody>
      </p:sp>
    </p:spTree>
  </p:cSld>
  <p:clrMapOvr>
    <a:masterClrMapping/>
  </p:clrMapOvr>
  <mc:AlternateContent xmlns:mc="http://schemas.openxmlformats.org/markup-compatibility/2006">
    <mc:Choice xmlns="" xmlns:p14="http://schemas.microsoft.com/office/powerpoint/2010/main" Requires="p14">
      <p:transition p14:dur="10" advClick="0" advTm="5000"/>
    </mc:Choice>
    <mc:Fallback>
      <p:transition advClick="0" advTm="5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9572"/>
                                        </p:tgtEl>
                                        <p:attrNameLst>
                                          <p:attrName>style.visibility</p:attrName>
                                        </p:attrNameLst>
                                      </p:cBhvr>
                                      <p:to>
                                        <p:strVal val="visible"/>
                                      </p:to>
                                    </p:set>
                                    <p:animEffect transition="in" filter="fade">
                                      <p:cBhvr>
                                        <p:cTn id="7" dur="2000"/>
                                        <p:tgtEl>
                                          <p:spTgt spid="109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978404" y="838200"/>
            <a:ext cx="7165597" cy="4881563"/>
          </a:xfrm>
          <a:prstGeom prst="rect">
            <a:avLst/>
          </a:prstGeom>
        </p:spPr>
      </p:pic>
      <p:sp>
        <p:nvSpPr>
          <p:cNvPr id="112645" name="Text Box 5"/>
          <p:cNvSpPr txBox="1">
            <a:spLocks noChangeArrowheads="1"/>
          </p:cNvSpPr>
          <p:nvPr/>
        </p:nvSpPr>
        <p:spPr bwMode="auto">
          <a:xfrm>
            <a:off x="0" y="1327148"/>
            <a:ext cx="2501646" cy="35394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a:buFontTx/>
              <a:buChar char="•"/>
            </a:pPr>
            <a:r>
              <a:rPr lang="en-US" sz="1400" dirty="0" smtClean="0"/>
              <a:t> Smaller head</a:t>
            </a:r>
          </a:p>
          <a:p>
            <a:pPr algn="l"/>
            <a:r>
              <a:rPr lang="en-US" sz="1400" dirty="0" smtClean="0"/>
              <a:t>   projection than</a:t>
            </a:r>
          </a:p>
          <a:p>
            <a:pPr algn="l"/>
            <a:r>
              <a:rPr lang="en-US" sz="1400" dirty="0"/>
              <a:t> </a:t>
            </a:r>
            <a:r>
              <a:rPr lang="en-US" sz="1400" dirty="0" smtClean="0"/>
              <a:t>  </a:t>
            </a:r>
            <a:r>
              <a:rPr lang="en-US" sz="1400" dirty="0"/>
              <a:t>Bald </a:t>
            </a:r>
            <a:r>
              <a:rPr lang="en-US" sz="1400" dirty="0" smtClean="0"/>
              <a:t>Eagle</a:t>
            </a:r>
          </a:p>
          <a:p>
            <a:pPr algn="l">
              <a:buFontTx/>
              <a:buChar char="•"/>
            </a:pPr>
            <a:endParaRPr lang="en-US" sz="1400" dirty="0"/>
          </a:p>
          <a:p>
            <a:pPr algn="l">
              <a:buFontTx/>
              <a:buChar char="•"/>
            </a:pPr>
            <a:r>
              <a:rPr lang="en-US" sz="1400" dirty="0"/>
              <a:t> </a:t>
            </a:r>
            <a:r>
              <a:rPr lang="en-US" sz="1400" dirty="0" smtClean="0"/>
              <a:t>Tail appears </a:t>
            </a:r>
          </a:p>
          <a:p>
            <a:pPr algn="l"/>
            <a:r>
              <a:rPr lang="en-US" sz="1400" dirty="0"/>
              <a:t> </a:t>
            </a:r>
            <a:r>
              <a:rPr lang="en-US" sz="1400" dirty="0" smtClean="0"/>
              <a:t>  longer</a:t>
            </a:r>
          </a:p>
          <a:p>
            <a:pPr algn="l">
              <a:buFontTx/>
              <a:buChar char="•"/>
            </a:pPr>
            <a:endParaRPr lang="en-US" sz="1400" dirty="0"/>
          </a:p>
          <a:p>
            <a:pPr algn="l">
              <a:buFontTx/>
              <a:buChar char="•"/>
            </a:pPr>
            <a:r>
              <a:rPr lang="en-US" sz="1400" dirty="0" smtClean="0"/>
              <a:t> Has a touch of</a:t>
            </a:r>
          </a:p>
          <a:p>
            <a:pPr algn="l"/>
            <a:r>
              <a:rPr lang="en-US" sz="1400" dirty="0"/>
              <a:t> </a:t>
            </a:r>
            <a:r>
              <a:rPr lang="en-US" sz="1400" dirty="0" smtClean="0"/>
              <a:t>  secondary bulge</a:t>
            </a:r>
          </a:p>
          <a:p>
            <a:pPr algn="l">
              <a:buFontTx/>
              <a:buChar char="•"/>
            </a:pPr>
            <a:endParaRPr lang="en-US" sz="1400" dirty="0"/>
          </a:p>
          <a:p>
            <a:pPr algn="l">
              <a:buFontTx/>
              <a:buChar char="•"/>
            </a:pPr>
            <a:r>
              <a:rPr lang="en-US" sz="1400" dirty="0" smtClean="0"/>
              <a:t> Holds wings flat</a:t>
            </a:r>
          </a:p>
          <a:p>
            <a:pPr algn="l"/>
            <a:r>
              <a:rPr lang="en-US" sz="1400" dirty="0"/>
              <a:t> </a:t>
            </a:r>
            <a:r>
              <a:rPr lang="en-US" sz="1400" dirty="0" smtClean="0"/>
              <a:t>  or at a moderate</a:t>
            </a:r>
          </a:p>
          <a:p>
            <a:pPr algn="l"/>
            <a:r>
              <a:rPr lang="en-US" sz="1400" dirty="0"/>
              <a:t> </a:t>
            </a:r>
            <a:r>
              <a:rPr lang="en-US" sz="1400" dirty="0" smtClean="0"/>
              <a:t>  dihedral</a:t>
            </a:r>
          </a:p>
          <a:p>
            <a:pPr algn="l">
              <a:buFontTx/>
              <a:buChar char="•"/>
            </a:pPr>
            <a:endParaRPr lang="en-US" sz="1400" dirty="0"/>
          </a:p>
          <a:p>
            <a:pPr algn="l">
              <a:buFontTx/>
              <a:buChar char="•"/>
            </a:pPr>
            <a:r>
              <a:rPr lang="en-US" sz="1400" dirty="0" smtClean="0"/>
              <a:t> Maintains a</a:t>
            </a:r>
          </a:p>
          <a:p>
            <a:pPr algn="l"/>
            <a:r>
              <a:rPr lang="en-US" sz="1400" dirty="0"/>
              <a:t> </a:t>
            </a:r>
            <a:r>
              <a:rPr lang="en-US" sz="1400" dirty="0" smtClean="0"/>
              <a:t>  steady flight</a:t>
            </a:r>
            <a:endParaRPr lang="en-US" sz="1400" dirty="0"/>
          </a:p>
        </p:txBody>
      </p:sp>
      <p:sp>
        <p:nvSpPr>
          <p:cNvPr id="2" name="Rectangle 1"/>
          <p:cNvSpPr/>
          <p:nvPr/>
        </p:nvSpPr>
        <p:spPr>
          <a:xfrm>
            <a:off x="199712" y="191869"/>
            <a:ext cx="3557384" cy="646331"/>
          </a:xfrm>
          <a:prstGeom prst="rect">
            <a:avLst/>
          </a:prstGeom>
        </p:spPr>
        <p:txBody>
          <a:bodyPr wrap="none">
            <a:spAutoFit/>
          </a:bodyPr>
          <a:lstStyle/>
          <a:p>
            <a:pPr algn="l"/>
            <a:r>
              <a:rPr lang="en-US" sz="3600" dirty="0">
                <a:solidFill>
                  <a:srgbClr val="FFC000"/>
                </a:solidFill>
              </a:rPr>
              <a:t>Golden Eagle</a:t>
            </a:r>
          </a:p>
        </p:txBody>
      </p:sp>
      <p:pic>
        <p:nvPicPr>
          <p:cNvPr id="112644" name="Picture 4" descr="silhouetteGoldenEagle"/>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1494838">
            <a:off x="6354960" y="135855"/>
            <a:ext cx="1771650" cy="48768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mc:AlternateContent xmlns:mc="http://schemas.openxmlformats.org/markup-compatibility/2006">
    <mc:Choice xmlns="" xmlns:p14="http://schemas.microsoft.com/office/powerpoint/2010/main" Requires="p14">
      <p:transition p14:dur="10" advClick="0" advTm="5000"/>
    </mc:Choice>
    <mc:Fallback>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645">
                                            <p:txEl>
                                              <p:pRg st="0" end="0"/>
                                            </p:txEl>
                                          </p:spTgt>
                                        </p:tgtEl>
                                        <p:attrNameLst>
                                          <p:attrName>style.visibility</p:attrName>
                                        </p:attrNameLst>
                                      </p:cBhvr>
                                      <p:to>
                                        <p:strVal val="visible"/>
                                      </p:to>
                                    </p:set>
                                    <p:animEffect transition="in" filter="fade">
                                      <p:cBhvr>
                                        <p:cTn id="7" dur="3000"/>
                                        <p:tgtEl>
                                          <p:spTgt spid="11264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2645">
                                            <p:txEl>
                                              <p:pRg st="1" end="1"/>
                                            </p:txEl>
                                          </p:spTgt>
                                        </p:tgtEl>
                                        <p:attrNameLst>
                                          <p:attrName>style.visibility</p:attrName>
                                        </p:attrNameLst>
                                      </p:cBhvr>
                                      <p:to>
                                        <p:strVal val="visible"/>
                                      </p:to>
                                    </p:set>
                                    <p:animEffect transition="in" filter="fade">
                                      <p:cBhvr>
                                        <p:cTn id="10" dur="3000"/>
                                        <p:tgtEl>
                                          <p:spTgt spid="11264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2645">
                                            <p:txEl>
                                              <p:pRg st="2" end="2"/>
                                            </p:txEl>
                                          </p:spTgt>
                                        </p:tgtEl>
                                        <p:attrNameLst>
                                          <p:attrName>style.visibility</p:attrName>
                                        </p:attrNameLst>
                                      </p:cBhvr>
                                      <p:to>
                                        <p:strVal val="visible"/>
                                      </p:to>
                                    </p:set>
                                    <p:animEffect transition="in" filter="fade">
                                      <p:cBhvr>
                                        <p:cTn id="13" dur="3000"/>
                                        <p:tgtEl>
                                          <p:spTgt spid="112645">
                                            <p:txEl>
                                              <p:pRg st="2" end="2"/>
                                            </p:txEl>
                                          </p:spTgt>
                                        </p:tgtEl>
                                      </p:cBhvr>
                                    </p:animEffect>
                                  </p:childTnLst>
                                </p:cTn>
                              </p:par>
                            </p:childTnLst>
                          </p:cTn>
                        </p:par>
                        <p:par>
                          <p:cTn id="14" fill="hold">
                            <p:stCondLst>
                              <p:cond delay="3000"/>
                            </p:stCondLst>
                            <p:childTnLst>
                              <p:par>
                                <p:cTn id="15" presetID="10" presetClass="entr" presetSubtype="0" fill="hold" nodeType="afterEffect">
                                  <p:stCondLst>
                                    <p:cond delay="0"/>
                                  </p:stCondLst>
                                  <p:childTnLst>
                                    <p:set>
                                      <p:cBhvr>
                                        <p:cTn id="16" dur="1" fill="hold">
                                          <p:stCondLst>
                                            <p:cond delay="0"/>
                                          </p:stCondLst>
                                        </p:cTn>
                                        <p:tgtEl>
                                          <p:spTgt spid="112645">
                                            <p:txEl>
                                              <p:pRg st="4" end="4"/>
                                            </p:txEl>
                                          </p:spTgt>
                                        </p:tgtEl>
                                        <p:attrNameLst>
                                          <p:attrName>style.visibility</p:attrName>
                                        </p:attrNameLst>
                                      </p:cBhvr>
                                      <p:to>
                                        <p:strVal val="visible"/>
                                      </p:to>
                                    </p:set>
                                    <p:animEffect transition="in" filter="fade">
                                      <p:cBhvr>
                                        <p:cTn id="17" dur="3000"/>
                                        <p:tgtEl>
                                          <p:spTgt spid="112645">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12645">
                                            <p:txEl>
                                              <p:pRg st="5" end="5"/>
                                            </p:txEl>
                                          </p:spTgt>
                                        </p:tgtEl>
                                        <p:attrNameLst>
                                          <p:attrName>style.visibility</p:attrName>
                                        </p:attrNameLst>
                                      </p:cBhvr>
                                      <p:to>
                                        <p:strVal val="visible"/>
                                      </p:to>
                                    </p:set>
                                    <p:animEffect transition="in" filter="fade">
                                      <p:cBhvr>
                                        <p:cTn id="20" dur="3000"/>
                                        <p:tgtEl>
                                          <p:spTgt spid="112645">
                                            <p:txEl>
                                              <p:pRg st="5" end="5"/>
                                            </p:txEl>
                                          </p:spTgt>
                                        </p:tgtEl>
                                      </p:cBhvr>
                                    </p:animEffect>
                                  </p:childTnLst>
                                </p:cTn>
                              </p:par>
                            </p:childTnLst>
                          </p:cTn>
                        </p:par>
                        <p:par>
                          <p:cTn id="21" fill="hold">
                            <p:stCondLst>
                              <p:cond delay="6000"/>
                            </p:stCondLst>
                            <p:childTnLst>
                              <p:par>
                                <p:cTn id="22" presetID="10" presetClass="entr" presetSubtype="0" fill="hold" nodeType="afterEffect">
                                  <p:stCondLst>
                                    <p:cond delay="0"/>
                                  </p:stCondLst>
                                  <p:childTnLst>
                                    <p:set>
                                      <p:cBhvr>
                                        <p:cTn id="23" dur="1" fill="hold">
                                          <p:stCondLst>
                                            <p:cond delay="0"/>
                                          </p:stCondLst>
                                        </p:cTn>
                                        <p:tgtEl>
                                          <p:spTgt spid="112645">
                                            <p:txEl>
                                              <p:pRg st="7" end="7"/>
                                            </p:txEl>
                                          </p:spTgt>
                                        </p:tgtEl>
                                        <p:attrNameLst>
                                          <p:attrName>style.visibility</p:attrName>
                                        </p:attrNameLst>
                                      </p:cBhvr>
                                      <p:to>
                                        <p:strVal val="visible"/>
                                      </p:to>
                                    </p:set>
                                    <p:animEffect transition="in" filter="fade">
                                      <p:cBhvr>
                                        <p:cTn id="24" dur="3000"/>
                                        <p:tgtEl>
                                          <p:spTgt spid="112645">
                                            <p:txEl>
                                              <p:pRg st="7" end="7"/>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12645">
                                            <p:txEl>
                                              <p:pRg st="8" end="8"/>
                                            </p:txEl>
                                          </p:spTgt>
                                        </p:tgtEl>
                                        <p:attrNameLst>
                                          <p:attrName>style.visibility</p:attrName>
                                        </p:attrNameLst>
                                      </p:cBhvr>
                                      <p:to>
                                        <p:strVal val="visible"/>
                                      </p:to>
                                    </p:set>
                                    <p:animEffect transition="in" filter="fade">
                                      <p:cBhvr>
                                        <p:cTn id="27" dur="3000"/>
                                        <p:tgtEl>
                                          <p:spTgt spid="112645">
                                            <p:txEl>
                                              <p:pRg st="8" end="8"/>
                                            </p:txEl>
                                          </p:spTgt>
                                        </p:tgtEl>
                                      </p:cBhvr>
                                    </p:animEffect>
                                  </p:childTnLst>
                                </p:cTn>
                              </p:par>
                            </p:childTnLst>
                          </p:cTn>
                        </p:par>
                        <p:par>
                          <p:cTn id="28" fill="hold">
                            <p:stCondLst>
                              <p:cond delay="9000"/>
                            </p:stCondLst>
                            <p:childTnLst>
                              <p:par>
                                <p:cTn id="29" presetID="10" presetClass="entr" presetSubtype="0" fill="hold" nodeType="afterEffect">
                                  <p:stCondLst>
                                    <p:cond delay="0"/>
                                  </p:stCondLst>
                                  <p:childTnLst>
                                    <p:set>
                                      <p:cBhvr>
                                        <p:cTn id="30" dur="1" fill="hold">
                                          <p:stCondLst>
                                            <p:cond delay="0"/>
                                          </p:stCondLst>
                                        </p:cTn>
                                        <p:tgtEl>
                                          <p:spTgt spid="112645">
                                            <p:txEl>
                                              <p:pRg st="10" end="10"/>
                                            </p:txEl>
                                          </p:spTgt>
                                        </p:tgtEl>
                                        <p:attrNameLst>
                                          <p:attrName>style.visibility</p:attrName>
                                        </p:attrNameLst>
                                      </p:cBhvr>
                                      <p:to>
                                        <p:strVal val="visible"/>
                                      </p:to>
                                    </p:set>
                                    <p:animEffect transition="in" filter="fade">
                                      <p:cBhvr>
                                        <p:cTn id="31" dur="3000"/>
                                        <p:tgtEl>
                                          <p:spTgt spid="112645">
                                            <p:txEl>
                                              <p:pRg st="10" end="10"/>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12645">
                                            <p:txEl>
                                              <p:pRg st="11" end="11"/>
                                            </p:txEl>
                                          </p:spTgt>
                                        </p:tgtEl>
                                        <p:attrNameLst>
                                          <p:attrName>style.visibility</p:attrName>
                                        </p:attrNameLst>
                                      </p:cBhvr>
                                      <p:to>
                                        <p:strVal val="visible"/>
                                      </p:to>
                                    </p:set>
                                    <p:animEffect transition="in" filter="fade">
                                      <p:cBhvr>
                                        <p:cTn id="34" dur="3000"/>
                                        <p:tgtEl>
                                          <p:spTgt spid="112645">
                                            <p:txEl>
                                              <p:pRg st="11" end="11"/>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12645">
                                            <p:txEl>
                                              <p:pRg st="12" end="12"/>
                                            </p:txEl>
                                          </p:spTgt>
                                        </p:tgtEl>
                                        <p:attrNameLst>
                                          <p:attrName>style.visibility</p:attrName>
                                        </p:attrNameLst>
                                      </p:cBhvr>
                                      <p:to>
                                        <p:strVal val="visible"/>
                                      </p:to>
                                    </p:set>
                                    <p:animEffect transition="in" filter="fade">
                                      <p:cBhvr>
                                        <p:cTn id="37" dur="3000"/>
                                        <p:tgtEl>
                                          <p:spTgt spid="112645">
                                            <p:txEl>
                                              <p:pRg st="12" end="12"/>
                                            </p:txEl>
                                          </p:spTgt>
                                        </p:tgtEl>
                                      </p:cBhvr>
                                    </p:animEffect>
                                  </p:childTnLst>
                                </p:cTn>
                              </p:par>
                            </p:childTnLst>
                          </p:cTn>
                        </p:par>
                        <p:par>
                          <p:cTn id="38" fill="hold">
                            <p:stCondLst>
                              <p:cond delay="12000"/>
                            </p:stCondLst>
                            <p:childTnLst>
                              <p:par>
                                <p:cTn id="39" presetID="10" presetClass="entr" presetSubtype="0" fill="hold" nodeType="afterEffect">
                                  <p:stCondLst>
                                    <p:cond delay="0"/>
                                  </p:stCondLst>
                                  <p:childTnLst>
                                    <p:set>
                                      <p:cBhvr>
                                        <p:cTn id="40" dur="1" fill="hold">
                                          <p:stCondLst>
                                            <p:cond delay="0"/>
                                          </p:stCondLst>
                                        </p:cTn>
                                        <p:tgtEl>
                                          <p:spTgt spid="112645">
                                            <p:txEl>
                                              <p:pRg st="14" end="14"/>
                                            </p:txEl>
                                          </p:spTgt>
                                        </p:tgtEl>
                                        <p:attrNameLst>
                                          <p:attrName>style.visibility</p:attrName>
                                        </p:attrNameLst>
                                      </p:cBhvr>
                                      <p:to>
                                        <p:strVal val="visible"/>
                                      </p:to>
                                    </p:set>
                                    <p:animEffect transition="in" filter="fade">
                                      <p:cBhvr>
                                        <p:cTn id="41" dur="3000"/>
                                        <p:tgtEl>
                                          <p:spTgt spid="112645">
                                            <p:txEl>
                                              <p:pRg st="14" end="14"/>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112645">
                                            <p:txEl>
                                              <p:pRg st="15" end="15"/>
                                            </p:txEl>
                                          </p:spTgt>
                                        </p:tgtEl>
                                        <p:attrNameLst>
                                          <p:attrName>style.visibility</p:attrName>
                                        </p:attrNameLst>
                                      </p:cBhvr>
                                      <p:to>
                                        <p:strVal val="visible"/>
                                      </p:to>
                                    </p:set>
                                    <p:animEffect transition="in" filter="fade">
                                      <p:cBhvr>
                                        <p:cTn id="44" dur="3000"/>
                                        <p:tgtEl>
                                          <p:spTgt spid="112645">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8" name="Picture 4" descr="DaveMcNhawksGE1 copy"/>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676400" y="785596"/>
            <a:ext cx="5638800" cy="5638800"/>
          </a:xfrm>
          <a:prstGeom prst="rect">
            <a:avLst/>
          </a:prstGeom>
          <a:noFill/>
          <a:extLst>
            <a:ext uri="{909E8E84-426E-40DD-AFC4-6F175D3DCCD1}">
              <a14:hiddenFill xmlns="" xmlns:a14="http://schemas.microsoft.com/office/drawing/2010/main">
                <a:solidFill>
                  <a:srgbClr val="FFFFFF"/>
                </a:solidFill>
              </a14:hiddenFill>
            </a:ext>
          </a:extLst>
        </p:spPr>
      </p:pic>
      <p:sp>
        <p:nvSpPr>
          <p:cNvPr id="113670" name="Text Box 6"/>
          <p:cNvSpPr txBox="1">
            <a:spLocks noChangeArrowheads="1"/>
          </p:cNvSpPr>
          <p:nvPr/>
        </p:nvSpPr>
        <p:spPr bwMode="auto">
          <a:xfrm>
            <a:off x="185311" y="152400"/>
            <a:ext cx="3988592"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3600" dirty="0">
                <a:solidFill>
                  <a:srgbClr val="FFC000"/>
                </a:solidFill>
              </a:rPr>
              <a:t>Golden Eagles </a:t>
            </a:r>
          </a:p>
        </p:txBody>
      </p:sp>
      <p:sp>
        <p:nvSpPr>
          <p:cNvPr id="113672" name="Line 8"/>
          <p:cNvSpPr>
            <a:spLocks noChangeShapeType="1"/>
          </p:cNvSpPr>
          <p:nvPr/>
        </p:nvSpPr>
        <p:spPr bwMode="auto">
          <a:xfrm flipH="1">
            <a:off x="5029200" y="1143000"/>
            <a:ext cx="1295400" cy="2438400"/>
          </a:xfrm>
          <a:prstGeom prst="line">
            <a:avLst/>
          </a:prstGeom>
          <a:noFill/>
          <a:ln w="38100">
            <a:solidFill>
              <a:srgbClr val="FFFF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671" name="Text Box 7"/>
          <p:cNvSpPr txBox="1">
            <a:spLocks noChangeArrowheads="1"/>
          </p:cNvSpPr>
          <p:nvPr/>
        </p:nvSpPr>
        <p:spPr bwMode="auto">
          <a:xfrm>
            <a:off x="4343400" y="383232"/>
            <a:ext cx="4267200"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dirty="0"/>
              <a:t>H</a:t>
            </a:r>
            <a:r>
              <a:rPr lang="en-US" dirty="0" smtClean="0"/>
              <a:t>ave </a:t>
            </a:r>
            <a:r>
              <a:rPr lang="en-US" dirty="0"/>
              <a:t>“golden” feathers on the nape</a:t>
            </a:r>
          </a:p>
        </p:txBody>
      </p:sp>
      <p:sp>
        <p:nvSpPr>
          <p:cNvPr id="113673" name="Text Box 9"/>
          <p:cNvSpPr txBox="1">
            <a:spLocks noChangeArrowheads="1"/>
          </p:cNvSpPr>
          <p:nvPr/>
        </p:nvSpPr>
        <p:spPr bwMode="auto">
          <a:xfrm rot="-449037">
            <a:off x="484867" y="4113183"/>
            <a:ext cx="2781531"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000" i="1" dirty="0" smtClean="0"/>
              <a:t>Note: long-</a:t>
            </a:r>
            <a:r>
              <a:rPr lang="en-US" sz="2000" i="1" dirty="0" err="1" smtClean="0"/>
              <a:t>ish</a:t>
            </a:r>
            <a:r>
              <a:rPr lang="en-US" sz="2000" i="1" dirty="0" smtClean="0"/>
              <a:t> </a:t>
            </a:r>
            <a:r>
              <a:rPr lang="en-US" sz="2000" i="1" dirty="0"/>
              <a:t>tail</a:t>
            </a:r>
          </a:p>
        </p:txBody>
      </p:sp>
      <p:sp>
        <p:nvSpPr>
          <p:cNvPr id="113674" name="Text Box 10"/>
          <p:cNvSpPr txBox="1">
            <a:spLocks noChangeArrowheads="1"/>
          </p:cNvSpPr>
          <p:nvPr/>
        </p:nvSpPr>
        <p:spPr bwMode="auto">
          <a:xfrm rot="-1554211">
            <a:off x="5725856" y="2741583"/>
            <a:ext cx="3139001"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000" i="1" dirty="0" smtClean="0"/>
              <a:t>Note: </a:t>
            </a:r>
            <a:r>
              <a:rPr lang="en-US" sz="2000" i="1" dirty="0"/>
              <a:t>slight dihedral</a:t>
            </a:r>
          </a:p>
        </p:txBody>
      </p:sp>
      <p:sp>
        <p:nvSpPr>
          <p:cNvPr id="113675" name="Text Box 11"/>
          <p:cNvSpPr txBox="1">
            <a:spLocks noChangeArrowheads="1"/>
          </p:cNvSpPr>
          <p:nvPr/>
        </p:nvSpPr>
        <p:spPr bwMode="auto">
          <a:xfrm>
            <a:off x="1219200" y="4953000"/>
            <a:ext cx="3776663"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000" i="1"/>
              <a:t>and relatively small head</a:t>
            </a:r>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113668"/>
                                        </p:tgtEl>
                                        <p:attrNameLst>
                                          <p:attrName>style.visibility</p:attrName>
                                        </p:attrNameLst>
                                      </p:cBhvr>
                                      <p:to>
                                        <p:strVal val="visible"/>
                                      </p:to>
                                    </p:set>
                                    <p:anim calcmode="lin" valueType="num">
                                      <p:cBhvr>
                                        <p:cTn id="7" dur="2000" fill="hold"/>
                                        <p:tgtEl>
                                          <p:spTgt spid="113668"/>
                                        </p:tgtEl>
                                        <p:attrNameLst>
                                          <p:attrName>ppt_w</p:attrName>
                                        </p:attrNameLst>
                                      </p:cBhvr>
                                      <p:tavLst>
                                        <p:tav tm="0">
                                          <p:val>
                                            <p:fltVal val="0"/>
                                          </p:val>
                                        </p:tav>
                                        <p:tav tm="100000">
                                          <p:val>
                                            <p:strVal val="#ppt_w"/>
                                          </p:val>
                                        </p:tav>
                                      </p:tavLst>
                                    </p:anim>
                                    <p:anim calcmode="lin" valueType="num">
                                      <p:cBhvr>
                                        <p:cTn id="8" dur="2000" fill="hold"/>
                                        <p:tgtEl>
                                          <p:spTgt spid="113668"/>
                                        </p:tgtEl>
                                        <p:attrNameLst>
                                          <p:attrName>ppt_h</p:attrName>
                                        </p:attrNameLst>
                                      </p:cBhvr>
                                      <p:tavLst>
                                        <p:tav tm="0">
                                          <p:val>
                                            <p:fltVal val="0"/>
                                          </p:val>
                                        </p:tav>
                                        <p:tav tm="100000">
                                          <p:val>
                                            <p:strVal val="#ppt_h"/>
                                          </p:val>
                                        </p:tav>
                                      </p:tavLst>
                                    </p:anim>
                                    <p:animEffect transition="in" filter="fade">
                                      <p:cBhvr>
                                        <p:cTn id="9" dur="2000"/>
                                        <p:tgtEl>
                                          <p:spTgt spid="11366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13670"/>
                                        </p:tgtEl>
                                        <p:attrNameLst>
                                          <p:attrName>style.visibility</p:attrName>
                                        </p:attrNameLst>
                                      </p:cBhvr>
                                      <p:to>
                                        <p:strVal val="visible"/>
                                      </p:to>
                                    </p:set>
                                    <p:animEffect transition="in" filter="fade">
                                      <p:cBhvr>
                                        <p:cTn id="12" dur="3000"/>
                                        <p:tgtEl>
                                          <p:spTgt spid="113670"/>
                                        </p:tgtEl>
                                      </p:cBhvr>
                                    </p:animEffect>
                                  </p:childTnLst>
                                </p:cTn>
                              </p:par>
                            </p:childTnLst>
                          </p:cTn>
                        </p:par>
                        <p:par>
                          <p:cTn id="13" fill="hold" nodeType="afterGroup">
                            <p:stCondLst>
                              <p:cond delay="3000"/>
                            </p:stCondLst>
                            <p:childTnLst>
                              <p:par>
                                <p:cTn id="14" presetID="55" presetClass="entr" presetSubtype="0" fill="hold" grpId="0" nodeType="afterEffect">
                                  <p:stCondLst>
                                    <p:cond delay="0"/>
                                  </p:stCondLst>
                                  <p:childTnLst>
                                    <p:set>
                                      <p:cBhvr>
                                        <p:cTn id="15" dur="1" fill="hold">
                                          <p:stCondLst>
                                            <p:cond delay="0"/>
                                          </p:stCondLst>
                                        </p:cTn>
                                        <p:tgtEl>
                                          <p:spTgt spid="113671"/>
                                        </p:tgtEl>
                                        <p:attrNameLst>
                                          <p:attrName>style.visibility</p:attrName>
                                        </p:attrNameLst>
                                      </p:cBhvr>
                                      <p:to>
                                        <p:strVal val="visible"/>
                                      </p:to>
                                    </p:set>
                                    <p:anim calcmode="lin" valueType="num">
                                      <p:cBhvr>
                                        <p:cTn id="16" dur="2000" fill="hold"/>
                                        <p:tgtEl>
                                          <p:spTgt spid="113671"/>
                                        </p:tgtEl>
                                        <p:attrNameLst>
                                          <p:attrName>ppt_w</p:attrName>
                                        </p:attrNameLst>
                                      </p:cBhvr>
                                      <p:tavLst>
                                        <p:tav tm="0">
                                          <p:val>
                                            <p:strVal val="#ppt_w*0.70"/>
                                          </p:val>
                                        </p:tav>
                                        <p:tav tm="100000">
                                          <p:val>
                                            <p:strVal val="#ppt_w"/>
                                          </p:val>
                                        </p:tav>
                                      </p:tavLst>
                                    </p:anim>
                                    <p:anim calcmode="lin" valueType="num">
                                      <p:cBhvr>
                                        <p:cTn id="17" dur="2000" fill="hold"/>
                                        <p:tgtEl>
                                          <p:spTgt spid="113671"/>
                                        </p:tgtEl>
                                        <p:attrNameLst>
                                          <p:attrName>ppt_h</p:attrName>
                                        </p:attrNameLst>
                                      </p:cBhvr>
                                      <p:tavLst>
                                        <p:tav tm="0">
                                          <p:val>
                                            <p:strVal val="#ppt_h"/>
                                          </p:val>
                                        </p:tav>
                                        <p:tav tm="100000">
                                          <p:val>
                                            <p:strVal val="#ppt_h"/>
                                          </p:val>
                                        </p:tav>
                                      </p:tavLst>
                                    </p:anim>
                                    <p:animEffect transition="in" filter="fade">
                                      <p:cBhvr>
                                        <p:cTn id="18" dur="2000"/>
                                        <p:tgtEl>
                                          <p:spTgt spid="113671"/>
                                        </p:tgtEl>
                                      </p:cBhvr>
                                    </p:animEffect>
                                  </p:childTnLst>
                                </p:cTn>
                              </p:par>
                            </p:childTnLst>
                          </p:cTn>
                        </p:par>
                        <p:par>
                          <p:cTn id="19" fill="hold" nodeType="afterGroup">
                            <p:stCondLst>
                              <p:cond delay="5000"/>
                            </p:stCondLst>
                            <p:childTnLst>
                              <p:par>
                                <p:cTn id="20" presetID="22" presetClass="entr" presetSubtype="1" fill="hold" grpId="0" nodeType="afterEffect">
                                  <p:stCondLst>
                                    <p:cond delay="0"/>
                                  </p:stCondLst>
                                  <p:childTnLst>
                                    <p:set>
                                      <p:cBhvr>
                                        <p:cTn id="21" dur="1" fill="hold">
                                          <p:stCondLst>
                                            <p:cond delay="0"/>
                                          </p:stCondLst>
                                        </p:cTn>
                                        <p:tgtEl>
                                          <p:spTgt spid="113672"/>
                                        </p:tgtEl>
                                        <p:attrNameLst>
                                          <p:attrName>style.visibility</p:attrName>
                                        </p:attrNameLst>
                                      </p:cBhvr>
                                      <p:to>
                                        <p:strVal val="visible"/>
                                      </p:to>
                                    </p:set>
                                    <p:animEffect transition="in" filter="wipe(up)">
                                      <p:cBhvr>
                                        <p:cTn id="22" dur="2000"/>
                                        <p:tgtEl>
                                          <p:spTgt spid="113672"/>
                                        </p:tgtEl>
                                      </p:cBhvr>
                                    </p:animEffect>
                                  </p:childTnLst>
                                </p:cTn>
                              </p:par>
                            </p:childTnLst>
                          </p:cTn>
                        </p:par>
                        <p:par>
                          <p:cTn id="23" fill="hold" nodeType="afterGroup">
                            <p:stCondLst>
                              <p:cond delay="7000"/>
                            </p:stCondLst>
                            <p:childTnLst>
                              <p:par>
                                <p:cTn id="24" presetID="55" presetClass="entr" presetSubtype="0" fill="hold" grpId="0" nodeType="afterEffect">
                                  <p:stCondLst>
                                    <p:cond delay="500"/>
                                  </p:stCondLst>
                                  <p:childTnLst>
                                    <p:set>
                                      <p:cBhvr>
                                        <p:cTn id="25" dur="1" fill="hold">
                                          <p:stCondLst>
                                            <p:cond delay="0"/>
                                          </p:stCondLst>
                                        </p:cTn>
                                        <p:tgtEl>
                                          <p:spTgt spid="113673"/>
                                        </p:tgtEl>
                                        <p:attrNameLst>
                                          <p:attrName>style.visibility</p:attrName>
                                        </p:attrNameLst>
                                      </p:cBhvr>
                                      <p:to>
                                        <p:strVal val="visible"/>
                                      </p:to>
                                    </p:set>
                                    <p:anim calcmode="lin" valueType="num">
                                      <p:cBhvr>
                                        <p:cTn id="26" dur="2000" fill="hold"/>
                                        <p:tgtEl>
                                          <p:spTgt spid="113673"/>
                                        </p:tgtEl>
                                        <p:attrNameLst>
                                          <p:attrName>ppt_w</p:attrName>
                                        </p:attrNameLst>
                                      </p:cBhvr>
                                      <p:tavLst>
                                        <p:tav tm="0">
                                          <p:val>
                                            <p:strVal val="#ppt_w*0.70"/>
                                          </p:val>
                                        </p:tav>
                                        <p:tav tm="100000">
                                          <p:val>
                                            <p:strVal val="#ppt_w"/>
                                          </p:val>
                                        </p:tav>
                                      </p:tavLst>
                                    </p:anim>
                                    <p:anim calcmode="lin" valueType="num">
                                      <p:cBhvr>
                                        <p:cTn id="27" dur="2000" fill="hold"/>
                                        <p:tgtEl>
                                          <p:spTgt spid="113673"/>
                                        </p:tgtEl>
                                        <p:attrNameLst>
                                          <p:attrName>ppt_h</p:attrName>
                                        </p:attrNameLst>
                                      </p:cBhvr>
                                      <p:tavLst>
                                        <p:tav tm="0">
                                          <p:val>
                                            <p:strVal val="#ppt_h"/>
                                          </p:val>
                                        </p:tav>
                                        <p:tav tm="100000">
                                          <p:val>
                                            <p:strVal val="#ppt_h"/>
                                          </p:val>
                                        </p:tav>
                                      </p:tavLst>
                                    </p:anim>
                                    <p:animEffect transition="in" filter="fade">
                                      <p:cBhvr>
                                        <p:cTn id="28" dur="2000"/>
                                        <p:tgtEl>
                                          <p:spTgt spid="113673"/>
                                        </p:tgtEl>
                                      </p:cBhvr>
                                    </p:animEffect>
                                  </p:childTnLst>
                                </p:cTn>
                              </p:par>
                            </p:childTnLst>
                          </p:cTn>
                        </p:par>
                        <p:par>
                          <p:cTn id="29" fill="hold" nodeType="afterGroup">
                            <p:stCondLst>
                              <p:cond delay="9500"/>
                            </p:stCondLst>
                            <p:childTnLst>
                              <p:par>
                                <p:cTn id="30" presetID="55" presetClass="entr" presetSubtype="0" fill="hold" grpId="0" nodeType="afterEffect">
                                  <p:stCondLst>
                                    <p:cond delay="0"/>
                                  </p:stCondLst>
                                  <p:childTnLst>
                                    <p:set>
                                      <p:cBhvr>
                                        <p:cTn id="31" dur="1" fill="hold">
                                          <p:stCondLst>
                                            <p:cond delay="0"/>
                                          </p:stCondLst>
                                        </p:cTn>
                                        <p:tgtEl>
                                          <p:spTgt spid="113675"/>
                                        </p:tgtEl>
                                        <p:attrNameLst>
                                          <p:attrName>style.visibility</p:attrName>
                                        </p:attrNameLst>
                                      </p:cBhvr>
                                      <p:to>
                                        <p:strVal val="visible"/>
                                      </p:to>
                                    </p:set>
                                    <p:anim calcmode="lin" valueType="num">
                                      <p:cBhvr>
                                        <p:cTn id="32" dur="2000" fill="hold"/>
                                        <p:tgtEl>
                                          <p:spTgt spid="113675"/>
                                        </p:tgtEl>
                                        <p:attrNameLst>
                                          <p:attrName>ppt_w</p:attrName>
                                        </p:attrNameLst>
                                      </p:cBhvr>
                                      <p:tavLst>
                                        <p:tav tm="0">
                                          <p:val>
                                            <p:strVal val="#ppt_w*0.70"/>
                                          </p:val>
                                        </p:tav>
                                        <p:tav tm="100000">
                                          <p:val>
                                            <p:strVal val="#ppt_w"/>
                                          </p:val>
                                        </p:tav>
                                      </p:tavLst>
                                    </p:anim>
                                    <p:anim calcmode="lin" valueType="num">
                                      <p:cBhvr>
                                        <p:cTn id="33" dur="2000" fill="hold"/>
                                        <p:tgtEl>
                                          <p:spTgt spid="113675"/>
                                        </p:tgtEl>
                                        <p:attrNameLst>
                                          <p:attrName>ppt_h</p:attrName>
                                        </p:attrNameLst>
                                      </p:cBhvr>
                                      <p:tavLst>
                                        <p:tav tm="0">
                                          <p:val>
                                            <p:strVal val="#ppt_h"/>
                                          </p:val>
                                        </p:tav>
                                        <p:tav tm="100000">
                                          <p:val>
                                            <p:strVal val="#ppt_h"/>
                                          </p:val>
                                        </p:tav>
                                      </p:tavLst>
                                    </p:anim>
                                    <p:animEffect transition="in" filter="fade">
                                      <p:cBhvr>
                                        <p:cTn id="34" dur="2000"/>
                                        <p:tgtEl>
                                          <p:spTgt spid="113675"/>
                                        </p:tgtEl>
                                      </p:cBhvr>
                                    </p:animEffect>
                                  </p:childTnLst>
                                </p:cTn>
                              </p:par>
                            </p:childTnLst>
                          </p:cTn>
                        </p:par>
                        <p:par>
                          <p:cTn id="35" fill="hold" nodeType="afterGroup">
                            <p:stCondLst>
                              <p:cond delay="11500"/>
                            </p:stCondLst>
                            <p:childTnLst>
                              <p:par>
                                <p:cTn id="36" presetID="55" presetClass="entr" presetSubtype="0" fill="hold" grpId="0" nodeType="afterEffect">
                                  <p:stCondLst>
                                    <p:cond delay="500"/>
                                  </p:stCondLst>
                                  <p:childTnLst>
                                    <p:set>
                                      <p:cBhvr>
                                        <p:cTn id="37" dur="1" fill="hold">
                                          <p:stCondLst>
                                            <p:cond delay="0"/>
                                          </p:stCondLst>
                                        </p:cTn>
                                        <p:tgtEl>
                                          <p:spTgt spid="113674"/>
                                        </p:tgtEl>
                                        <p:attrNameLst>
                                          <p:attrName>style.visibility</p:attrName>
                                        </p:attrNameLst>
                                      </p:cBhvr>
                                      <p:to>
                                        <p:strVal val="visible"/>
                                      </p:to>
                                    </p:set>
                                    <p:anim calcmode="lin" valueType="num">
                                      <p:cBhvr>
                                        <p:cTn id="38" dur="2000" fill="hold"/>
                                        <p:tgtEl>
                                          <p:spTgt spid="113674"/>
                                        </p:tgtEl>
                                        <p:attrNameLst>
                                          <p:attrName>ppt_w</p:attrName>
                                        </p:attrNameLst>
                                      </p:cBhvr>
                                      <p:tavLst>
                                        <p:tav tm="0">
                                          <p:val>
                                            <p:strVal val="#ppt_w*0.70"/>
                                          </p:val>
                                        </p:tav>
                                        <p:tav tm="100000">
                                          <p:val>
                                            <p:strVal val="#ppt_w"/>
                                          </p:val>
                                        </p:tav>
                                      </p:tavLst>
                                    </p:anim>
                                    <p:anim calcmode="lin" valueType="num">
                                      <p:cBhvr>
                                        <p:cTn id="39" dur="2000" fill="hold"/>
                                        <p:tgtEl>
                                          <p:spTgt spid="113674"/>
                                        </p:tgtEl>
                                        <p:attrNameLst>
                                          <p:attrName>ppt_h</p:attrName>
                                        </p:attrNameLst>
                                      </p:cBhvr>
                                      <p:tavLst>
                                        <p:tav tm="0">
                                          <p:val>
                                            <p:strVal val="#ppt_h"/>
                                          </p:val>
                                        </p:tav>
                                        <p:tav tm="100000">
                                          <p:val>
                                            <p:strVal val="#ppt_h"/>
                                          </p:val>
                                        </p:tav>
                                      </p:tavLst>
                                    </p:anim>
                                    <p:animEffect transition="in" filter="fade">
                                      <p:cBhvr>
                                        <p:cTn id="40" dur="2000"/>
                                        <p:tgtEl>
                                          <p:spTgt spid="113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0" grpId="0"/>
      <p:bldP spid="113672" grpId="0" animBg="1"/>
      <p:bldP spid="113671" grpId="0"/>
      <p:bldP spid="113673" grpId="0"/>
      <p:bldP spid="113674" grpId="0"/>
      <p:bldP spid="11367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AutoShape 2" descr="0D4D1340-A1F1-429D-9318-5DFBE6F807B7@maine"/>
          <p:cNvSpPr>
            <a:spLocks noChangeAspect="1" noChangeArrowheads="1"/>
          </p:cNvSpPr>
          <p:nvPr/>
        </p:nvSpPr>
        <p:spPr bwMode="auto">
          <a:xfrm>
            <a:off x="3033713" y="2714625"/>
            <a:ext cx="3076575" cy="1428750"/>
          </a:xfrm>
          <a:prstGeom prst="rect">
            <a:avLst/>
          </a:prstGeom>
          <a:noFill/>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17763" name="AutoShape 3" descr="0D4D1340-A1F1-429D-9318-5DFBE6F807B7@maine"/>
          <p:cNvSpPr>
            <a:spLocks noChangeAspect="1" noChangeArrowheads="1"/>
          </p:cNvSpPr>
          <p:nvPr/>
        </p:nvSpPr>
        <p:spPr bwMode="auto">
          <a:xfrm>
            <a:off x="3033713" y="2714625"/>
            <a:ext cx="3076575" cy="1428750"/>
          </a:xfrm>
          <a:prstGeom prst="rect">
            <a:avLst/>
          </a:prstGeom>
          <a:noFill/>
          <a:extLst>
            <a:ext uri="{909E8E84-426E-40DD-AFC4-6F175D3DCCD1}">
              <a14:hiddenFill xmlns="" xmlns:a14="http://schemas.microsoft.com/office/drawing/2010/main">
                <a:solidFill>
                  <a:srgbClr val="FFFFFF"/>
                </a:solidFill>
              </a14:hiddenFill>
            </a:ext>
          </a:extLst>
        </p:spPr>
        <p:txBody>
          <a:bodyPr/>
          <a:lstStyle/>
          <a:p>
            <a:endParaRPr lang="en-US"/>
          </a:p>
        </p:txBody>
      </p:sp>
      <p:pic>
        <p:nvPicPr>
          <p:cNvPr id="117768" name="Picture 8" descr="Goldieimmie"/>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2046010">
            <a:off x="806237" y="2320021"/>
            <a:ext cx="2573724" cy="3646707"/>
          </a:xfrm>
          <a:prstGeom prst="rect">
            <a:avLst/>
          </a:prstGeom>
          <a:noFill/>
          <a:scene3d>
            <a:camera prst="orthographicFront">
              <a:rot lat="0" lon="0" rev="0"/>
            </a:camera>
            <a:lightRig rig="threePt" dir="t"/>
          </a:scene3d>
          <a:extLst>
            <a:ext uri="{909E8E84-426E-40DD-AFC4-6F175D3DCCD1}">
              <a14:hiddenFill xmlns="" xmlns:a14="http://schemas.microsoft.com/office/drawing/2010/main">
                <a:solidFill>
                  <a:srgbClr val="FFFFFF"/>
                </a:solidFill>
              </a14:hiddenFill>
            </a:ext>
          </a:extLst>
        </p:spPr>
      </p:pic>
      <p:sp>
        <p:nvSpPr>
          <p:cNvPr id="117764" name="AutoShape 4" descr="0D4D1340-A1F1-429D-9318-5DFBE6F807B7@maine"/>
          <p:cNvSpPr>
            <a:spLocks noChangeAspect="1" noChangeArrowheads="1"/>
          </p:cNvSpPr>
          <p:nvPr/>
        </p:nvSpPr>
        <p:spPr bwMode="auto">
          <a:xfrm>
            <a:off x="2971800" y="5429250"/>
            <a:ext cx="3076575" cy="1428750"/>
          </a:xfrm>
          <a:prstGeom prst="rect">
            <a:avLst/>
          </a:prstGeom>
          <a:noFill/>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17767" name="Text Box 7"/>
          <p:cNvSpPr txBox="1">
            <a:spLocks noChangeArrowheads="1"/>
          </p:cNvSpPr>
          <p:nvPr/>
        </p:nvSpPr>
        <p:spPr bwMode="auto">
          <a:xfrm>
            <a:off x="838200" y="1004068"/>
            <a:ext cx="7467600"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r>
              <a:rPr lang="en-US" sz="2000" dirty="0" smtClean="0"/>
              <a:t>Have white </a:t>
            </a:r>
            <a:r>
              <a:rPr lang="en-US" sz="2000" dirty="0"/>
              <a:t>patches </a:t>
            </a:r>
            <a:r>
              <a:rPr lang="en-US" sz="2000" dirty="0" smtClean="0"/>
              <a:t>typically restricted </a:t>
            </a:r>
            <a:r>
              <a:rPr lang="en-US" sz="2000" dirty="0"/>
              <a:t>to base of tail and center of wing</a:t>
            </a:r>
          </a:p>
        </p:txBody>
      </p:sp>
      <p:pic>
        <p:nvPicPr>
          <p:cNvPr id="117770" name="Picture 10" descr="ShawnCareyimmGE copy"/>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457700" y="2277480"/>
            <a:ext cx="3733800" cy="344646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244771" y="228600"/>
            <a:ext cx="4573688" cy="461665"/>
          </a:xfrm>
          <a:prstGeom prst="rect">
            <a:avLst/>
          </a:prstGeom>
        </p:spPr>
        <p:txBody>
          <a:bodyPr wrap="none">
            <a:spAutoFit/>
          </a:bodyPr>
          <a:lstStyle/>
          <a:p>
            <a:pPr algn="r"/>
            <a:r>
              <a:rPr lang="en-US" dirty="0" smtClean="0"/>
              <a:t>Immature</a:t>
            </a:r>
            <a:r>
              <a:rPr lang="en-US" dirty="0" smtClean="0">
                <a:solidFill>
                  <a:srgbClr val="FFFF00"/>
                </a:solidFill>
              </a:rPr>
              <a:t> </a:t>
            </a:r>
            <a:r>
              <a:rPr lang="en-US" dirty="0" smtClean="0">
                <a:solidFill>
                  <a:srgbClr val="FFC000"/>
                </a:solidFill>
              </a:rPr>
              <a:t>Golden </a:t>
            </a:r>
            <a:r>
              <a:rPr lang="en-US" dirty="0">
                <a:solidFill>
                  <a:srgbClr val="FFC000"/>
                </a:solidFill>
              </a:rPr>
              <a:t>Eagles </a:t>
            </a:r>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17767">
                                            <p:txEl>
                                              <p:pRg st="0" end="0"/>
                                            </p:txEl>
                                          </p:spTgt>
                                        </p:tgtEl>
                                        <p:attrNameLst>
                                          <p:attrName>style.visibility</p:attrName>
                                        </p:attrNameLst>
                                      </p:cBhvr>
                                      <p:to>
                                        <p:strVal val="visible"/>
                                      </p:to>
                                    </p:set>
                                    <p:anim calcmode="lin" valueType="num">
                                      <p:cBhvr>
                                        <p:cTn id="7" dur="2000" fill="hold"/>
                                        <p:tgtEl>
                                          <p:spTgt spid="117767">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117767">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117767">
                                            <p:txEl>
                                              <p:pRg st="0" end="0"/>
                                            </p:txEl>
                                          </p:spTgt>
                                        </p:tgtEl>
                                      </p:cBhvr>
                                    </p:animEffect>
                                  </p:childTnLst>
                                </p:cTn>
                              </p:par>
                            </p:childTnLst>
                          </p:cTn>
                        </p:par>
                        <p:par>
                          <p:cTn id="10" fill="hold" nodeType="afterGroup">
                            <p:stCondLst>
                              <p:cond delay="2000"/>
                            </p:stCondLst>
                            <p:childTnLst>
                              <p:par>
                                <p:cTn id="11" presetID="10" presetClass="entr" presetSubtype="0" fill="hold" nodeType="afterEffect">
                                  <p:stCondLst>
                                    <p:cond delay="0"/>
                                  </p:stCondLst>
                                  <p:childTnLst>
                                    <p:set>
                                      <p:cBhvr>
                                        <p:cTn id="12" dur="1" fill="hold">
                                          <p:stCondLst>
                                            <p:cond delay="0"/>
                                          </p:stCondLst>
                                        </p:cTn>
                                        <p:tgtEl>
                                          <p:spTgt spid="117768"/>
                                        </p:tgtEl>
                                        <p:attrNameLst>
                                          <p:attrName>style.visibility</p:attrName>
                                        </p:attrNameLst>
                                      </p:cBhvr>
                                      <p:to>
                                        <p:strVal val="visible"/>
                                      </p:to>
                                    </p:set>
                                    <p:animEffect transition="in" filter="fade">
                                      <p:cBhvr>
                                        <p:cTn id="13" dur="2000"/>
                                        <p:tgtEl>
                                          <p:spTgt spid="117768"/>
                                        </p:tgtEl>
                                      </p:cBhvr>
                                    </p:animEffect>
                                  </p:childTnLst>
                                </p:cTn>
                              </p:par>
                              <p:par>
                                <p:cTn id="14" presetID="53" presetClass="entr" presetSubtype="0" fill="hold" nodeType="withEffect">
                                  <p:stCondLst>
                                    <p:cond delay="0"/>
                                  </p:stCondLst>
                                  <p:childTnLst>
                                    <p:set>
                                      <p:cBhvr>
                                        <p:cTn id="15" dur="1" fill="hold">
                                          <p:stCondLst>
                                            <p:cond delay="0"/>
                                          </p:stCondLst>
                                        </p:cTn>
                                        <p:tgtEl>
                                          <p:spTgt spid="117770"/>
                                        </p:tgtEl>
                                        <p:attrNameLst>
                                          <p:attrName>style.visibility</p:attrName>
                                        </p:attrNameLst>
                                      </p:cBhvr>
                                      <p:to>
                                        <p:strVal val="visible"/>
                                      </p:to>
                                    </p:set>
                                    <p:anim calcmode="lin" valueType="num">
                                      <p:cBhvr>
                                        <p:cTn id="16" dur="2000" fill="hold"/>
                                        <p:tgtEl>
                                          <p:spTgt spid="117770"/>
                                        </p:tgtEl>
                                        <p:attrNameLst>
                                          <p:attrName>ppt_w</p:attrName>
                                        </p:attrNameLst>
                                      </p:cBhvr>
                                      <p:tavLst>
                                        <p:tav tm="0">
                                          <p:val>
                                            <p:fltVal val="0"/>
                                          </p:val>
                                        </p:tav>
                                        <p:tav tm="100000">
                                          <p:val>
                                            <p:strVal val="#ppt_w"/>
                                          </p:val>
                                        </p:tav>
                                      </p:tavLst>
                                    </p:anim>
                                    <p:anim calcmode="lin" valueType="num">
                                      <p:cBhvr>
                                        <p:cTn id="17" dur="2000" fill="hold"/>
                                        <p:tgtEl>
                                          <p:spTgt spid="117770"/>
                                        </p:tgtEl>
                                        <p:attrNameLst>
                                          <p:attrName>ppt_h</p:attrName>
                                        </p:attrNameLst>
                                      </p:cBhvr>
                                      <p:tavLst>
                                        <p:tav tm="0">
                                          <p:val>
                                            <p:fltVal val="0"/>
                                          </p:val>
                                        </p:tav>
                                        <p:tav tm="100000">
                                          <p:val>
                                            <p:strVal val="#ppt_h"/>
                                          </p:val>
                                        </p:tav>
                                      </p:tavLst>
                                    </p:anim>
                                    <p:animEffect transition="in" filter="fade">
                                      <p:cBhvr>
                                        <p:cTn id="18" dur="2000"/>
                                        <p:tgtEl>
                                          <p:spTgt spid="117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7" grpId="0" build="allAtOnce"/>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6" name="Text Box 4"/>
          <p:cNvSpPr txBox="1">
            <a:spLocks noChangeArrowheads="1"/>
          </p:cNvSpPr>
          <p:nvPr/>
        </p:nvSpPr>
        <p:spPr bwMode="auto">
          <a:xfrm>
            <a:off x="1143000" y="1981200"/>
            <a:ext cx="6538913"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a:t>Are you an eagle-eye?</a:t>
            </a:r>
          </a:p>
        </p:txBody>
      </p:sp>
      <p:sp>
        <p:nvSpPr>
          <p:cNvPr id="120837" name="Text Box 5"/>
          <p:cNvSpPr txBox="1">
            <a:spLocks noChangeArrowheads="1"/>
          </p:cNvSpPr>
          <p:nvPr/>
        </p:nvSpPr>
        <p:spPr bwMode="auto">
          <a:xfrm>
            <a:off x="2727325" y="3640138"/>
            <a:ext cx="3316288"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3DFF6B"/>
                </a:solidFill>
              </a:rPr>
              <a:t>QUIZ time!</a:t>
            </a:r>
          </a:p>
        </p:txBody>
      </p:sp>
    </p:spTree>
  </p:cSld>
  <p:clrMapOvr>
    <a:masterClrMapping/>
  </p:clrMapOvr>
  <p:transition spd="slow" advClick="0" advTm="5000">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2" name="Picture 4" descr="DaveMcNhawksyoungBE copy"/>
          <p:cNvPicPr>
            <a:picLocks noChangeAspect="1" noChangeArrowheads="1"/>
          </p:cNvPicPr>
          <p:nvPr/>
        </p:nvPicPr>
        <p:blipFill>
          <a:blip r:embed="rId3" cstate="print">
            <a:extLst>
              <a:ext uri="{BEBA8EAE-BF5A-486C-A8C5-ECC9F3942E4B}">
                <a14:imgProps xmlns="" xmlns:a14="http://schemas.microsoft.com/office/drawing/2010/main">
                  <a14:imgLayer r:embed="rId4">
                    <a14:imgEffect>
                      <a14:brightnessContrast bright="21000"/>
                    </a14:imgEffect>
                  </a14:imgLayer>
                </a14:imgProps>
              </a:ext>
              <a:ext uri="{28A0092B-C50C-407E-A947-70E740481C1C}">
                <a14:useLocalDpi xmlns="" xmlns:a14="http://schemas.microsoft.com/office/drawing/2010/main" val="0"/>
              </a:ext>
            </a:extLst>
          </a:blip>
          <a:srcRect/>
          <a:stretch>
            <a:fillRect/>
          </a:stretch>
        </p:blipFill>
        <p:spPr bwMode="auto">
          <a:xfrm>
            <a:off x="950912" y="2362200"/>
            <a:ext cx="2428727" cy="2819400"/>
          </a:xfrm>
          <a:prstGeom prst="rect">
            <a:avLst/>
          </a:prstGeom>
          <a:noFill/>
          <a:extLst>
            <a:ext uri="{909E8E84-426E-40DD-AFC4-6F175D3DCCD1}">
              <a14:hiddenFill xmlns="" xmlns:a14="http://schemas.microsoft.com/office/drawing/2010/main">
                <a:solidFill>
                  <a:srgbClr val="FFFFFF"/>
                </a:solidFill>
              </a14:hiddenFill>
            </a:ext>
          </a:extLst>
        </p:spPr>
      </p:pic>
      <p:pic>
        <p:nvPicPr>
          <p:cNvPr id="114693" name="Picture 5" descr="DaveMcNhawksGE1 copy"/>
          <p:cNvPicPr>
            <a:picLocks noChangeAspect="1" noChangeArrowheads="1"/>
          </p:cNvPicPr>
          <p:nvPr/>
        </p:nvPicPr>
        <p:blipFill>
          <a:blip r:embed="rId5" cstate="print">
            <a:extLst>
              <a:ext uri="{BEBA8EAE-BF5A-486C-A8C5-ECC9F3942E4B}">
                <a14:imgProps xmlns="" xmlns:a14="http://schemas.microsoft.com/office/drawing/2010/main">
                  <a14:imgLayer r:embed="rId6">
                    <a14:imgEffect>
                      <a14:sharpenSoften amount="19000"/>
                    </a14:imgEffect>
                    <a14:imgEffect>
                      <a14:brightnessContrast bright="22000"/>
                    </a14:imgEffect>
                  </a14:imgLayer>
                </a14:imgProps>
              </a:ext>
              <a:ext uri="{28A0092B-C50C-407E-A947-70E740481C1C}">
                <a14:useLocalDpi xmlns="" xmlns:a14="http://schemas.microsoft.com/office/drawing/2010/main" val="0"/>
              </a:ext>
            </a:extLst>
          </a:blip>
          <a:srcRect/>
          <a:stretch>
            <a:fillRect/>
          </a:stretch>
        </p:blipFill>
        <p:spPr bwMode="auto">
          <a:xfrm>
            <a:off x="4157279" y="1794641"/>
            <a:ext cx="4191000" cy="4191000"/>
          </a:xfrm>
          <a:prstGeom prst="rect">
            <a:avLst/>
          </a:prstGeom>
          <a:noFill/>
          <a:extLst>
            <a:ext uri="{909E8E84-426E-40DD-AFC4-6F175D3DCCD1}">
              <a14:hiddenFill xmlns="" xmlns:a14="http://schemas.microsoft.com/office/drawing/2010/main">
                <a:solidFill>
                  <a:srgbClr val="FFFFFF"/>
                </a:solidFill>
              </a14:hiddenFill>
            </a:ext>
          </a:extLst>
        </p:spPr>
      </p:pic>
      <p:sp>
        <p:nvSpPr>
          <p:cNvPr id="114694" name="Text Box 6"/>
          <p:cNvSpPr txBox="1">
            <a:spLocks noChangeArrowheads="1"/>
          </p:cNvSpPr>
          <p:nvPr/>
        </p:nvSpPr>
        <p:spPr bwMode="auto">
          <a:xfrm>
            <a:off x="2362200" y="533400"/>
            <a:ext cx="3632200"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FF00"/>
                </a:solidFill>
              </a:rPr>
              <a:t>Who’s who?</a:t>
            </a:r>
          </a:p>
        </p:txBody>
      </p:sp>
    </p:spTree>
  </p:cSld>
  <p:clrMapOvr>
    <a:masterClrMapping/>
  </p:clrMapOvr>
  <p:transition spd="slow" advClick="0" advTm="5000">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7" name="Picture 3" descr="Goldieimmie"/>
          <p:cNvPicPr>
            <a:picLocks noChangeAspect="1" noChangeArrowheads="1"/>
          </p:cNvPicPr>
          <p:nvPr/>
        </p:nvPicPr>
        <p:blipFill>
          <a:blip r:embed="rId3" cstate="print">
            <a:extLst>
              <a:ext uri="{BEBA8EAE-BF5A-486C-A8C5-ECC9F3942E4B}">
                <a14:imgProps xmlns="" xmlns:a14="http://schemas.microsoft.com/office/drawing/2010/main">
                  <a14:imgLayer r:embed="rId4">
                    <a14:imgEffect>
                      <a14:sharpenSoften amount="10000"/>
                    </a14:imgEffect>
                  </a14:imgLayer>
                </a14:imgProps>
              </a:ext>
              <a:ext uri="{28A0092B-C50C-407E-A947-70E740481C1C}">
                <a14:useLocalDpi xmlns="" xmlns:a14="http://schemas.microsoft.com/office/drawing/2010/main" val="0"/>
              </a:ext>
            </a:extLst>
          </a:blip>
          <a:srcRect/>
          <a:stretch>
            <a:fillRect/>
          </a:stretch>
        </p:blipFill>
        <p:spPr bwMode="auto">
          <a:xfrm>
            <a:off x="1295400" y="972011"/>
            <a:ext cx="2813050" cy="3985751"/>
          </a:xfrm>
          <a:prstGeom prst="rect">
            <a:avLst/>
          </a:prstGeom>
          <a:noFill/>
          <a:extLst>
            <a:ext uri="{909E8E84-426E-40DD-AFC4-6F175D3DCCD1}">
              <a14:hiddenFill xmlns="" xmlns:a14="http://schemas.microsoft.com/office/drawing/2010/main">
                <a:solidFill>
                  <a:srgbClr val="FFFFFF"/>
                </a:solidFill>
              </a14:hiddenFill>
            </a:ext>
          </a:extLst>
        </p:spPr>
      </p:pic>
      <p:pic>
        <p:nvPicPr>
          <p:cNvPr id="118788" name="Picture 4" descr="ShawnCareyimmBE copy"/>
          <p:cNvPicPr>
            <a:picLocks noChangeAspect="1" noChangeArrowheads="1"/>
          </p:cNvPicPr>
          <p:nvPr/>
        </p:nvPicPr>
        <p:blipFill>
          <a:blip r:embed="rId5" cstate="print">
            <a:extLst>
              <a:ext uri="{BEBA8EAE-BF5A-486C-A8C5-ECC9F3942E4B}">
                <a14:imgProps xmlns="" xmlns:a14="http://schemas.microsoft.com/office/drawing/2010/main">
                  <a14:imgLayer r:embed="rId6">
                    <a14:imgEffect>
                      <a14:brightnessContrast bright="16000"/>
                    </a14:imgEffect>
                  </a14:imgLayer>
                </a14:imgProps>
              </a:ext>
              <a:ext uri="{28A0092B-C50C-407E-A947-70E740481C1C}">
                <a14:useLocalDpi xmlns="" xmlns:a14="http://schemas.microsoft.com/office/drawing/2010/main" val="0"/>
              </a:ext>
            </a:extLst>
          </a:blip>
          <a:srcRect/>
          <a:stretch>
            <a:fillRect/>
          </a:stretch>
        </p:blipFill>
        <p:spPr bwMode="auto">
          <a:xfrm>
            <a:off x="4818993" y="1446142"/>
            <a:ext cx="2578100" cy="3048000"/>
          </a:xfrm>
          <a:prstGeom prst="rect">
            <a:avLst/>
          </a:prstGeom>
          <a:noFill/>
          <a:extLst>
            <a:ext uri="{909E8E84-426E-40DD-AFC4-6F175D3DCCD1}">
              <a14:hiddenFill xmlns="" xmlns:a14="http://schemas.microsoft.com/office/drawing/2010/main">
                <a:solidFill>
                  <a:srgbClr val="FFFFFF"/>
                </a:solidFill>
              </a14:hiddenFill>
            </a:ext>
          </a:extLst>
        </p:spPr>
      </p:pic>
      <p:sp>
        <p:nvSpPr>
          <p:cNvPr id="118789" name="Text Box 5"/>
          <p:cNvSpPr txBox="1">
            <a:spLocks noChangeArrowheads="1"/>
          </p:cNvSpPr>
          <p:nvPr/>
        </p:nvSpPr>
        <p:spPr bwMode="auto">
          <a:xfrm>
            <a:off x="685800" y="5257800"/>
            <a:ext cx="7834313"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FF00"/>
                </a:solidFill>
              </a:rPr>
              <a:t>Which youngster is which?</a:t>
            </a:r>
          </a:p>
        </p:txBody>
      </p:sp>
    </p:spTree>
  </p:cSld>
  <p:clrMapOvr>
    <a:masterClrMapping/>
  </p:clrMapOvr>
  <p:transition spd="slow" advClick="0" advTm="5000">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1981200" y="304800"/>
            <a:ext cx="4887877"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sz="4800" dirty="0" smtClean="0">
                <a:solidFill>
                  <a:srgbClr val="FFFF00"/>
                </a:solidFill>
              </a:rPr>
              <a:t>Identification</a:t>
            </a:r>
            <a:endParaRPr lang="en-US" sz="4800" dirty="0">
              <a:solidFill>
                <a:srgbClr val="FFFF00"/>
              </a:solidFill>
            </a:endParaRPr>
          </a:p>
        </p:txBody>
      </p:sp>
      <p:sp>
        <p:nvSpPr>
          <p:cNvPr id="24579" name="Text Box 3"/>
          <p:cNvSpPr txBox="1">
            <a:spLocks noChangeArrowheads="1"/>
          </p:cNvSpPr>
          <p:nvPr/>
        </p:nvSpPr>
        <p:spPr bwMode="auto">
          <a:xfrm>
            <a:off x="457200" y="1981200"/>
            <a:ext cx="832485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sz="3200" dirty="0">
                <a:solidFill>
                  <a:srgbClr val="000000"/>
                </a:solidFill>
              </a:rPr>
              <a:t>How can you know what you are seeing?</a:t>
            </a:r>
          </a:p>
        </p:txBody>
      </p:sp>
      <p:sp>
        <p:nvSpPr>
          <p:cNvPr id="24580" name="Text Box 4"/>
          <p:cNvSpPr txBox="1">
            <a:spLocks noChangeArrowheads="1"/>
          </p:cNvSpPr>
          <p:nvPr/>
        </p:nvSpPr>
        <p:spPr bwMode="auto">
          <a:xfrm>
            <a:off x="898525" y="3505200"/>
            <a:ext cx="7306808" cy="18158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sz="3200" dirty="0" smtClean="0">
                <a:solidFill>
                  <a:srgbClr val="83FD3F"/>
                </a:solidFill>
              </a:rPr>
              <a:t>By Using General Impressions</a:t>
            </a:r>
            <a:r>
              <a:rPr lang="en-US" sz="3200" dirty="0">
                <a:solidFill>
                  <a:srgbClr val="83FD3F"/>
                </a:solidFill>
              </a:rPr>
              <a:t>:</a:t>
            </a:r>
          </a:p>
          <a:p>
            <a:pPr algn="l" eaLnBrk="0" hangingPunct="0"/>
            <a:r>
              <a:rPr lang="en-US" sz="2000" dirty="0">
                <a:solidFill>
                  <a:srgbClr val="83FD3F"/>
                </a:solidFill>
              </a:rPr>
              <a:t> </a:t>
            </a:r>
          </a:p>
          <a:p>
            <a:pPr lvl="1" algn="l" eaLnBrk="0" hangingPunct="0">
              <a:buFontTx/>
              <a:buChar char="•"/>
            </a:pPr>
            <a:r>
              <a:rPr lang="en-US" sz="2000" dirty="0"/>
              <a:t>SHAPE</a:t>
            </a:r>
            <a:r>
              <a:rPr lang="en-US" sz="1800" dirty="0">
                <a:solidFill>
                  <a:srgbClr val="FFD0C3"/>
                </a:solidFill>
              </a:rPr>
              <a:t> </a:t>
            </a:r>
          </a:p>
          <a:p>
            <a:pPr lvl="1" algn="l" eaLnBrk="0" hangingPunct="0">
              <a:buFontTx/>
              <a:buChar char="•"/>
            </a:pPr>
            <a:r>
              <a:rPr lang="en-US" sz="2000" dirty="0"/>
              <a:t>SIZE</a:t>
            </a:r>
          </a:p>
          <a:p>
            <a:pPr lvl="1" algn="l" eaLnBrk="0" hangingPunct="0">
              <a:buFontTx/>
              <a:buChar char="•"/>
            </a:pPr>
            <a:r>
              <a:rPr lang="en-US" sz="2000" dirty="0"/>
              <a:t>BEHAVIOR</a:t>
            </a:r>
          </a:p>
        </p:txBody>
      </p:sp>
    </p:spTree>
    <p:extLst>
      <p:ext uri="{BB962C8B-B14F-4D97-AF65-F5344CB8AC3E}">
        <p14:creationId xmlns="" xmlns:p14="http://schemas.microsoft.com/office/powerpoint/2010/main" val="1872063083"/>
      </p:ext>
    </p:extLst>
  </p:cSld>
  <p:clrMapOvr>
    <a:masterClrMapping/>
  </p:clrMapOvr>
  <p:transition spd="slow" advClick="0" advTm="5000">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0" name="Text Box 4"/>
          <p:cNvSpPr txBox="1">
            <a:spLocks noChangeArrowheads="1"/>
          </p:cNvSpPr>
          <p:nvPr/>
        </p:nvSpPr>
        <p:spPr bwMode="auto">
          <a:xfrm>
            <a:off x="609600" y="914400"/>
            <a:ext cx="7643813"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FF00"/>
                </a:solidFill>
              </a:rPr>
              <a:t>Questions to ask yourself:</a:t>
            </a:r>
          </a:p>
        </p:txBody>
      </p:sp>
      <p:sp>
        <p:nvSpPr>
          <p:cNvPr id="121861" name="Text Box 5"/>
          <p:cNvSpPr txBox="1">
            <a:spLocks noChangeArrowheads="1"/>
          </p:cNvSpPr>
          <p:nvPr/>
        </p:nvSpPr>
        <p:spPr bwMode="auto">
          <a:xfrm>
            <a:off x="685800" y="2235200"/>
            <a:ext cx="7924800" cy="28007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a:buFontTx/>
              <a:buChar char="•"/>
            </a:pPr>
            <a:r>
              <a:rPr lang="en-US" sz="2800" dirty="0"/>
              <a:t> </a:t>
            </a:r>
            <a:r>
              <a:rPr lang="en-US" sz="2800" dirty="0" smtClean="0"/>
              <a:t>Small head projection?</a:t>
            </a:r>
          </a:p>
          <a:p>
            <a:pPr algn="l"/>
            <a:r>
              <a:rPr lang="en-US" sz="2800" dirty="0" smtClean="0"/>
              <a:t>   Large head projection?</a:t>
            </a:r>
            <a:endParaRPr lang="en-US" sz="2800" dirty="0"/>
          </a:p>
          <a:p>
            <a:pPr algn="l">
              <a:buFontTx/>
              <a:buChar char="•"/>
            </a:pPr>
            <a:endParaRPr lang="en-US" sz="3200" dirty="0"/>
          </a:p>
          <a:p>
            <a:pPr algn="l">
              <a:buFontTx/>
              <a:buChar char="•"/>
            </a:pPr>
            <a:r>
              <a:rPr lang="en-US" sz="2800" dirty="0"/>
              <a:t> </a:t>
            </a:r>
            <a:r>
              <a:rPr lang="en-US" sz="2800" dirty="0" smtClean="0"/>
              <a:t>Blotchy </a:t>
            </a:r>
            <a:r>
              <a:rPr lang="en-US" sz="2800" dirty="0"/>
              <a:t>white?  o</a:t>
            </a:r>
            <a:r>
              <a:rPr lang="en-US" sz="2800" dirty="0" smtClean="0"/>
              <a:t>r  White </a:t>
            </a:r>
            <a:r>
              <a:rPr lang="en-US" sz="2800" dirty="0"/>
              <a:t>patches?</a:t>
            </a:r>
          </a:p>
          <a:p>
            <a:pPr algn="l"/>
            <a:endParaRPr lang="en-US" sz="2800" dirty="0"/>
          </a:p>
          <a:p>
            <a:pPr algn="l">
              <a:buFontTx/>
              <a:buChar char="•"/>
            </a:pPr>
            <a:r>
              <a:rPr lang="en-US" sz="2800" dirty="0"/>
              <a:t> </a:t>
            </a:r>
            <a:r>
              <a:rPr lang="en-US" sz="2800" dirty="0" smtClean="0"/>
              <a:t>A </a:t>
            </a:r>
            <a:r>
              <a:rPr lang="en-US" sz="2800" dirty="0"/>
              <a:t>“plank?”    </a:t>
            </a:r>
            <a:r>
              <a:rPr lang="en-US" sz="2800" dirty="0" smtClean="0"/>
              <a:t>A </a:t>
            </a:r>
            <a:r>
              <a:rPr lang="en-US" sz="2800" dirty="0"/>
              <a:t>dihedral?</a:t>
            </a:r>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121861">
                                            <p:txEl>
                                              <p:pRg st="0" end="0"/>
                                            </p:txEl>
                                          </p:spTgt>
                                        </p:tgtEl>
                                        <p:attrNameLst>
                                          <p:attrName>style.visibility</p:attrName>
                                        </p:attrNameLst>
                                      </p:cBhvr>
                                      <p:to>
                                        <p:strVal val="visible"/>
                                      </p:to>
                                    </p:set>
                                    <p:animEffect transition="in" filter="fade">
                                      <p:cBhvr>
                                        <p:cTn id="7" dur="2000"/>
                                        <p:tgtEl>
                                          <p:spTgt spid="121861">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121861">
                                            <p:txEl>
                                              <p:pRg st="1" end="1"/>
                                            </p:txEl>
                                          </p:spTgt>
                                        </p:tgtEl>
                                        <p:attrNameLst>
                                          <p:attrName>style.visibility</p:attrName>
                                        </p:attrNameLst>
                                      </p:cBhvr>
                                      <p:to>
                                        <p:strVal val="visible"/>
                                      </p:to>
                                    </p:set>
                                    <p:animEffect transition="in" filter="fade">
                                      <p:cBhvr>
                                        <p:cTn id="10" dur="2000"/>
                                        <p:tgtEl>
                                          <p:spTgt spid="121861">
                                            <p:txEl>
                                              <p:pRg st="1" end="1"/>
                                            </p:txEl>
                                          </p:spTgt>
                                        </p:tgtEl>
                                      </p:cBhvr>
                                    </p:animEffect>
                                  </p:childTnLst>
                                </p:cTn>
                              </p:par>
                            </p:childTnLst>
                          </p:cTn>
                        </p:par>
                        <p:par>
                          <p:cTn id="11" fill="hold" nodeType="afterGroup">
                            <p:stCondLst>
                              <p:cond delay="2500"/>
                            </p:stCondLst>
                            <p:childTnLst>
                              <p:par>
                                <p:cTn id="12" presetID="10" presetClass="entr" presetSubtype="0" fill="hold" nodeType="afterEffect">
                                  <p:stCondLst>
                                    <p:cond delay="0"/>
                                  </p:stCondLst>
                                  <p:childTnLst>
                                    <p:set>
                                      <p:cBhvr>
                                        <p:cTn id="13" dur="1" fill="hold">
                                          <p:stCondLst>
                                            <p:cond delay="0"/>
                                          </p:stCondLst>
                                        </p:cTn>
                                        <p:tgtEl>
                                          <p:spTgt spid="121861">
                                            <p:txEl>
                                              <p:pRg st="3" end="3"/>
                                            </p:txEl>
                                          </p:spTgt>
                                        </p:tgtEl>
                                        <p:attrNameLst>
                                          <p:attrName>style.visibility</p:attrName>
                                        </p:attrNameLst>
                                      </p:cBhvr>
                                      <p:to>
                                        <p:strVal val="visible"/>
                                      </p:to>
                                    </p:set>
                                    <p:animEffect transition="in" filter="fade">
                                      <p:cBhvr>
                                        <p:cTn id="14" dur="2000"/>
                                        <p:tgtEl>
                                          <p:spTgt spid="121861">
                                            <p:txEl>
                                              <p:pRg st="3" end="3"/>
                                            </p:txEl>
                                          </p:spTgt>
                                        </p:tgtEl>
                                      </p:cBhvr>
                                    </p:animEffect>
                                  </p:childTnLst>
                                </p:cTn>
                              </p:par>
                            </p:childTnLst>
                          </p:cTn>
                        </p:par>
                        <p:par>
                          <p:cTn id="15" fill="hold" nodeType="afterGroup">
                            <p:stCondLst>
                              <p:cond delay="4500"/>
                            </p:stCondLst>
                            <p:childTnLst>
                              <p:par>
                                <p:cTn id="16" presetID="10" presetClass="entr" presetSubtype="0" fill="hold" nodeType="afterEffect">
                                  <p:stCondLst>
                                    <p:cond delay="0"/>
                                  </p:stCondLst>
                                  <p:childTnLst>
                                    <p:set>
                                      <p:cBhvr>
                                        <p:cTn id="17" dur="1" fill="hold">
                                          <p:stCondLst>
                                            <p:cond delay="0"/>
                                          </p:stCondLst>
                                        </p:cTn>
                                        <p:tgtEl>
                                          <p:spTgt spid="121861">
                                            <p:txEl>
                                              <p:pRg st="5" end="5"/>
                                            </p:txEl>
                                          </p:spTgt>
                                        </p:tgtEl>
                                        <p:attrNameLst>
                                          <p:attrName>style.visibility</p:attrName>
                                        </p:attrNameLst>
                                      </p:cBhvr>
                                      <p:to>
                                        <p:strVal val="visible"/>
                                      </p:to>
                                    </p:set>
                                    <p:animEffect transition="in" filter="fade">
                                      <p:cBhvr>
                                        <p:cTn id="18" dur="2000"/>
                                        <p:tgtEl>
                                          <p:spTgt spid="12186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8" name="Picture 4" descr="Raven"/>
          <p:cNvPicPr>
            <a:picLocks noChangeAspect="1" noChangeArrowheads="1"/>
          </p:cNvPicPr>
          <p:nvPr/>
        </p:nvPicPr>
        <p:blipFill>
          <a:blip r:embed="rId3" cstate="print">
            <a:extLst>
              <a:ext uri="{BEBA8EAE-BF5A-486C-A8C5-ECC9F3942E4B}">
                <a14:imgProps xmlns="" xmlns:a14="http://schemas.microsoft.com/office/drawing/2010/main">
                  <a14:imgLayer r:embed="rId4">
                    <a14:imgEffect>
                      <a14:sharpenSoften amount="56000"/>
                    </a14:imgEffect>
                  </a14:imgLayer>
                </a14:imgProps>
              </a:ext>
              <a:ext uri="{28A0092B-C50C-407E-A947-70E740481C1C}">
                <a14:useLocalDpi xmlns="" xmlns:a14="http://schemas.microsoft.com/office/drawing/2010/main" val="0"/>
              </a:ext>
            </a:extLst>
          </a:blip>
          <a:srcRect/>
          <a:stretch>
            <a:fillRect/>
          </a:stretch>
        </p:blipFill>
        <p:spPr bwMode="auto">
          <a:xfrm>
            <a:off x="4923881" y="1560626"/>
            <a:ext cx="2443068" cy="1928161"/>
          </a:xfrm>
          <a:prstGeom prst="rect">
            <a:avLst/>
          </a:prstGeom>
          <a:noFill/>
          <a:extLst>
            <a:ext uri="{909E8E84-426E-40DD-AFC4-6F175D3DCCD1}">
              <a14:hiddenFill xmlns="" xmlns:a14="http://schemas.microsoft.com/office/drawing/2010/main">
                <a:solidFill>
                  <a:srgbClr val="FFFFFF"/>
                </a:solidFill>
              </a14:hiddenFill>
            </a:ext>
          </a:extLst>
        </p:spPr>
      </p:pic>
      <p:sp>
        <p:nvSpPr>
          <p:cNvPr id="175109" name="Text Box 5"/>
          <p:cNvSpPr txBox="1">
            <a:spLocks noChangeArrowheads="1"/>
          </p:cNvSpPr>
          <p:nvPr/>
        </p:nvSpPr>
        <p:spPr bwMode="auto">
          <a:xfrm>
            <a:off x="858837" y="213302"/>
            <a:ext cx="1350963"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3600" dirty="0">
                <a:solidFill>
                  <a:srgbClr val="FFFF00"/>
                </a:solidFill>
              </a:rPr>
              <a:t>Hey!</a:t>
            </a:r>
          </a:p>
        </p:txBody>
      </p:sp>
      <p:sp>
        <p:nvSpPr>
          <p:cNvPr id="175110" name="Text Box 6"/>
          <p:cNvSpPr txBox="1">
            <a:spLocks noChangeArrowheads="1"/>
          </p:cNvSpPr>
          <p:nvPr/>
        </p:nvSpPr>
        <p:spPr bwMode="auto">
          <a:xfrm>
            <a:off x="1515925" y="871322"/>
            <a:ext cx="5830442"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2800" dirty="0"/>
              <a:t>What kind of hawk is that</a:t>
            </a:r>
            <a:r>
              <a:rPr lang="en-US" sz="2800" dirty="0" smtClean="0"/>
              <a:t>?</a:t>
            </a:r>
            <a:endParaRPr lang="en-US" sz="2800" dirty="0"/>
          </a:p>
        </p:txBody>
      </p:sp>
      <p:sp>
        <p:nvSpPr>
          <p:cNvPr id="175113" name="Line 9"/>
          <p:cNvSpPr>
            <a:spLocks noChangeShapeType="1"/>
          </p:cNvSpPr>
          <p:nvPr/>
        </p:nvSpPr>
        <p:spPr bwMode="auto">
          <a:xfrm flipH="1" flipV="1">
            <a:off x="5282762" y="2286000"/>
            <a:ext cx="0" cy="2057400"/>
          </a:xfrm>
          <a:prstGeom prst="line">
            <a:avLst/>
          </a:prstGeom>
          <a:noFill/>
          <a:ln w="38100">
            <a:solidFill>
              <a:srgbClr val="FFFF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5114" name="Text Box 10"/>
          <p:cNvSpPr txBox="1">
            <a:spLocks noChangeArrowheads="1"/>
          </p:cNvSpPr>
          <p:nvPr/>
        </p:nvSpPr>
        <p:spPr bwMode="auto">
          <a:xfrm>
            <a:off x="752503" y="4724400"/>
            <a:ext cx="7511993"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dirty="0"/>
              <a:t>NOT a hawk, but often seen at </a:t>
            </a:r>
            <a:r>
              <a:rPr lang="en-US" dirty="0" smtClean="0"/>
              <a:t>watch sites</a:t>
            </a:r>
            <a:endParaRPr lang="en-US" dirty="0"/>
          </a:p>
        </p:txBody>
      </p:sp>
      <p:sp>
        <p:nvSpPr>
          <p:cNvPr id="175115" name="Text Box 11"/>
          <p:cNvSpPr txBox="1">
            <a:spLocks noChangeArrowheads="1"/>
          </p:cNvSpPr>
          <p:nvPr/>
        </p:nvSpPr>
        <p:spPr bwMode="auto">
          <a:xfrm>
            <a:off x="2654103" y="5181600"/>
            <a:ext cx="3783407"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3600" dirty="0">
                <a:solidFill>
                  <a:srgbClr val="83FD3F"/>
                </a:solidFill>
              </a:rPr>
              <a:t>It’s </a:t>
            </a:r>
            <a:r>
              <a:rPr lang="en-US" sz="3600" dirty="0" smtClean="0">
                <a:solidFill>
                  <a:srgbClr val="83FD3F"/>
                </a:solidFill>
              </a:rPr>
              <a:t>a… </a:t>
            </a:r>
            <a:r>
              <a:rPr lang="en-US" sz="3600" dirty="0" smtClean="0">
                <a:solidFill>
                  <a:srgbClr val="FFC000"/>
                </a:solidFill>
              </a:rPr>
              <a:t>Raven</a:t>
            </a:r>
            <a:endParaRPr lang="en-US" sz="3600" dirty="0">
              <a:solidFill>
                <a:srgbClr val="3DFF6B"/>
              </a:solidFill>
            </a:endParaRPr>
          </a:p>
        </p:txBody>
      </p:sp>
      <p:sp>
        <p:nvSpPr>
          <p:cNvPr id="175111" name="Text Box 7"/>
          <p:cNvSpPr txBox="1">
            <a:spLocks noChangeArrowheads="1"/>
          </p:cNvSpPr>
          <p:nvPr/>
        </p:nvSpPr>
        <p:spPr bwMode="auto">
          <a:xfrm>
            <a:off x="1527268" y="3581400"/>
            <a:ext cx="602120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dirty="0"/>
              <a:t>It is a big bird, and it often soars</a:t>
            </a:r>
            <a:r>
              <a:rPr lang="en-US" sz="2800" dirty="0"/>
              <a:t>.</a:t>
            </a:r>
          </a:p>
        </p:txBody>
      </p:sp>
      <p:sp>
        <p:nvSpPr>
          <p:cNvPr id="175117" name="Text Box 13"/>
          <p:cNvSpPr txBox="1">
            <a:spLocks noChangeArrowheads="1"/>
          </p:cNvSpPr>
          <p:nvPr/>
        </p:nvSpPr>
        <p:spPr bwMode="auto">
          <a:xfrm>
            <a:off x="240506" y="5867400"/>
            <a:ext cx="8610600"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r>
              <a:rPr lang="en-US" sz="2000" b="0" dirty="0"/>
              <a:t>Ravens are seldom alone; they flap more than hawks with a strong rowing </a:t>
            </a:r>
            <a:r>
              <a:rPr lang="en-US" sz="2000" b="0" dirty="0" err="1"/>
              <a:t>wingbeat</a:t>
            </a:r>
            <a:endParaRPr lang="en-US" sz="2000" b="0" dirty="0"/>
          </a:p>
        </p:txBody>
      </p:sp>
      <p:sp>
        <p:nvSpPr>
          <p:cNvPr id="175112" name="Text Box 8"/>
          <p:cNvSpPr txBox="1">
            <a:spLocks noChangeArrowheads="1"/>
          </p:cNvSpPr>
          <p:nvPr/>
        </p:nvSpPr>
        <p:spPr bwMode="auto">
          <a:xfrm>
            <a:off x="2498059" y="4191000"/>
            <a:ext cx="371608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dirty="0"/>
              <a:t>But – note the head.</a:t>
            </a:r>
          </a:p>
        </p:txBody>
      </p:sp>
      <p:pic>
        <p:nvPicPr>
          <p:cNvPr id="3" name="Picture 2"/>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760924" y="1560627"/>
            <a:ext cx="2644334" cy="1921422"/>
          </a:xfrm>
          <a:prstGeom prst="rect">
            <a:avLst/>
          </a:prstGeom>
        </p:spPr>
      </p:pic>
    </p:spTree>
  </p:cSld>
  <p:clrMapOvr>
    <a:masterClrMapping/>
  </p:clrMapOvr>
  <p:transition spd="slow" advClick="0" advTm="1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500"/>
                                  </p:stCondLst>
                                  <p:childTnLst>
                                    <p:set>
                                      <p:cBhvr>
                                        <p:cTn id="6" dur="1" fill="hold">
                                          <p:stCondLst>
                                            <p:cond delay="0"/>
                                          </p:stCondLst>
                                        </p:cTn>
                                        <p:tgtEl>
                                          <p:spTgt spid="175108"/>
                                        </p:tgtEl>
                                        <p:attrNameLst>
                                          <p:attrName>style.visibility</p:attrName>
                                        </p:attrNameLst>
                                      </p:cBhvr>
                                      <p:to>
                                        <p:strVal val="visible"/>
                                      </p:to>
                                    </p:set>
                                    <p:animEffect transition="in" filter="fade">
                                      <p:cBhvr>
                                        <p:cTn id="7" dur="3000"/>
                                        <p:tgtEl>
                                          <p:spTgt spid="175108"/>
                                        </p:tgtEl>
                                      </p:cBhvr>
                                    </p:animEffect>
                                  </p:childTnLst>
                                </p:cTn>
                              </p:par>
                              <p:par>
                                <p:cTn id="8" presetID="10" presetClass="entr" presetSubtype="0" fill="hold" nodeType="withEffect">
                                  <p:stCondLst>
                                    <p:cond delay="1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3000"/>
                                        <p:tgtEl>
                                          <p:spTgt spid="3"/>
                                        </p:tgtEl>
                                      </p:cBhvr>
                                    </p:animEffect>
                                  </p:childTnLst>
                                </p:cTn>
                              </p:par>
                            </p:childTnLst>
                          </p:cTn>
                        </p:par>
                        <p:par>
                          <p:cTn id="11" fill="hold" nodeType="afterGroup">
                            <p:stCondLst>
                              <p:cond delay="4500"/>
                            </p:stCondLst>
                            <p:childTnLst>
                              <p:par>
                                <p:cTn id="12" presetID="1" presetClass="entr" presetSubtype="0" fill="hold" grpId="0" nodeType="afterEffect">
                                  <p:stCondLst>
                                    <p:cond delay="500"/>
                                  </p:stCondLst>
                                  <p:childTnLst>
                                    <p:set>
                                      <p:cBhvr>
                                        <p:cTn id="13" dur="1" fill="hold">
                                          <p:stCondLst>
                                            <p:cond delay="0"/>
                                          </p:stCondLst>
                                        </p:cTn>
                                        <p:tgtEl>
                                          <p:spTgt spid="175109"/>
                                        </p:tgtEl>
                                        <p:attrNameLst>
                                          <p:attrName>style.visibility</p:attrName>
                                        </p:attrNameLst>
                                      </p:cBhvr>
                                      <p:to>
                                        <p:strVal val="visible"/>
                                      </p:to>
                                    </p:set>
                                  </p:childTnLst>
                                </p:cTn>
                              </p:par>
                            </p:childTnLst>
                          </p:cTn>
                        </p:par>
                        <p:par>
                          <p:cTn id="14" fill="hold" nodeType="afterGroup">
                            <p:stCondLst>
                              <p:cond delay="5000"/>
                            </p:stCondLst>
                            <p:childTnLst>
                              <p:par>
                                <p:cTn id="15" presetID="10" presetClass="entr" presetSubtype="0" fill="hold" grpId="0" nodeType="afterEffect">
                                  <p:stCondLst>
                                    <p:cond delay="1000"/>
                                  </p:stCondLst>
                                  <p:childTnLst>
                                    <p:set>
                                      <p:cBhvr>
                                        <p:cTn id="16" dur="1" fill="hold">
                                          <p:stCondLst>
                                            <p:cond delay="0"/>
                                          </p:stCondLst>
                                        </p:cTn>
                                        <p:tgtEl>
                                          <p:spTgt spid="175110"/>
                                        </p:tgtEl>
                                        <p:attrNameLst>
                                          <p:attrName>style.visibility</p:attrName>
                                        </p:attrNameLst>
                                      </p:cBhvr>
                                      <p:to>
                                        <p:strVal val="visible"/>
                                      </p:to>
                                    </p:set>
                                    <p:animEffect transition="in" filter="fade">
                                      <p:cBhvr>
                                        <p:cTn id="17" dur="2000"/>
                                        <p:tgtEl>
                                          <p:spTgt spid="175110"/>
                                        </p:tgtEl>
                                      </p:cBhvr>
                                    </p:animEffect>
                                  </p:childTnLst>
                                </p:cTn>
                              </p:par>
                            </p:childTnLst>
                          </p:cTn>
                        </p:par>
                        <p:par>
                          <p:cTn id="18" fill="hold" nodeType="afterGroup">
                            <p:stCondLst>
                              <p:cond delay="8000"/>
                            </p:stCondLst>
                            <p:childTnLst>
                              <p:par>
                                <p:cTn id="19" presetID="10" presetClass="entr" presetSubtype="0" fill="hold" grpId="0" nodeType="afterEffect">
                                  <p:stCondLst>
                                    <p:cond delay="0"/>
                                  </p:stCondLst>
                                  <p:childTnLst>
                                    <p:set>
                                      <p:cBhvr>
                                        <p:cTn id="20" dur="1" fill="hold">
                                          <p:stCondLst>
                                            <p:cond delay="0"/>
                                          </p:stCondLst>
                                        </p:cTn>
                                        <p:tgtEl>
                                          <p:spTgt spid="175111"/>
                                        </p:tgtEl>
                                        <p:attrNameLst>
                                          <p:attrName>style.visibility</p:attrName>
                                        </p:attrNameLst>
                                      </p:cBhvr>
                                      <p:to>
                                        <p:strVal val="visible"/>
                                      </p:to>
                                    </p:set>
                                    <p:animEffect transition="in" filter="fade">
                                      <p:cBhvr>
                                        <p:cTn id="21" dur="2000"/>
                                        <p:tgtEl>
                                          <p:spTgt spid="175111"/>
                                        </p:tgtEl>
                                      </p:cBhvr>
                                    </p:animEffect>
                                  </p:childTnLst>
                                </p:cTn>
                              </p:par>
                            </p:childTnLst>
                          </p:cTn>
                        </p:par>
                        <p:par>
                          <p:cTn id="22" fill="hold" nodeType="afterGroup">
                            <p:stCondLst>
                              <p:cond delay="10000"/>
                            </p:stCondLst>
                            <p:childTnLst>
                              <p:par>
                                <p:cTn id="23" presetID="10" presetClass="entr" presetSubtype="0" fill="hold" grpId="0" nodeType="afterEffect">
                                  <p:stCondLst>
                                    <p:cond delay="1000"/>
                                  </p:stCondLst>
                                  <p:childTnLst>
                                    <p:set>
                                      <p:cBhvr>
                                        <p:cTn id="24" dur="1" fill="hold">
                                          <p:stCondLst>
                                            <p:cond delay="0"/>
                                          </p:stCondLst>
                                        </p:cTn>
                                        <p:tgtEl>
                                          <p:spTgt spid="175112"/>
                                        </p:tgtEl>
                                        <p:attrNameLst>
                                          <p:attrName>style.visibility</p:attrName>
                                        </p:attrNameLst>
                                      </p:cBhvr>
                                      <p:to>
                                        <p:strVal val="visible"/>
                                      </p:to>
                                    </p:set>
                                    <p:animEffect transition="in" filter="fade">
                                      <p:cBhvr>
                                        <p:cTn id="25" dur="2000"/>
                                        <p:tgtEl>
                                          <p:spTgt spid="175112"/>
                                        </p:tgtEl>
                                      </p:cBhvr>
                                    </p:animEffect>
                                  </p:childTnLst>
                                </p:cTn>
                              </p:par>
                            </p:childTnLst>
                          </p:cTn>
                        </p:par>
                        <p:par>
                          <p:cTn id="26" fill="hold" nodeType="afterGroup">
                            <p:stCondLst>
                              <p:cond delay="13000"/>
                            </p:stCondLst>
                            <p:childTnLst>
                              <p:par>
                                <p:cTn id="27" presetID="22" presetClass="entr" presetSubtype="4" fill="hold" grpId="0" nodeType="afterEffect">
                                  <p:stCondLst>
                                    <p:cond delay="0"/>
                                  </p:stCondLst>
                                  <p:childTnLst>
                                    <p:set>
                                      <p:cBhvr>
                                        <p:cTn id="28" dur="1" fill="hold">
                                          <p:stCondLst>
                                            <p:cond delay="0"/>
                                          </p:stCondLst>
                                        </p:cTn>
                                        <p:tgtEl>
                                          <p:spTgt spid="175113"/>
                                        </p:tgtEl>
                                        <p:attrNameLst>
                                          <p:attrName>style.visibility</p:attrName>
                                        </p:attrNameLst>
                                      </p:cBhvr>
                                      <p:to>
                                        <p:strVal val="visible"/>
                                      </p:to>
                                    </p:set>
                                    <p:animEffect transition="in" filter="wipe(down)">
                                      <p:cBhvr>
                                        <p:cTn id="29" dur="1000"/>
                                        <p:tgtEl>
                                          <p:spTgt spid="175113"/>
                                        </p:tgtEl>
                                      </p:cBhvr>
                                    </p:animEffect>
                                  </p:childTnLst>
                                </p:cTn>
                              </p:par>
                            </p:childTnLst>
                          </p:cTn>
                        </p:par>
                        <p:par>
                          <p:cTn id="30" fill="hold" nodeType="afterGroup">
                            <p:stCondLst>
                              <p:cond delay="14000"/>
                            </p:stCondLst>
                            <p:childTnLst>
                              <p:par>
                                <p:cTn id="31" presetID="10" presetClass="entr" presetSubtype="0" fill="hold" grpId="0" nodeType="afterEffect">
                                  <p:stCondLst>
                                    <p:cond delay="1000"/>
                                  </p:stCondLst>
                                  <p:childTnLst>
                                    <p:set>
                                      <p:cBhvr>
                                        <p:cTn id="32" dur="1" fill="hold">
                                          <p:stCondLst>
                                            <p:cond delay="0"/>
                                          </p:stCondLst>
                                        </p:cTn>
                                        <p:tgtEl>
                                          <p:spTgt spid="175114"/>
                                        </p:tgtEl>
                                        <p:attrNameLst>
                                          <p:attrName>style.visibility</p:attrName>
                                        </p:attrNameLst>
                                      </p:cBhvr>
                                      <p:to>
                                        <p:strVal val="visible"/>
                                      </p:to>
                                    </p:set>
                                    <p:animEffect transition="in" filter="fade">
                                      <p:cBhvr>
                                        <p:cTn id="33" dur="2000"/>
                                        <p:tgtEl>
                                          <p:spTgt spid="175114"/>
                                        </p:tgtEl>
                                      </p:cBhvr>
                                    </p:animEffect>
                                  </p:childTnLst>
                                </p:cTn>
                              </p:par>
                              <p:par>
                                <p:cTn id="34" presetID="10" presetClass="exit" presetSubtype="0" fill="hold" grpId="1" nodeType="withEffect">
                                  <p:stCondLst>
                                    <p:cond delay="1000"/>
                                  </p:stCondLst>
                                  <p:childTnLst>
                                    <p:animEffect transition="out" filter="fade">
                                      <p:cBhvr>
                                        <p:cTn id="35" dur="2000"/>
                                        <p:tgtEl>
                                          <p:spTgt spid="175113"/>
                                        </p:tgtEl>
                                      </p:cBhvr>
                                    </p:animEffect>
                                    <p:set>
                                      <p:cBhvr>
                                        <p:cTn id="36" dur="1" fill="hold">
                                          <p:stCondLst>
                                            <p:cond delay="1999"/>
                                          </p:stCondLst>
                                        </p:cTn>
                                        <p:tgtEl>
                                          <p:spTgt spid="175113"/>
                                        </p:tgtEl>
                                        <p:attrNameLst>
                                          <p:attrName>style.visibility</p:attrName>
                                        </p:attrNameLst>
                                      </p:cBhvr>
                                      <p:to>
                                        <p:strVal val="hidden"/>
                                      </p:to>
                                    </p:set>
                                  </p:childTnLst>
                                </p:cTn>
                              </p:par>
                            </p:childTnLst>
                          </p:cTn>
                        </p:par>
                        <p:par>
                          <p:cTn id="37" fill="hold" nodeType="afterGroup">
                            <p:stCondLst>
                              <p:cond delay="17000"/>
                            </p:stCondLst>
                            <p:childTnLst>
                              <p:par>
                                <p:cTn id="38" presetID="53" presetClass="entr" presetSubtype="0" fill="hold" grpId="0" nodeType="afterEffect">
                                  <p:stCondLst>
                                    <p:cond delay="1500"/>
                                  </p:stCondLst>
                                  <p:childTnLst>
                                    <p:set>
                                      <p:cBhvr>
                                        <p:cTn id="39" dur="1" fill="hold">
                                          <p:stCondLst>
                                            <p:cond delay="0"/>
                                          </p:stCondLst>
                                        </p:cTn>
                                        <p:tgtEl>
                                          <p:spTgt spid="175115"/>
                                        </p:tgtEl>
                                        <p:attrNameLst>
                                          <p:attrName>style.visibility</p:attrName>
                                        </p:attrNameLst>
                                      </p:cBhvr>
                                      <p:to>
                                        <p:strVal val="visible"/>
                                      </p:to>
                                    </p:set>
                                    <p:anim calcmode="lin" valueType="num">
                                      <p:cBhvr>
                                        <p:cTn id="40" dur="1000" fill="hold"/>
                                        <p:tgtEl>
                                          <p:spTgt spid="175115"/>
                                        </p:tgtEl>
                                        <p:attrNameLst>
                                          <p:attrName>ppt_w</p:attrName>
                                        </p:attrNameLst>
                                      </p:cBhvr>
                                      <p:tavLst>
                                        <p:tav tm="0">
                                          <p:val>
                                            <p:fltVal val="0"/>
                                          </p:val>
                                        </p:tav>
                                        <p:tav tm="100000">
                                          <p:val>
                                            <p:strVal val="#ppt_w"/>
                                          </p:val>
                                        </p:tav>
                                      </p:tavLst>
                                    </p:anim>
                                    <p:anim calcmode="lin" valueType="num">
                                      <p:cBhvr>
                                        <p:cTn id="41" dur="1000" fill="hold"/>
                                        <p:tgtEl>
                                          <p:spTgt spid="175115"/>
                                        </p:tgtEl>
                                        <p:attrNameLst>
                                          <p:attrName>ppt_h</p:attrName>
                                        </p:attrNameLst>
                                      </p:cBhvr>
                                      <p:tavLst>
                                        <p:tav tm="0">
                                          <p:val>
                                            <p:fltVal val="0"/>
                                          </p:val>
                                        </p:tav>
                                        <p:tav tm="100000">
                                          <p:val>
                                            <p:strVal val="#ppt_h"/>
                                          </p:val>
                                        </p:tav>
                                      </p:tavLst>
                                    </p:anim>
                                    <p:animEffect transition="in" filter="fade">
                                      <p:cBhvr>
                                        <p:cTn id="42" dur="1000"/>
                                        <p:tgtEl>
                                          <p:spTgt spid="175115"/>
                                        </p:tgtEl>
                                      </p:cBhvr>
                                    </p:animEffect>
                                  </p:childTnLst>
                                </p:cTn>
                              </p:par>
                            </p:childTnLst>
                          </p:cTn>
                        </p:par>
                        <p:par>
                          <p:cTn id="43" fill="hold" nodeType="afterGroup">
                            <p:stCondLst>
                              <p:cond delay="19500"/>
                            </p:stCondLst>
                            <p:childTnLst>
                              <p:par>
                                <p:cTn id="44" presetID="10" presetClass="entr" presetSubtype="0" fill="hold" grpId="0" nodeType="afterEffect">
                                  <p:stCondLst>
                                    <p:cond delay="1000"/>
                                  </p:stCondLst>
                                  <p:childTnLst>
                                    <p:set>
                                      <p:cBhvr>
                                        <p:cTn id="45" dur="1" fill="hold">
                                          <p:stCondLst>
                                            <p:cond delay="0"/>
                                          </p:stCondLst>
                                        </p:cTn>
                                        <p:tgtEl>
                                          <p:spTgt spid="175117"/>
                                        </p:tgtEl>
                                        <p:attrNameLst>
                                          <p:attrName>style.visibility</p:attrName>
                                        </p:attrNameLst>
                                      </p:cBhvr>
                                      <p:to>
                                        <p:strVal val="visible"/>
                                      </p:to>
                                    </p:set>
                                    <p:animEffect transition="in" filter="fade">
                                      <p:cBhvr>
                                        <p:cTn id="46" dur="3000"/>
                                        <p:tgtEl>
                                          <p:spTgt spid="175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9" grpId="0"/>
      <p:bldP spid="175110" grpId="0"/>
      <p:bldP spid="175113" grpId="0" animBg="1"/>
      <p:bldP spid="175113" grpId="1" animBg="1"/>
      <p:bldP spid="175114" grpId="0"/>
      <p:bldP spid="175115" grpId="0"/>
      <p:bldP spid="175111" grpId="0"/>
      <p:bldP spid="175117" grpId="0"/>
      <p:bldP spid="17511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91" name="Picture 15" descr="ShawnCareyhawks 003osprey copy"/>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52180" y="1905000"/>
            <a:ext cx="3657600" cy="3109913"/>
          </a:xfrm>
          <a:prstGeom prst="rect">
            <a:avLst/>
          </a:prstGeom>
          <a:noFill/>
          <a:extLst>
            <a:ext uri="{909E8E84-426E-40DD-AFC4-6F175D3DCCD1}">
              <a14:hiddenFill xmlns="" xmlns:a14="http://schemas.microsoft.com/office/drawing/2010/main">
                <a:solidFill>
                  <a:srgbClr val="FFFFFF"/>
                </a:solidFill>
              </a14:hiddenFill>
            </a:ext>
          </a:extLst>
        </p:spPr>
      </p:pic>
      <p:pic>
        <p:nvPicPr>
          <p:cNvPr id="126996" name="Picture 20" descr="osprey lh flight6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1855291">
            <a:off x="4954599" y="1551780"/>
            <a:ext cx="3052763" cy="3816350"/>
          </a:xfrm>
          <a:prstGeom prst="rect">
            <a:avLst/>
          </a:prstGeom>
          <a:noFill/>
          <a:extLst>
            <a:ext uri="{909E8E84-426E-40DD-AFC4-6F175D3DCCD1}">
              <a14:hiddenFill xmlns="" xmlns:a14="http://schemas.microsoft.com/office/drawing/2010/main">
                <a:solidFill>
                  <a:srgbClr val="FFFFFF"/>
                </a:solidFill>
              </a14:hiddenFill>
            </a:ext>
          </a:extLst>
        </p:spPr>
      </p:pic>
      <p:sp>
        <p:nvSpPr>
          <p:cNvPr id="126980" name="Text Box 4"/>
          <p:cNvSpPr txBox="1">
            <a:spLocks noChangeArrowheads="1"/>
          </p:cNvSpPr>
          <p:nvPr/>
        </p:nvSpPr>
        <p:spPr bwMode="auto">
          <a:xfrm>
            <a:off x="498475" y="201901"/>
            <a:ext cx="2193925"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a:r>
              <a:rPr lang="en-US" sz="4000" dirty="0">
                <a:solidFill>
                  <a:srgbClr val="FFC000"/>
                </a:solidFill>
              </a:rPr>
              <a:t>Osprey</a:t>
            </a:r>
          </a:p>
        </p:txBody>
      </p:sp>
      <p:sp>
        <p:nvSpPr>
          <p:cNvPr id="126981" name="Text Box 5"/>
          <p:cNvSpPr txBox="1">
            <a:spLocks noChangeArrowheads="1"/>
          </p:cNvSpPr>
          <p:nvPr/>
        </p:nvSpPr>
        <p:spPr bwMode="auto">
          <a:xfrm>
            <a:off x="3160986" y="327710"/>
            <a:ext cx="5022529"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dirty="0"/>
              <a:t>A</a:t>
            </a:r>
            <a:r>
              <a:rPr lang="en-US" sz="2800" dirty="0" smtClean="0"/>
              <a:t> </a:t>
            </a:r>
            <a:r>
              <a:rPr lang="en-US" sz="2800" dirty="0"/>
              <a:t>very distinctive shape</a:t>
            </a:r>
          </a:p>
        </p:txBody>
      </p:sp>
      <p:sp>
        <p:nvSpPr>
          <p:cNvPr id="126985" name="Line 9"/>
          <p:cNvSpPr>
            <a:spLocks noChangeShapeType="1"/>
          </p:cNvSpPr>
          <p:nvPr/>
        </p:nvSpPr>
        <p:spPr bwMode="auto">
          <a:xfrm flipV="1">
            <a:off x="4910499" y="3608891"/>
            <a:ext cx="533400" cy="914400"/>
          </a:xfrm>
          <a:prstGeom prst="line">
            <a:avLst/>
          </a:prstGeom>
          <a:noFill/>
          <a:ln w="5715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6" name="Line 10"/>
          <p:cNvSpPr>
            <a:spLocks noChangeShapeType="1"/>
          </p:cNvSpPr>
          <p:nvPr/>
        </p:nvSpPr>
        <p:spPr bwMode="auto">
          <a:xfrm flipV="1">
            <a:off x="5410200" y="3269455"/>
            <a:ext cx="1295400" cy="381000"/>
          </a:xfrm>
          <a:prstGeom prst="line">
            <a:avLst/>
          </a:prstGeom>
          <a:noFill/>
          <a:ln w="5715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7" name="Line 11"/>
          <p:cNvSpPr>
            <a:spLocks noChangeShapeType="1"/>
          </p:cNvSpPr>
          <p:nvPr/>
        </p:nvSpPr>
        <p:spPr bwMode="auto">
          <a:xfrm flipV="1">
            <a:off x="6739299" y="2389691"/>
            <a:ext cx="457200" cy="879764"/>
          </a:xfrm>
          <a:prstGeom prst="line">
            <a:avLst/>
          </a:prstGeom>
          <a:noFill/>
          <a:ln w="5715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8" name="Line 12"/>
          <p:cNvSpPr>
            <a:spLocks noChangeShapeType="1"/>
          </p:cNvSpPr>
          <p:nvPr/>
        </p:nvSpPr>
        <p:spPr bwMode="auto">
          <a:xfrm flipV="1">
            <a:off x="7196499" y="2313491"/>
            <a:ext cx="1143000" cy="76200"/>
          </a:xfrm>
          <a:prstGeom prst="line">
            <a:avLst/>
          </a:prstGeom>
          <a:noFill/>
          <a:ln w="5715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92" name="Text Box 16"/>
          <p:cNvSpPr txBox="1">
            <a:spLocks noChangeArrowheads="1"/>
          </p:cNvSpPr>
          <p:nvPr/>
        </p:nvSpPr>
        <p:spPr bwMode="auto">
          <a:xfrm>
            <a:off x="228600" y="5562600"/>
            <a:ext cx="275272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dirty="0"/>
              <a:t> Dark eye-line</a:t>
            </a:r>
          </a:p>
        </p:txBody>
      </p:sp>
      <p:sp>
        <p:nvSpPr>
          <p:cNvPr id="126993" name="Text Box 17"/>
          <p:cNvSpPr txBox="1">
            <a:spLocks noChangeArrowheads="1"/>
          </p:cNvSpPr>
          <p:nvPr/>
        </p:nvSpPr>
        <p:spPr bwMode="auto">
          <a:xfrm>
            <a:off x="874712" y="2667000"/>
            <a:ext cx="26581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smtClean="0"/>
              <a:t>shaped profile</a:t>
            </a:r>
            <a:endParaRPr lang="en-US" dirty="0"/>
          </a:p>
        </p:txBody>
      </p:sp>
      <p:sp>
        <p:nvSpPr>
          <p:cNvPr id="126994" name="Text Box 18"/>
          <p:cNvSpPr txBox="1">
            <a:spLocks noChangeArrowheads="1"/>
          </p:cNvSpPr>
          <p:nvPr/>
        </p:nvSpPr>
        <p:spPr bwMode="auto">
          <a:xfrm>
            <a:off x="990600" y="1600200"/>
            <a:ext cx="423514"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smtClean="0"/>
              <a:t>A</a:t>
            </a:r>
            <a:endParaRPr lang="en-US" dirty="0"/>
          </a:p>
        </p:txBody>
      </p:sp>
      <p:sp>
        <p:nvSpPr>
          <p:cNvPr id="126997" name="Text Box 21"/>
          <p:cNvSpPr txBox="1">
            <a:spLocks noChangeArrowheads="1"/>
          </p:cNvSpPr>
          <p:nvPr/>
        </p:nvSpPr>
        <p:spPr bwMode="auto">
          <a:xfrm>
            <a:off x="228600" y="5029200"/>
            <a:ext cx="4968668"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en-US" dirty="0"/>
              <a:t> Dark carpal </a:t>
            </a:r>
            <a:r>
              <a:rPr lang="en-US" sz="1800" b="0" dirty="0"/>
              <a:t>(“wrist</a:t>
            </a:r>
            <a:r>
              <a:rPr lang="en-US" sz="1800" b="0" dirty="0" smtClean="0"/>
              <a:t>”) </a:t>
            </a:r>
            <a:r>
              <a:rPr lang="en-US" dirty="0" smtClean="0"/>
              <a:t>patches</a:t>
            </a:r>
            <a:endParaRPr lang="en-US" dirty="0"/>
          </a:p>
        </p:txBody>
      </p:sp>
      <p:sp>
        <p:nvSpPr>
          <p:cNvPr id="126998" name="Line 22"/>
          <p:cNvSpPr>
            <a:spLocks noChangeShapeType="1"/>
          </p:cNvSpPr>
          <p:nvPr/>
        </p:nvSpPr>
        <p:spPr bwMode="auto">
          <a:xfrm flipV="1">
            <a:off x="4300538" y="3459956"/>
            <a:ext cx="1338261" cy="1620044"/>
          </a:xfrm>
          <a:prstGeom prst="line">
            <a:avLst/>
          </a:prstGeom>
          <a:noFill/>
          <a:ln w="38100">
            <a:solidFill>
              <a:srgbClr val="FFFF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9" name="Text Box 13"/>
          <p:cNvSpPr txBox="1">
            <a:spLocks noChangeArrowheads="1"/>
          </p:cNvSpPr>
          <p:nvPr/>
        </p:nvSpPr>
        <p:spPr bwMode="auto">
          <a:xfrm>
            <a:off x="228600" y="4394200"/>
            <a:ext cx="407193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dirty="0"/>
              <a:t> White belly and head</a:t>
            </a:r>
          </a:p>
        </p:txBody>
      </p:sp>
      <p:sp>
        <p:nvSpPr>
          <p:cNvPr id="126999" name="Line 23"/>
          <p:cNvSpPr>
            <a:spLocks noChangeShapeType="1"/>
          </p:cNvSpPr>
          <p:nvPr/>
        </p:nvSpPr>
        <p:spPr bwMode="auto">
          <a:xfrm flipV="1">
            <a:off x="1447800" y="1752600"/>
            <a:ext cx="457200" cy="838200"/>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7000" name="Line 24"/>
          <p:cNvSpPr>
            <a:spLocks noChangeShapeType="1"/>
          </p:cNvSpPr>
          <p:nvPr/>
        </p:nvSpPr>
        <p:spPr bwMode="auto">
          <a:xfrm>
            <a:off x="1905000" y="1752600"/>
            <a:ext cx="457200" cy="685800"/>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7001" name="Line 25"/>
          <p:cNvSpPr>
            <a:spLocks noChangeShapeType="1"/>
          </p:cNvSpPr>
          <p:nvPr/>
        </p:nvSpPr>
        <p:spPr bwMode="auto">
          <a:xfrm flipV="1">
            <a:off x="2362200" y="1752600"/>
            <a:ext cx="457200" cy="685800"/>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7004" name="Line 28"/>
          <p:cNvSpPr>
            <a:spLocks noChangeShapeType="1"/>
          </p:cNvSpPr>
          <p:nvPr/>
        </p:nvSpPr>
        <p:spPr bwMode="auto">
          <a:xfrm>
            <a:off x="2819400" y="1752600"/>
            <a:ext cx="457200" cy="838200"/>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95" name="Line 19"/>
          <p:cNvSpPr>
            <a:spLocks noChangeShapeType="1"/>
          </p:cNvSpPr>
          <p:nvPr/>
        </p:nvSpPr>
        <p:spPr bwMode="auto">
          <a:xfrm flipV="1">
            <a:off x="3124200" y="4191000"/>
            <a:ext cx="4267200" cy="1600200"/>
          </a:xfrm>
          <a:prstGeom prst="line">
            <a:avLst/>
          </a:prstGeom>
          <a:noFill/>
          <a:ln w="38100">
            <a:solidFill>
              <a:srgbClr val="FFFF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advClick="0" advTm="12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6980"/>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26981"/>
                                        </p:tgtEl>
                                        <p:attrNameLst>
                                          <p:attrName>style.visibility</p:attrName>
                                        </p:attrNameLst>
                                      </p:cBhvr>
                                      <p:to>
                                        <p:strVal val="visible"/>
                                      </p:to>
                                    </p:set>
                                    <p:animEffect transition="in" filter="fade">
                                      <p:cBhvr>
                                        <p:cTn id="10" dur="2000"/>
                                        <p:tgtEl>
                                          <p:spTgt spid="126981"/>
                                        </p:tgtEl>
                                      </p:cBhvr>
                                    </p:animEffect>
                                  </p:childTnLst>
                                </p:cTn>
                              </p:par>
                            </p:childTnLst>
                          </p:cTn>
                        </p:par>
                        <p:par>
                          <p:cTn id="11" fill="hold" nodeType="afterGroup">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126994"/>
                                        </p:tgtEl>
                                        <p:attrNameLst>
                                          <p:attrName>style.visibility</p:attrName>
                                        </p:attrNameLst>
                                      </p:cBhvr>
                                      <p:to>
                                        <p:strVal val="visible"/>
                                      </p:to>
                                    </p:set>
                                    <p:animEffect transition="in" filter="fade">
                                      <p:cBhvr>
                                        <p:cTn id="14" dur="2000"/>
                                        <p:tgtEl>
                                          <p:spTgt spid="12699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6999"/>
                                        </p:tgtEl>
                                        <p:attrNameLst>
                                          <p:attrName>style.visibility</p:attrName>
                                        </p:attrNameLst>
                                      </p:cBhvr>
                                      <p:to>
                                        <p:strVal val="visible"/>
                                      </p:to>
                                    </p:set>
                                    <p:animEffect transition="in" filter="fade">
                                      <p:cBhvr>
                                        <p:cTn id="17" dur="2000"/>
                                        <p:tgtEl>
                                          <p:spTgt spid="12699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7000"/>
                                        </p:tgtEl>
                                        <p:attrNameLst>
                                          <p:attrName>style.visibility</p:attrName>
                                        </p:attrNameLst>
                                      </p:cBhvr>
                                      <p:to>
                                        <p:strVal val="visible"/>
                                      </p:to>
                                    </p:set>
                                    <p:animEffect transition="in" filter="fade">
                                      <p:cBhvr>
                                        <p:cTn id="20" dur="2000"/>
                                        <p:tgtEl>
                                          <p:spTgt spid="12700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7001"/>
                                        </p:tgtEl>
                                        <p:attrNameLst>
                                          <p:attrName>style.visibility</p:attrName>
                                        </p:attrNameLst>
                                      </p:cBhvr>
                                      <p:to>
                                        <p:strVal val="visible"/>
                                      </p:to>
                                    </p:set>
                                    <p:animEffect transition="in" filter="fade">
                                      <p:cBhvr>
                                        <p:cTn id="23" dur="2000"/>
                                        <p:tgtEl>
                                          <p:spTgt spid="12700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7004"/>
                                        </p:tgtEl>
                                        <p:attrNameLst>
                                          <p:attrName>style.visibility</p:attrName>
                                        </p:attrNameLst>
                                      </p:cBhvr>
                                      <p:to>
                                        <p:strVal val="visible"/>
                                      </p:to>
                                    </p:set>
                                    <p:animEffect transition="in" filter="fade">
                                      <p:cBhvr>
                                        <p:cTn id="26" dur="2000"/>
                                        <p:tgtEl>
                                          <p:spTgt spid="127004"/>
                                        </p:tgtEl>
                                      </p:cBhvr>
                                    </p:animEffect>
                                  </p:childTnLst>
                                </p:cTn>
                              </p:par>
                              <p:par>
                                <p:cTn id="27" presetID="10" presetClass="entr" presetSubtype="0" fill="hold" nodeType="withEffect">
                                  <p:stCondLst>
                                    <p:cond delay="0"/>
                                  </p:stCondLst>
                                  <p:childTnLst>
                                    <p:set>
                                      <p:cBhvr>
                                        <p:cTn id="28" dur="1" fill="hold">
                                          <p:stCondLst>
                                            <p:cond delay="0"/>
                                          </p:stCondLst>
                                        </p:cTn>
                                        <p:tgtEl>
                                          <p:spTgt spid="126993">
                                            <p:txEl>
                                              <p:pRg st="0" end="0"/>
                                            </p:txEl>
                                          </p:spTgt>
                                        </p:tgtEl>
                                        <p:attrNameLst>
                                          <p:attrName>style.visibility</p:attrName>
                                        </p:attrNameLst>
                                      </p:cBhvr>
                                      <p:to>
                                        <p:strVal val="visible"/>
                                      </p:to>
                                    </p:set>
                                    <p:animEffect transition="in" filter="fade">
                                      <p:cBhvr>
                                        <p:cTn id="29" dur="2000"/>
                                        <p:tgtEl>
                                          <p:spTgt spid="126993">
                                            <p:txEl>
                                              <p:pRg st="0" end="0"/>
                                            </p:txEl>
                                          </p:spTgt>
                                        </p:tgtEl>
                                      </p:cBhvr>
                                    </p:animEffect>
                                  </p:childTnLst>
                                </p:cTn>
                              </p:par>
                            </p:childTnLst>
                          </p:cTn>
                        </p:par>
                        <p:par>
                          <p:cTn id="30" fill="hold" nodeType="afterGroup">
                            <p:stCondLst>
                              <p:cond delay="4000"/>
                            </p:stCondLst>
                            <p:childTnLst>
                              <p:par>
                                <p:cTn id="31" presetID="53" presetClass="entr" presetSubtype="0" fill="hold" nodeType="afterEffect">
                                  <p:stCondLst>
                                    <p:cond delay="0"/>
                                  </p:stCondLst>
                                  <p:childTnLst>
                                    <p:set>
                                      <p:cBhvr>
                                        <p:cTn id="32" dur="1" fill="hold">
                                          <p:stCondLst>
                                            <p:cond delay="0"/>
                                          </p:stCondLst>
                                        </p:cTn>
                                        <p:tgtEl>
                                          <p:spTgt spid="126996"/>
                                        </p:tgtEl>
                                        <p:attrNameLst>
                                          <p:attrName>style.visibility</p:attrName>
                                        </p:attrNameLst>
                                      </p:cBhvr>
                                      <p:to>
                                        <p:strVal val="visible"/>
                                      </p:to>
                                    </p:set>
                                    <p:anim calcmode="lin" valueType="num">
                                      <p:cBhvr>
                                        <p:cTn id="33" dur="1000" fill="hold"/>
                                        <p:tgtEl>
                                          <p:spTgt spid="126996"/>
                                        </p:tgtEl>
                                        <p:attrNameLst>
                                          <p:attrName>ppt_w</p:attrName>
                                        </p:attrNameLst>
                                      </p:cBhvr>
                                      <p:tavLst>
                                        <p:tav tm="0">
                                          <p:val>
                                            <p:fltVal val="0"/>
                                          </p:val>
                                        </p:tav>
                                        <p:tav tm="100000">
                                          <p:val>
                                            <p:strVal val="#ppt_w"/>
                                          </p:val>
                                        </p:tav>
                                      </p:tavLst>
                                    </p:anim>
                                    <p:anim calcmode="lin" valueType="num">
                                      <p:cBhvr>
                                        <p:cTn id="34" dur="1000" fill="hold"/>
                                        <p:tgtEl>
                                          <p:spTgt spid="126996"/>
                                        </p:tgtEl>
                                        <p:attrNameLst>
                                          <p:attrName>ppt_h</p:attrName>
                                        </p:attrNameLst>
                                      </p:cBhvr>
                                      <p:tavLst>
                                        <p:tav tm="0">
                                          <p:val>
                                            <p:fltVal val="0"/>
                                          </p:val>
                                        </p:tav>
                                        <p:tav tm="100000">
                                          <p:val>
                                            <p:strVal val="#ppt_h"/>
                                          </p:val>
                                        </p:tav>
                                      </p:tavLst>
                                    </p:anim>
                                    <p:animEffect transition="in" filter="fade">
                                      <p:cBhvr>
                                        <p:cTn id="35" dur="1000"/>
                                        <p:tgtEl>
                                          <p:spTgt spid="126996"/>
                                        </p:tgtEl>
                                      </p:cBhvr>
                                    </p:animEffect>
                                  </p:childTnLst>
                                </p:cTn>
                              </p:par>
                            </p:childTnLst>
                          </p:cTn>
                        </p:par>
                        <p:par>
                          <p:cTn id="36" fill="hold" nodeType="afterGroup">
                            <p:stCondLst>
                              <p:cond delay="5000"/>
                            </p:stCondLst>
                            <p:childTnLst>
                              <p:par>
                                <p:cTn id="37" presetID="10" presetClass="entr" presetSubtype="0" fill="hold" grpId="0" nodeType="afterEffect">
                                  <p:stCondLst>
                                    <p:cond delay="0"/>
                                  </p:stCondLst>
                                  <p:childTnLst>
                                    <p:set>
                                      <p:cBhvr>
                                        <p:cTn id="38" dur="1" fill="hold">
                                          <p:stCondLst>
                                            <p:cond delay="0"/>
                                          </p:stCondLst>
                                        </p:cTn>
                                        <p:tgtEl>
                                          <p:spTgt spid="126985"/>
                                        </p:tgtEl>
                                        <p:attrNameLst>
                                          <p:attrName>style.visibility</p:attrName>
                                        </p:attrNameLst>
                                      </p:cBhvr>
                                      <p:to>
                                        <p:strVal val="visible"/>
                                      </p:to>
                                    </p:set>
                                    <p:animEffect transition="in" filter="fade">
                                      <p:cBhvr>
                                        <p:cTn id="39" dur="2000"/>
                                        <p:tgtEl>
                                          <p:spTgt spid="12698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6986"/>
                                        </p:tgtEl>
                                        <p:attrNameLst>
                                          <p:attrName>style.visibility</p:attrName>
                                        </p:attrNameLst>
                                      </p:cBhvr>
                                      <p:to>
                                        <p:strVal val="visible"/>
                                      </p:to>
                                    </p:set>
                                    <p:animEffect transition="in" filter="fade">
                                      <p:cBhvr>
                                        <p:cTn id="42" dur="2000"/>
                                        <p:tgtEl>
                                          <p:spTgt spid="12698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26987"/>
                                        </p:tgtEl>
                                        <p:attrNameLst>
                                          <p:attrName>style.visibility</p:attrName>
                                        </p:attrNameLst>
                                      </p:cBhvr>
                                      <p:to>
                                        <p:strVal val="visible"/>
                                      </p:to>
                                    </p:set>
                                    <p:animEffect transition="in" filter="fade">
                                      <p:cBhvr>
                                        <p:cTn id="45" dur="2000"/>
                                        <p:tgtEl>
                                          <p:spTgt spid="12698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26988"/>
                                        </p:tgtEl>
                                        <p:attrNameLst>
                                          <p:attrName>style.visibility</p:attrName>
                                        </p:attrNameLst>
                                      </p:cBhvr>
                                      <p:to>
                                        <p:strVal val="visible"/>
                                      </p:to>
                                    </p:set>
                                    <p:animEffect transition="in" filter="fade">
                                      <p:cBhvr>
                                        <p:cTn id="48" dur="2000"/>
                                        <p:tgtEl>
                                          <p:spTgt spid="126988"/>
                                        </p:tgtEl>
                                      </p:cBhvr>
                                    </p:animEffect>
                                  </p:childTnLst>
                                </p:cTn>
                              </p:par>
                            </p:childTnLst>
                          </p:cTn>
                        </p:par>
                        <p:par>
                          <p:cTn id="49" fill="hold" nodeType="afterGroup">
                            <p:stCondLst>
                              <p:cond delay="7000"/>
                            </p:stCondLst>
                            <p:childTnLst>
                              <p:par>
                                <p:cTn id="50" presetID="10" presetClass="entr" presetSubtype="0" fill="hold" grpId="0" nodeType="afterEffect">
                                  <p:stCondLst>
                                    <p:cond delay="500"/>
                                  </p:stCondLst>
                                  <p:childTnLst>
                                    <p:set>
                                      <p:cBhvr>
                                        <p:cTn id="51" dur="1" fill="hold">
                                          <p:stCondLst>
                                            <p:cond delay="0"/>
                                          </p:stCondLst>
                                        </p:cTn>
                                        <p:tgtEl>
                                          <p:spTgt spid="126989"/>
                                        </p:tgtEl>
                                        <p:attrNameLst>
                                          <p:attrName>style.visibility</p:attrName>
                                        </p:attrNameLst>
                                      </p:cBhvr>
                                      <p:to>
                                        <p:strVal val="visible"/>
                                      </p:to>
                                    </p:set>
                                    <p:animEffect transition="in" filter="fade">
                                      <p:cBhvr>
                                        <p:cTn id="52" dur="2000"/>
                                        <p:tgtEl>
                                          <p:spTgt spid="126989"/>
                                        </p:tgtEl>
                                      </p:cBhvr>
                                    </p:animEffect>
                                  </p:childTnLst>
                                </p:cTn>
                              </p:par>
                              <p:par>
                                <p:cTn id="53" presetID="10" presetClass="exit" presetSubtype="0" fill="hold" grpId="1" nodeType="withEffect">
                                  <p:stCondLst>
                                    <p:cond delay="0"/>
                                  </p:stCondLst>
                                  <p:childTnLst>
                                    <p:animEffect transition="out" filter="fade">
                                      <p:cBhvr>
                                        <p:cTn id="54" dur="2000"/>
                                        <p:tgtEl>
                                          <p:spTgt spid="126985"/>
                                        </p:tgtEl>
                                      </p:cBhvr>
                                    </p:animEffect>
                                    <p:set>
                                      <p:cBhvr>
                                        <p:cTn id="55" dur="1" fill="hold">
                                          <p:stCondLst>
                                            <p:cond delay="1999"/>
                                          </p:stCondLst>
                                        </p:cTn>
                                        <p:tgtEl>
                                          <p:spTgt spid="126985"/>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2000"/>
                                        <p:tgtEl>
                                          <p:spTgt spid="126986"/>
                                        </p:tgtEl>
                                      </p:cBhvr>
                                    </p:animEffect>
                                    <p:set>
                                      <p:cBhvr>
                                        <p:cTn id="58" dur="1" fill="hold">
                                          <p:stCondLst>
                                            <p:cond delay="1999"/>
                                          </p:stCondLst>
                                        </p:cTn>
                                        <p:tgtEl>
                                          <p:spTgt spid="126986"/>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2000"/>
                                        <p:tgtEl>
                                          <p:spTgt spid="126987"/>
                                        </p:tgtEl>
                                      </p:cBhvr>
                                    </p:animEffect>
                                    <p:set>
                                      <p:cBhvr>
                                        <p:cTn id="61" dur="1" fill="hold">
                                          <p:stCondLst>
                                            <p:cond delay="1999"/>
                                          </p:stCondLst>
                                        </p:cTn>
                                        <p:tgtEl>
                                          <p:spTgt spid="126987"/>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2000"/>
                                        <p:tgtEl>
                                          <p:spTgt spid="126988"/>
                                        </p:tgtEl>
                                      </p:cBhvr>
                                    </p:animEffect>
                                    <p:set>
                                      <p:cBhvr>
                                        <p:cTn id="64" dur="1" fill="hold">
                                          <p:stCondLst>
                                            <p:cond delay="1999"/>
                                          </p:stCondLst>
                                        </p:cTn>
                                        <p:tgtEl>
                                          <p:spTgt spid="126988"/>
                                        </p:tgtEl>
                                        <p:attrNameLst>
                                          <p:attrName>style.visibility</p:attrName>
                                        </p:attrNameLst>
                                      </p:cBhvr>
                                      <p:to>
                                        <p:strVal val="hidden"/>
                                      </p:to>
                                    </p:set>
                                  </p:childTnLst>
                                </p:cTn>
                              </p:par>
                            </p:childTnLst>
                          </p:cTn>
                        </p:par>
                        <p:par>
                          <p:cTn id="65" fill="hold">
                            <p:stCondLst>
                              <p:cond delay="9500"/>
                            </p:stCondLst>
                            <p:childTnLst>
                              <p:par>
                                <p:cTn id="66" presetID="10" presetClass="entr" presetSubtype="0" fill="hold" grpId="0" nodeType="afterEffect">
                                  <p:stCondLst>
                                    <p:cond delay="0"/>
                                  </p:stCondLst>
                                  <p:childTnLst>
                                    <p:set>
                                      <p:cBhvr>
                                        <p:cTn id="67" dur="1" fill="hold">
                                          <p:stCondLst>
                                            <p:cond delay="0"/>
                                          </p:stCondLst>
                                        </p:cTn>
                                        <p:tgtEl>
                                          <p:spTgt spid="126997"/>
                                        </p:tgtEl>
                                        <p:attrNameLst>
                                          <p:attrName>style.visibility</p:attrName>
                                        </p:attrNameLst>
                                      </p:cBhvr>
                                      <p:to>
                                        <p:strVal val="visible"/>
                                      </p:to>
                                    </p:set>
                                    <p:animEffect transition="in" filter="fade">
                                      <p:cBhvr>
                                        <p:cTn id="68" dur="2000"/>
                                        <p:tgtEl>
                                          <p:spTgt spid="126997"/>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126998"/>
                                        </p:tgtEl>
                                        <p:attrNameLst>
                                          <p:attrName>style.visibility</p:attrName>
                                        </p:attrNameLst>
                                      </p:cBhvr>
                                      <p:to>
                                        <p:strVal val="visible"/>
                                      </p:to>
                                    </p:set>
                                    <p:animEffect transition="in" filter="wipe(down)">
                                      <p:cBhvr>
                                        <p:cTn id="71" dur="1000"/>
                                        <p:tgtEl>
                                          <p:spTgt spid="126998"/>
                                        </p:tgtEl>
                                      </p:cBhvr>
                                    </p:animEffect>
                                  </p:childTnLst>
                                </p:cTn>
                              </p:par>
                            </p:childTnLst>
                          </p:cTn>
                        </p:par>
                        <p:par>
                          <p:cTn id="72" fill="hold" nodeType="afterGroup">
                            <p:stCondLst>
                              <p:cond delay="11500"/>
                            </p:stCondLst>
                            <p:childTnLst>
                              <p:par>
                                <p:cTn id="73" presetID="53" presetClass="entr" presetSubtype="0" fill="hold" nodeType="afterEffect">
                                  <p:stCondLst>
                                    <p:cond delay="0"/>
                                  </p:stCondLst>
                                  <p:childTnLst>
                                    <p:set>
                                      <p:cBhvr>
                                        <p:cTn id="74" dur="1" fill="hold">
                                          <p:stCondLst>
                                            <p:cond delay="0"/>
                                          </p:stCondLst>
                                        </p:cTn>
                                        <p:tgtEl>
                                          <p:spTgt spid="126991"/>
                                        </p:tgtEl>
                                        <p:attrNameLst>
                                          <p:attrName>style.visibility</p:attrName>
                                        </p:attrNameLst>
                                      </p:cBhvr>
                                      <p:to>
                                        <p:strVal val="visible"/>
                                      </p:to>
                                    </p:set>
                                    <p:anim calcmode="lin" valueType="num">
                                      <p:cBhvr>
                                        <p:cTn id="75" dur="3000" fill="hold"/>
                                        <p:tgtEl>
                                          <p:spTgt spid="126991"/>
                                        </p:tgtEl>
                                        <p:attrNameLst>
                                          <p:attrName>ppt_w</p:attrName>
                                        </p:attrNameLst>
                                      </p:cBhvr>
                                      <p:tavLst>
                                        <p:tav tm="0">
                                          <p:val>
                                            <p:fltVal val="0"/>
                                          </p:val>
                                        </p:tav>
                                        <p:tav tm="100000">
                                          <p:val>
                                            <p:strVal val="#ppt_w"/>
                                          </p:val>
                                        </p:tav>
                                      </p:tavLst>
                                    </p:anim>
                                    <p:anim calcmode="lin" valueType="num">
                                      <p:cBhvr>
                                        <p:cTn id="76" dur="3000" fill="hold"/>
                                        <p:tgtEl>
                                          <p:spTgt spid="126991"/>
                                        </p:tgtEl>
                                        <p:attrNameLst>
                                          <p:attrName>ppt_h</p:attrName>
                                        </p:attrNameLst>
                                      </p:cBhvr>
                                      <p:tavLst>
                                        <p:tav tm="0">
                                          <p:val>
                                            <p:fltVal val="0"/>
                                          </p:val>
                                        </p:tav>
                                        <p:tav tm="100000">
                                          <p:val>
                                            <p:strVal val="#ppt_h"/>
                                          </p:val>
                                        </p:tav>
                                      </p:tavLst>
                                    </p:anim>
                                    <p:animEffect transition="in" filter="fade">
                                      <p:cBhvr>
                                        <p:cTn id="77" dur="3000"/>
                                        <p:tgtEl>
                                          <p:spTgt spid="126991"/>
                                        </p:tgtEl>
                                      </p:cBhvr>
                                    </p:animEffect>
                                  </p:childTnLst>
                                </p:cTn>
                              </p:par>
                            </p:childTnLst>
                          </p:cTn>
                        </p:par>
                        <p:par>
                          <p:cTn id="78" fill="hold" nodeType="afterGroup">
                            <p:stCondLst>
                              <p:cond delay="14500"/>
                            </p:stCondLst>
                            <p:childTnLst>
                              <p:par>
                                <p:cTn id="79" presetID="10" presetClass="exit" presetSubtype="0" fill="hold" grpId="1" nodeType="afterEffect">
                                  <p:stCondLst>
                                    <p:cond delay="0"/>
                                  </p:stCondLst>
                                  <p:childTnLst>
                                    <p:animEffect transition="out" filter="fade">
                                      <p:cBhvr>
                                        <p:cTn id="80" dur="1000"/>
                                        <p:tgtEl>
                                          <p:spTgt spid="126998"/>
                                        </p:tgtEl>
                                      </p:cBhvr>
                                    </p:animEffect>
                                    <p:set>
                                      <p:cBhvr>
                                        <p:cTn id="81" dur="1" fill="hold">
                                          <p:stCondLst>
                                            <p:cond delay="999"/>
                                          </p:stCondLst>
                                        </p:cTn>
                                        <p:tgtEl>
                                          <p:spTgt spid="126998"/>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1000"/>
                                        <p:tgtEl>
                                          <p:spTgt spid="126996"/>
                                        </p:tgtEl>
                                      </p:cBhvr>
                                    </p:animEffect>
                                    <p:set>
                                      <p:cBhvr>
                                        <p:cTn id="84" dur="1" fill="hold">
                                          <p:stCondLst>
                                            <p:cond delay="999"/>
                                          </p:stCondLst>
                                        </p:cTn>
                                        <p:tgtEl>
                                          <p:spTgt spid="126996"/>
                                        </p:tgtEl>
                                        <p:attrNameLst>
                                          <p:attrName>style.visibility</p:attrName>
                                        </p:attrNameLst>
                                      </p:cBhvr>
                                      <p:to>
                                        <p:strVal val="hidden"/>
                                      </p:to>
                                    </p:set>
                                  </p:childTnLst>
                                </p:cTn>
                              </p:par>
                            </p:childTnLst>
                          </p:cTn>
                        </p:par>
                        <p:par>
                          <p:cTn id="85" fill="hold" nodeType="afterGroup">
                            <p:stCondLst>
                              <p:cond delay="15500"/>
                            </p:stCondLst>
                            <p:childTnLst>
                              <p:par>
                                <p:cTn id="86" presetID="10" presetClass="entr" presetSubtype="0" fill="hold" grpId="0" nodeType="afterEffect">
                                  <p:stCondLst>
                                    <p:cond delay="0"/>
                                  </p:stCondLst>
                                  <p:childTnLst>
                                    <p:set>
                                      <p:cBhvr>
                                        <p:cTn id="87" dur="1" fill="hold">
                                          <p:stCondLst>
                                            <p:cond delay="0"/>
                                          </p:stCondLst>
                                        </p:cTn>
                                        <p:tgtEl>
                                          <p:spTgt spid="126992"/>
                                        </p:tgtEl>
                                        <p:attrNameLst>
                                          <p:attrName>style.visibility</p:attrName>
                                        </p:attrNameLst>
                                      </p:cBhvr>
                                      <p:to>
                                        <p:strVal val="visible"/>
                                      </p:to>
                                    </p:set>
                                    <p:animEffect transition="in" filter="fade">
                                      <p:cBhvr>
                                        <p:cTn id="88" dur="2000"/>
                                        <p:tgtEl>
                                          <p:spTgt spid="126992"/>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126995"/>
                                        </p:tgtEl>
                                        <p:attrNameLst>
                                          <p:attrName>style.visibility</p:attrName>
                                        </p:attrNameLst>
                                      </p:cBhvr>
                                      <p:to>
                                        <p:strVal val="visible"/>
                                      </p:to>
                                    </p:set>
                                    <p:animEffect transition="in" filter="wipe(down)">
                                      <p:cBhvr>
                                        <p:cTn id="91" dur="1000"/>
                                        <p:tgtEl>
                                          <p:spTgt spid="126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0" grpId="0"/>
      <p:bldP spid="126981" grpId="0"/>
      <p:bldP spid="126985" grpId="0" animBg="1"/>
      <p:bldP spid="126985" grpId="1" animBg="1"/>
      <p:bldP spid="126986" grpId="0" animBg="1"/>
      <p:bldP spid="126986" grpId="1" animBg="1"/>
      <p:bldP spid="126987" grpId="0" animBg="1"/>
      <p:bldP spid="126987" grpId="1" animBg="1"/>
      <p:bldP spid="126988" grpId="0" animBg="1"/>
      <p:bldP spid="126988" grpId="1" animBg="1"/>
      <p:bldP spid="126992" grpId="0"/>
      <p:bldP spid="126994" grpId="0"/>
      <p:bldP spid="126997" grpId="0"/>
      <p:bldP spid="126998" grpId="0" animBg="1"/>
      <p:bldP spid="126998" grpId="1" animBg="1"/>
      <p:bldP spid="126989" grpId="0"/>
      <p:bldP spid="126999" grpId="0" animBg="1"/>
      <p:bldP spid="127000" grpId="0" animBg="1"/>
      <p:bldP spid="127001" grpId="0" animBg="1"/>
      <p:bldP spid="127004" grpId="0" animBg="1"/>
      <p:bldP spid="12699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9" name="Text Box 5"/>
          <p:cNvSpPr txBox="1">
            <a:spLocks noChangeArrowheads="1"/>
          </p:cNvSpPr>
          <p:nvPr/>
        </p:nvSpPr>
        <p:spPr bwMode="auto">
          <a:xfrm>
            <a:off x="5486400" y="5410200"/>
            <a:ext cx="2925763"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dirty="0">
                <a:solidFill>
                  <a:srgbClr val="FFFF00"/>
                </a:solidFill>
              </a:rPr>
              <a:t>This is a male</a:t>
            </a:r>
          </a:p>
        </p:txBody>
      </p:sp>
      <p:pic>
        <p:nvPicPr>
          <p:cNvPr id="129039" name="Picture 15" descr="ospreyflt1dec07 (2) copy"/>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8600" y="2362200"/>
            <a:ext cx="3352800" cy="3352800"/>
          </a:xfrm>
          <a:prstGeom prst="rect">
            <a:avLst/>
          </a:prstGeom>
          <a:noFill/>
          <a:extLst>
            <a:ext uri="{909E8E84-426E-40DD-AFC4-6F175D3DCCD1}">
              <a14:hiddenFill xmlns="" xmlns:a14="http://schemas.microsoft.com/office/drawing/2010/main">
                <a:solidFill>
                  <a:srgbClr val="FFFFFF"/>
                </a:solidFill>
              </a14:hiddenFill>
            </a:ext>
          </a:extLst>
        </p:spPr>
      </p:pic>
      <p:pic>
        <p:nvPicPr>
          <p:cNvPr id="129040" name="Picture 16" descr="osprey lh flight6 (2) copy"/>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029200" y="457200"/>
            <a:ext cx="3170238" cy="3962400"/>
          </a:xfrm>
          <a:prstGeom prst="rect">
            <a:avLst/>
          </a:prstGeom>
          <a:noFill/>
          <a:extLst>
            <a:ext uri="{909E8E84-426E-40DD-AFC4-6F175D3DCCD1}">
              <a14:hiddenFill xmlns="" xmlns:a14="http://schemas.microsoft.com/office/drawing/2010/main">
                <a:solidFill>
                  <a:srgbClr val="FFFFFF"/>
                </a:solidFill>
              </a14:hiddenFill>
            </a:ext>
          </a:extLst>
        </p:spPr>
      </p:pic>
      <p:sp>
        <p:nvSpPr>
          <p:cNvPr id="129034" name="Line 10"/>
          <p:cNvSpPr>
            <a:spLocks noChangeShapeType="1"/>
          </p:cNvSpPr>
          <p:nvPr/>
        </p:nvSpPr>
        <p:spPr bwMode="auto">
          <a:xfrm flipH="1" flipV="1">
            <a:off x="2971800" y="5486400"/>
            <a:ext cx="2514600" cy="228600"/>
          </a:xfrm>
          <a:prstGeom prst="line">
            <a:avLst/>
          </a:prstGeom>
          <a:noFill/>
          <a:ln w="38100">
            <a:solidFill>
              <a:srgbClr val="FFFF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28" name="Text Box 4"/>
          <p:cNvSpPr txBox="1">
            <a:spLocks noChangeArrowheads="1"/>
          </p:cNvSpPr>
          <p:nvPr/>
        </p:nvSpPr>
        <p:spPr bwMode="auto">
          <a:xfrm>
            <a:off x="288751" y="838199"/>
            <a:ext cx="471154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solidFill>
                  <a:srgbClr val="FFFF00"/>
                </a:solidFill>
              </a:rPr>
              <a:t>Females have “necklaces”</a:t>
            </a:r>
          </a:p>
        </p:txBody>
      </p:sp>
      <p:sp>
        <p:nvSpPr>
          <p:cNvPr id="129035" name="Text Box 11"/>
          <p:cNvSpPr txBox="1">
            <a:spLocks noChangeArrowheads="1"/>
          </p:cNvSpPr>
          <p:nvPr/>
        </p:nvSpPr>
        <p:spPr bwMode="auto">
          <a:xfrm>
            <a:off x="1143000" y="2057400"/>
            <a:ext cx="4968875" cy="946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r>
              <a:rPr lang="en-US" sz="2800" dirty="0"/>
              <a:t>Ospreys always show a crook in the wing</a:t>
            </a:r>
          </a:p>
        </p:txBody>
      </p:sp>
      <p:sp>
        <p:nvSpPr>
          <p:cNvPr id="129042" name="Line 18"/>
          <p:cNvSpPr>
            <a:spLocks noChangeShapeType="1"/>
          </p:cNvSpPr>
          <p:nvPr/>
        </p:nvSpPr>
        <p:spPr bwMode="auto">
          <a:xfrm flipV="1">
            <a:off x="3581400" y="3429000"/>
            <a:ext cx="381000" cy="762000"/>
          </a:xfrm>
          <a:prstGeom prst="line">
            <a:avLst/>
          </a:prstGeom>
          <a:noFill/>
          <a:ln w="76200">
            <a:solidFill>
              <a:srgbClr val="FFD319"/>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44" name="Line 20"/>
          <p:cNvSpPr>
            <a:spLocks noChangeShapeType="1"/>
          </p:cNvSpPr>
          <p:nvPr/>
        </p:nvSpPr>
        <p:spPr bwMode="auto">
          <a:xfrm>
            <a:off x="3962400" y="3429000"/>
            <a:ext cx="381000" cy="533400"/>
          </a:xfrm>
          <a:prstGeom prst="line">
            <a:avLst/>
          </a:prstGeom>
          <a:noFill/>
          <a:ln w="76200">
            <a:solidFill>
              <a:srgbClr val="FFD319"/>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45" name="Line 21"/>
          <p:cNvSpPr>
            <a:spLocks noChangeShapeType="1"/>
          </p:cNvSpPr>
          <p:nvPr/>
        </p:nvSpPr>
        <p:spPr bwMode="auto">
          <a:xfrm flipV="1">
            <a:off x="4343400" y="3429000"/>
            <a:ext cx="533400" cy="533400"/>
          </a:xfrm>
          <a:prstGeom prst="line">
            <a:avLst/>
          </a:prstGeom>
          <a:noFill/>
          <a:ln w="76200">
            <a:solidFill>
              <a:srgbClr val="FFD319"/>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46" name="Line 22"/>
          <p:cNvSpPr>
            <a:spLocks noChangeShapeType="1"/>
          </p:cNvSpPr>
          <p:nvPr/>
        </p:nvSpPr>
        <p:spPr bwMode="auto">
          <a:xfrm>
            <a:off x="4876800" y="3429000"/>
            <a:ext cx="381000" cy="762000"/>
          </a:xfrm>
          <a:prstGeom prst="line">
            <a:avLst/>
          </a:prstGeom>
          <a:noFill/>
          <a:ln w="76200">
            <a:solidFill>
              <a:srgbClr val="FFD319"/>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29041" name="Picture 17" descr="Ospsilhouette"/>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743200" y="3124200"/>
            <a:ext cx="3619500" cy="1460500"/>
          </a:xfrm>
          <a:prstGeom prst="rect">
            <a:avLst/>
          </a:prstGeom>
          <a:noFill/>
          <a:extLst>
            <a:ext uri="{909E8E84-426E-40DD-AFC4-6F175D3DCCD1}">
              <a14:hiddenFill xmlns="" xmlns:a14="http://schemas.microsoft.com/office/drawing/2010/main">
                <a:solidFill>
                  <a:srgbClr val="FFFFFF"/>
                </a:solidFill>
              </a14:hiddenFill>
            </a:ext>
          </a:extLst>
        </p:spPr>
      </p:pic>
      <p:cxnSp>
        <p:nvCxnSpPr>
          <p:cNvPr id="3" name="Straight Arrow Connector 2"/>
          <p:cNvCxnSpPr/>
          <p:nvPr/>
        </p:nvCxnSpPr>
        <p:spPr bwMode="auto">
          <a:xfrm>
            <a:off x="3771900" y="1299864"/>
            <a:ext cx="2400300" cy="909936"/>
          </a:xfrm>
          <a:prstGeom prst="straightConnector1">
            <a:avLst/>
          </a:prstGeom>
          <a:solidFill>
            <a:schemeClr val="accent1"/>
          </a:solidFill>
          <a:ln w="38100" cap="flat" cmpd="sng" algn="ctr">
            <a:solidFill>
              <a:srgbClr val="FFFF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129040"/>
                                        </p:tgtEl>
                                        <p:attrNameLst>
                                          <p:attrName>style.visibility</p:attrName>
                                        </p:attrNameLst>
                                      </p:cBhvr>
                                      <p:to>
                                        <p:strVal val="visible"/>
                                      </p:to>
                                    </p:set>
                                    <p:anim calcmode="lin" valueType="num">
                                      <p:cBhvr>
                                        <p:cTn id="7" dur="1000" fill="hold"/>
                                        <p:tgtEl>
                                          <p:spTgt spid="129040"/>
                                        </p:tgtEl>
                                        <p:attrNameLst>
                                          <p:attrName>ppt_w</p:attrName>
                                        </p:attrNameLst>
                                      </p:cBhvr>
                                      <p:tavLst>
                                        <p:tav tm="0">
                                          <p:val>
                                            <p:fltVal val="0"/>
                                          </p:val>
                                        </p:tav>
                                        <p:tav tm="100000">
                                          <p:val>
                                            <p:strVal val="#ppt_w"/>
                                          </p:val>
                                        </p:tav>
                                      </p:tavLst>
                                    </p:anim>
                                    <p:anim calcmode="lin" valueType="num">
                                      <p:cBhvr>
                                        <p:cTn id="8" dur="1000" fill="hold"/>
                                        <p:tgtEl>
                                          <p:spTgt spid="129040"/>
                                        </p:tgtEl>
                                        <p:attrNameLst>
                                          <p:attrName>ppt_h</p:attrName>
                                        </p:attrNameLst>
                                      </p:cBhvr>
                                      <p:tavLst>
                                        <p:tav tm="0">
                                          <p:val>
                                            <p:fltVal val="0"/>
                                          </p:val>
                                        </p:tav>
                                        <p:tav tm="100000">
                                          <p:val>
                                            <p:strVal val="#ppt_h"/>
                                          </p:val>
                                        </p:tav>
                                      </p:tavLst>
                                    </p:anim>
                                    <p:animEffect transition="in" filter="fade">
                                      <p:cBhvr>
                                        <p:cTn id="9" dur="1000"/>
                                        <p:tgtEl>
                                          <p:spTgt spid="129040"/>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29028"/>
                                        </p:tgtEl>
                                        <p:attrNameLst>
                                          <p:attrName>style.visibility</p:attrName>
                                        </p:attrNameLst>
                                      </p:cBhvr>
                                      <p:to>
                                        <p:strVal val="visible"/>
                                      </p:to>
                                    </p:set>
                                    <p:animEffect transition="in" filter="fade">
                                      <p:cBhvr>
                                        <p:cTn id="12" dur="2000"/>
                                        <p:tgtEl>
                                          <p:spTgt spid="129028"/>
                                        </p:tgtEl>
                                      </p:cBhvr>
                                    </p:animEffect>
                                  </p:childTnLst>
                                </p:cTn>
                              </p:par>
                              <p:par>
                                <p:cTn id="13" presetID="2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childTnLst>
                          </p:cTn>
                        </p:par>
                        <p:par>
                          <p:cTn id="16" fill="hold">
                            <p:stCondLst>
                              <p:cond delay="2000"/>
                            </p:stCondLst>
                            <p:childTnLst>
                              <p:par>
                                <p:cTn id="17" presetID="53" presetClass="entr" presetSubtype="0" fill="hold" nodeType="afterEffect">
                                  <p:stCondLst>
                                    <p:cond delay="0"/>
                                  </p:stCondLst>
                                  <p:childTnLst>
                                    <p:set>
                                      <p:cBhvr>
                                        <p:cTn id="18" dur="1" fill="hold">
                                          <p:stCondLst>
                                            <p:cond delay="0"/>
                                          </p:stCondLst>
                                        </p:cTn>
                                        <p:tgtEl>
                                          <p:spTgt spid="129039"/>
                                        </p:tgtEl>
                                        <p:attrNameLst>
                                          <p:attrName>style.visibility</p:attrName>
                                        </p:attrNameLst>
                                      </p:cBhvr>
                                      <p:to>
                                        <p:strVal val="visible"/>
                                      </p:to>
                                    </p:set>
                                    <p:anim calcmode="lin" valueType="num">
                                      <p:cBhvr>
                                        <p:cTn id="19" dur="1000" fill="hold"/>
                                        <p:tgtEl>
                                          <p:spTgt spid="129039"/>
                                        </p:tgtEl>
                                        <p:attrNameLst>
                                          <p:attrName>ppt_w</p:attrName>
                                        </p:attrNameLst>
                                      </p:cBhvr>
                                      <p:tavLst>
                                        <p:tav tm="0">
                                          <p:val>
                                            <p:fltVal val="0"/>
                                          </p:val>
                                        </p:tav>
                                        <p:tav tm="100000">
                                          <p:val>
                                            <p:strVal val="#ppt_w"/>
                                          </p:val>
                                        </p:tav>
                                      </p:tavLst>
                                    </p:anim>
                                    <p:anim calcmode="lin" valueType="num">
                                      <p:cBhvr>
                                        <p:cTn id="20" dur="1000" fill="hold"/>
                                        <p:tgtEl>
                                          <p:spTgt spid="129039"/>
                                        </p:tgtEl>
                                        <p:attrNameLst>
                                          <p:attrName>ppt_h</p:attrName>
                                        </p:attrNameLst>
                                      </p:cBhvr>
                                      <p:tavLst>
                                        <p:tav tm="0">
                                          <p:val>
                                            <p:fltVal val="0"/>
                                          </p:val>
                                        </p:tav>
                                        <p:tav tm="100000">
                                          <p:val>
                                            <p:strVal val="#ppt_h"/>
                                          </p:val>
                                        </p:tav>
                                      </p:tavLst>
                                    </p:anim>
                                    <p:animEffect transition="in" filter="fade">
                                      <p:cBhvr>
                                        <p:cTn id="21" dur="1000"/>
                                        <p:tgtEl>
                                          <p:spTgt spid="129039"/>
                                        </p:tgtEl>
                                      </p:cBhvr>
                                    </p:animEffect>
                                  </p:childTnLst>
                                </p:cTn>
                              </p:par>
                            </p:childTnLst>
                          </p:cTn>
                        </p:par>
                        <p:par>
                          <p:cTn id="22" fill="hold" nodeType="afterGroup">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129029"/>
                                        </p:tgtEl>
                                        <p:attrNameLst>
                                          <p:attrName>style.visibility</p:attrName>
                                        </p:attrNameLst>
                                      </p:cBhvr>
                                      <p:to>
                                        <p:strVal val="visible"/>
                                      </p:to>
                                    </p:set>
                                    <p:animEffect transition="in" filter="fade">
                                      <p:cBhvr>
                                        <p:cTn id="25" dur="2000"/>
                                        <p:tgtEl>
                                          <p:spTgt spid="129029"/>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129034"/>
                                        </p:tgtEl>
                                        <p:attrNameLst>
                                          <p:attrName>style.visibility</p:attrName>
                                        </p:attrNameLst>
                                      </p:cBhvr>
                                      <p:to>
                                        <p:strVal val="visible"/>
                                      </p:to>
                                    </p:set>
                                    <p:animEffect transition="in" filter="wipe(right)">
                                      <p:cBhvr>
                                        <p:cTn id="28" dur="1000"/>
                                        <p:tgtEl>
                                          <p:spTgt spid="129034"/>
                                        </p:tgtEl>
                                      </p:cBhvr>
                                    </p:animEffect>
                                  </p:childTnLst>
                                </p:cTn>
                              </p:par>
                            </p:childTnLst>
                          </p:cTn>
                        </p:par>
                        <p:par>
                          <p:cTn id="29" fill="hold">
                            <p:stCondLst>
                              <p:cond delay="5000"/>
                            </p:stCondLst>
                            <p:childTnLst>
                              <p:par>
                                <p:cTn id="30" presetID="10" presetClass="exit" presetSubtype="0" fill="hold" grpId="1" nodeType="afterEffect">
                                  <p:stCondLst>
                                    <p:cond delay="500"/>
                                  </p:stCondLst>
                                  <p:childTnLst>
                                    <p:animEffect transition="out" filter="fade">
                                      <p:cBhvr>
                                        <p:cTn id="31" dur="2000"/>
                                        <p:tgtEl>
                                          <p:spTgt spid="129028"/>
                                        </p:tgtEl>
                                      </p:cBhvr>
                                    </p:animEffect>
                                    <p:set>
                                      <p:cBhvr>
                                        <p:cTn id="32" dur="1" fill="hold">
                                          <p:stCondLst>
                                            <p:cond delay="1999"/>
                                          </p:stCondLst>
                                        </p:cTn>
                                        <p:tgtEl>
                                          <p:spTgt spid="129028"/>
                                        </p:tgtEl>
                                        <p:attrNameLst>
                                          <p:attrName>style.visibility</p:attrName>
                                        </p:attrNameLst>
                                      </p:cBhvr>
                                      <p:to>
                                        <p:strVal val="hidden"/>
                                      </p:to>
                                    </p:set>
                                  </p:childTnLst>
                                </p:cTn>
                              </p:par>
                              <p:par>
                                <p:cTn id="33" presetID="10" presetClass="exit" presetSubtype="0" fill="hold" grpId="1" nodeType="withEffect">
                                  <p:stCondLst>
                                    <p:cond delay="1000"/>
                                  </p:stCondLst>
                                  <p:childTnLst>
                                    <p:animEffect transition="out" filter="fade">
                                      <p:cBhvr>
                                        <p:cTn id="34" dur="2000"/>
                                        <p:tgtEl>
                                          <p:spTgt spid="129029"/>
                                        </p:tgtEl>
                                      </p:cBhvr>
                                    </p:animEffect>
                                    <p:set>
                                      <p:cBhvr>
                                        <p:cTn id="35" dur="1" fill="hold">
                                          <p:stCondLst>
                                            <p:cond delay="1999"/>
                                          </p:stCondLst>
                                        </p:cTn>
                                        <p:tgtEl>
                                          <p:spTgt spid="129029"/>
                                        </p:tgtEl>
                                        <p:attrNameLst>
                                          <p:attrName>style.visibility</p:attrName>
                                        </p:attrNameLst>
                                      </p:cBhvr>
                                      <p:to>
                                        <p:strVal val="hidden"/>
                                      </p:to>
                                    </p:set>
                                  </p:childTnLst>
                                </p:cTn>
                              </p:par>
                              <p:par>
                                <p:cTn id="36" presetID="10" presetClass="exit" presetSubtype="0" fill="hold" nodeType="withEffect">
                                  <p:stCondLst>
                                    <p:cond delay="1000"/>
                                  </p:stCondLst>
                                  <p:childTnLst>
                                    <p:animEffect transition="out" filter="fade">
                                      <p:cBhvr>
                                        <p:cTn id="37" dur="2000"/>
                                        <p:tgtEl>
                                          <p:spTgt spid="3"/>
                                        </p:tgtEl>
                                      </p:cBhvr>
                                    </p:animEffect>
                                    <p:set>
                                      <p:cBhvr>
                                        <p:cTn id="38" dur="1" fill="hold">
                                          <p:stCondLst>
                                            <p:cond delay="1999"/>
                                          </p:stCondLst>
                                        </p:cTn>
                                        <p:tgtEl>
                                          <p:spTgt spid="3"/>
                                        </p:tgtEl>
                                        <p:attrNameLst>
                                          <p:attrName>style.visibility</p:attrName>
                                        </p:attrNameLst>
                                      </p:cBhvr>
                                      <p:to>
                                        <p:strVal val="hidden"/>
                                      </p:to>
                                    </p:set>
                                  </p:childTnLst>
                                </p:cTn>
                              </p:par>
                              <p:par>
                                <p:cTn id="39" presetID="10" presetClass="exit" presetSubtype="0" fill="hold" grpId="1" nodeType="withEffect">
                                  <p:stCondLst>
                                    <p:cond delay="500"/>
                                  </p:stCondLst>
                                  <p:childTnLst>
                                    <p:animEffect transition="out" filter="fade">
                                      <p:cBhvr>
                                        <p:cTn id="40" dur="2000"/>
                                        <p:tgtEl>
                                          <p:spTgt spid="129034"/>
                                        </p:tgtEl>
                                      </p:cBhvr>
                                    </p:animEffect>
                                    <p:set>
                                      <p:cBhvr>
                                        <p:cTn id="41" dur="1" fill="hold">
                                          <p:stCondLst>
                                            <p:cond delay="1999"/>
                                          </p:stCondLst>
                                        </p:cTn>
                                        <p:tgtEl>
                                          <p:spTgt spid="129034"/>
                                        </p:tgtEl>
                                        <p:attrNameLst>
                                          <p:attrName>style.visibility</p:attrName>
                                        </p:attrNameLst>
                                      </p:cBhvr>
                                      <p:to>
                                        <p:strVal val="hidden"/>
                                      </p:to>
                                    </p:set>
                                  </p:childTnLst>
                                </p:cTn>
                              </p:par>
                            </p:childTnLst>
                          </p:cTn>
                        </p:par>
                        <p:par>
                          <p:cTn id="42" fill="hold" nodeType="afterGroup">
                            <p:stCondLst>
                              <p:cond delay="8000"/>
                            </p:stCondLst>
                            <p:childTnLst>
                              <p:par>
                                <p:cTn id="43" presetID="53" presetClass="entr" presetSubtype="0" fill="hold" grpId="0" nodeType="afterEffect">
                                  <p:stCondLst>
                                    <p:cond delay="0"/>
                                  </p:stCondLst>
                                  <p:childTnLst>
                                    <p:set>
                                      <p:cBhvr>
                                        <p:cTn id="44" dur="1" fill="hold">
                                          <p:stCondLst>
                                            <p:cond delay="0"/>
                                          </p:stCondLst>
                                        </p:cTn>
                                        <p:tgtEl>
                                          <p:spTgt spid="129035"/>
                                        </p:tgtEl>
                                        <p:attrNameLst>
                                          <p:attrName>style.visibility</p:attrName>
                                        </p:attrNameLst>
                                      </p:cBhvr>
                                      <p:to>
                                        <p:strVal val="visible"/>
                                      </p:to>
                                    </p:set>
                                    <p:anim calcmode="lin" valueType="num">
                                      <p:cBhvr>
                                        <p:cTn id="45" dur="3000" fill="hold"/>
                                        <p:tgtEl>
                                          <p:spTgt spid="129035"/>
                                        </p:tgtEl>
                                        <p:attrNameLst>
                                          <p:attrName>ppt_w</p:attrName>
                                        </p:attrNameLst>
                                      </p:cBhvr>
                                      <p:tavLst>
                                        <p:tav tm="0">
                                          <p:val>
                                            <p:fltVal val="0"/>
                                          </p:val>
                                        </p:tav>
                                        <p:tav tm="100000">
                                          <p:val>
                                            <p:strVal val="#ppt_w"/>
                                          </p:val>
                                        </p:tav>
                                      </p:tavLst>
                                    </p:anim>
                                    <p:anim calcmode="lin" valueType="num">
                                      <p:cBhvr>
                                        <p:cTn id="46" dur="3000" fill="hold"/>
                                        <p:tgtEl>
                                          <p:spTgt spid="129035"/>
                                        </p:tgtEl>
                                        <p:attrNameLst>
                                          <p:attrName>ppt_h</p:attrName>
                                        </p:attrNameLst>
                                      </p:cBhvr>
                                      <p:tavLst>
                                        <p:tav tm="0">
                                          <p:val>
                                            <p:fltVal val="0"/>
                                          </p:val>
                                        </p:tav>
                                        <p:tav tm="100000">
                                          <p:val>
                                            <p:strVal val="#ppt_h"/>
                                          </p:val>
                                        </p:tav>
                                      </p:tavLst>
                                    </p:anim>
                                    <p:animEffect transition="in" filter="fade">
                                      <p:cBhvr>
                                        <p:cTn id="47" dur="3000"/>
                                        <p:tgtEl>
                                          <p:spTgt spid="129035"/>
                                        </p:tgtEl>
                                      </p:cBhvr>
                                    </p:animEffect>
                                  </p:childTnLst>
                                </p:cTn>
                              </p:par>
                            </p:childTnLst>
                          </p:cTn>
                        </p:par>
                        <p:par>
                          <p:cTn id="48" fill="hold" nodeType="afterGroup">
                            <p:stCondLst>
                              <p:cond delay="11000"/>
                            </p:stCondLst>
                            <p:childTnLst>
                              <p:par>
                                <p:cTn id="49" presetID="10" presetClass="entr" presetSubtype="0" fill="hold" grpId="0" nodeType="afterEffect">
                                  <p:stCondLst>
                                    <p:cond delay="0"/>
                                  </p:stCondLst>
                                  <p:childTnLst>
                                    <p:set>
                                      <p:cBhvr>
                                        <p:cTn id="50" dur="1" fill="hold">
                                          <p:stCondLst>
                                            <p:cond delay="0"/>
                                          </p:stCondLst>
                                        </p:cTn>
                                        <p:tgtEl>
                                          <p:spTgt spid="129042"/>
                                        </p:tgtEl>
                                        <p:attrNameLst>
                                          <p:attrName>style.visibility</p:attrName>
                                        </p:attrNameLst>
                                      </p:cBhvr>
                                      <p:to>
                                        <p:strVal val="visible"/>
                                      </p:to>
                                    </p:set>
                                    <p:animEffect transition="in" filter="fade">
                                      <p:cBhvr>
                                        <p:cTn id="51" dur="2000"/>
                                        <p:tgtEl>
                                          <p:spTgt spid="12904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29044"/>
                                        </p:tgtEl>
                                        <p:attrNameLst>
                                          <p:attrName>style.visibility</p:attrName>
                                        </p:attrNameLst>
                                      </p:cBhvr>
                                      <p:to>
                                        <p:strVal val="visible"/>
                                      </p:to>
                                    </p:set>
                                    <p:animEffect transition="in" filter="fade">
                                      <p:cBhvr>
                                        <p:cTn id="54" dur="2000"/>
                                        <p:tgtEl>
                                          <p:spTgt spid="12904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29045"/>
                                        </p:tgtEl>
                                        <p:attrNameLst>
                                          <p:attrName>style.visibility</p:attrName>
                                        </p:attrNameLst>
                                      </p:cBhvr>
                                      <p:to>
                                        <p:strVal val="visible"/>
                                      </p:to>
                                    </p:set>
                                    <p:animEffect transition="in" filter="fade">
                                      <p:cBhvr>
                                        <p:cTn id="57" dur="2000"/>
                                        <p:tgtEl>
                                          <p:spTgt spid="12904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29046"/>
                                        </p:tgtEl>
                                        <p:attrNameLst>
                                          <p:attrName>style.visibility</p:attrName>
                                        </p:attrNameLst>
                                      </p:cBhvr>
                                      <p:to>
                                        <p:strVal val="visible"/>
                                      </p:to>
                                    </p:set>
                                    <p:animEffect transition="in" filter="fade">
                                      <p:cBhvr>
                                        <p:cTn id="60" dur="2000"/>
                                        <p:tgtEl>
                                          <p:spTgt spid="129046"/>
                                        </p:tgtEl>
                                      </p:cBhvr>
                                    </p:animEffect>
                                  </p:childTnLst>
                                </p:cTn>
                              </p:par>
                            </p:childTnLst>
                          </p:cTn>
                        </p:par>
                        <p:par>
                          <p:cTn id="61" fill="hold" nodeType="afterGroup">
                            <p:stCondLst>
                              <p:cond delay="13000"/>
                            </p:stCondLst>
                            <p:childTnLst>
                              <p:par>
                                <p:cTn id="62" presetID="53" presetClass="entr" presetSubtype="0" fill="hold" nodeType="afterEffect">
                                  <p:stCondLst>
                                    <p:cond delay="0"/>
                                  </p:stCondLst>
                                  <p:childTnLst>
                                    <p:set>
                                      <p:cBhvr>
                                        <p:cTn id="63" dur="1" fill="hold">
                                          <p:stCondLst>
                                            <p:cond delay="0"/>
                                          </p:stCondLst>
                                        </p:cTn>
                                        <p:tgtEl>
                                          <p:spTgt spid="129041"/>
                                        </p:tgtEl>
                                        <p:attrNameLst>
                                          <p:attrName>style.visibility</p:attrName>
                                        </p:attrNameLst>
                                      </p:cBhvr>
                                      <p:to>
                                        <p:strVal val="visible"/>
                                      </p:to>
                                    </p:set>
                                    <p:anim calcmode="lin" valueType="num">
                                      <p:cBhvr>
                                        <p:cTn id="64" dur="5000" fill="hold"/>
                                        <p:tgtEl>
                                          <p:spTgt spid="129041"/>
                                        </p:tgtEl>
                                        <p:attrNameLst>
                                          <p:attrName>ppt_w</p:attrName>
                                        </p:attrNameLst>
                                      </p:cBhvr>
                                      <p:tavLst>
                                        <p:tav tm="0">
                                          <p:val>
                                            <p:fltVal val="0"/>
                                          </p:val>
                                        </p:tav>
                                        <p:tav tm="100000">
                                          <p:val>
                                            <p:strVal val="#ppt_w"/>
                                          </p:val>
                                        </p:tav>
                                      </p:tavLst>
                                    </p:anim>
                                    <p:anim calcmode="lin" valueType="num">
                                      <p:cBhvr>
                                        <p:cTn id="65" dur="5000" fill="hold"/>
                                        <p:tgtEl>
                                          <p:spTgt spid="129041"/>
                                        </p:tgtEl>
                                        <p:attrNameLst>
                                          <p:attrName>ppt_h</p:attrName>
                                        </p:attrNameLst>
                                      </p:cBhvr>
                                      <p:tavLst>
                                        <p:tav tm="0">
                                          <p:val>
                                            <p:fltVal val="0"/>
                                          </p:val>
                                        </p:tav>
                                        <p:tav tm="100000">
                                          <p:val>
                                            <p:strVal val="#ppt_h"/>
                                          </p:val>
                                        </p:tav>
                                      </p:tavLst>
                                    </p:anim>
                                    <p:animEffect transition="in" filter="fade">
                                      <p:cBhvr>
                                        <p:cTn id="66" dur="5000"/>
                                        <p:tgtEl>
                                          <p:spTgt spid="1290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9" grpId="0"/>
      <p:bldP spid="129029" grpId="1"/>
      <p:bldP spid="129034" grpId="0" animBg="1"/>
      <p:bldP spid="129034" grpId="1" animBg="1"/>
      <p:bldP spid="129028" grpId="0"/>
      <p:bldP spid="129028" grpId="1"/>
      <p:bldP spid="129035" grpId="0"/>
      <p:bldP spid="129042" grpId="0" animBg="1"/>
      <p:bldP spid="129044" grpId="0" animBg="1"/>
      <p:bldP spid="129045" grpId="0" animBg="1"/>
      <p:bldP spid="12904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6" name="Picture 4" descr="Soozhawx 01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362200" y="1600200"/>
            <a:ext cx="4648200" cy="3316288"/>
          </a:xfrm>
          <a:prstGeom prst="rect">
            <a:avLst/>
          </a:prstGeom>
          <a:noFill/>
          <a:extLst>
            <a:ext uri="{909E8E84-426E-40DD-AFC4-6F175D3DCCD1}">
              <a14:hiddenFill xmlns="" xmlns:a14="http://schemas.microsoft.com/office/drawing/2010/main">
                <a:solidFill>
                  <a:srgbClr val="FFFFFF"/>
                </a:solidFill>
              </a14:hiddenFill>
            </a:ext>
          </a:extLst>
        </p:spPr>
      </p:pic>
      <p:sp>
        <p:nvSpPr>
          <p:cNvPr id="136201" name="Line 9"/>
          <p:cNvSpPr>
            <a:spLocks noChangeShapeType="1"/>
          </p:cNvSpPr>
          <p:nvPr/>
        </p:nvSpPr>
        <p:spPr bwMode="auto">
          <a:xfrm>
            <a:off x="3657600" y="3124200"/>
            <a:ext cx="533400" cy="0"/>
          </a:xfrm>
          <a:prstGeom prst="line">
            <a:avLst/>
          </a:prstGeom>
          <a:noFill/>
          <a:ln w="28575">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202" name="Line 10"/>
          <p:cNvSpPr>
            <a:spLocks noChangeShapeType="1"/>
          </p:cNvSpPr>
          <p:nvPr/>
        </p:nvSpPr>
        <p:spPr bwMode="auto">
          <a:xfrm flipV="1">
            <a:off x="4191000" y="2895600"/>
            <a:ext cx="0" cy="228600"/>
          </a:xfrm>
          <a:prstGeom prst="line">
            <a:avLst/>
          </a:prstGeom>
          <a:noFill/>
          <a:ln w="28575">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203" name="Line 11"/>
          <p:cNvSpPr>
            <a:spLocks noChangeShapeType="1"/>
          </p:cNvSpPr>
          <p:nvPr/>
        </p:nvSpPr>
        <p:spPr bwMode="auto">
          <a:xfrm>
            <a:off x="4191000" y="2895600"/>
            <a:ext cx="304800" cy="0"/>
          </a:xfrm>
          <a:prstGeom prst="line">
            <a:avLst/>
          </a:prstGeom>
          <a:noFill/>
          <a:ln w="28575">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204" name="Line 12"/>
          <p:cNvSpPr>
            <a:spLocks noChangeShapeType="1"/>
          </p:cNvSpPr>
          <p:nvPr/>
        </p:nvSpPr>
        <p:spPr bwMode="auto">
          <a:xfrm flipV="1">
            <a:off x="4495800" y="2590800"/>
            <a:ext cx="152400" cy="304800"/>
          </a:xfrm>
          <a:prstGeom prst="line">
            <a:avLst/>
          </a:prstGeom>
          <a:noFill/>
          <a:ln w="28575">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205" name="Text Box 13"/>
          <p:cNvSpPr txBox="1">
            <a:spLocks noChangeArrowheads="1"/>
          </p:cNvSpPr>
          <p:nvPr/>
        </p:nvSpPr>
        <p:spPr bwMode="auto">
          <a:xfrm>
            <a:off x="1676400" y="5421970"/>
            <a:ext cx="3616325"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a:t>Going away it’s a</a:t>
            </a:r>
          </a:p>
        </p:txBody>
      </p:sp>
      <p:sp>
        <p:nvSpPr>
          <p:cNvPr id="136197" name="Text Box 5"/>
          <p:cNvSpPr txBox="1">
            <a:spLocks noChangeArrowheads="1"/>
          </p:cNvSpPr>
          <p:nvPr/>
        </p:nvSpPr>
        <p:spPr bwMode="auto">
          <a:xfrm>
            <a:off x="516321" y="487362"/>
            <a:ext cx="8239125"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3200" dirty="0">
                <a:solidFill>
                  <a:srgbClr val="FFFF00"/>
                </a:solidFill>
              </a:rPr>
              <a:t>And this is how you often see them</a:t>
            </a:r>
          </a:p>
        </p:txBody>
      </p:sp>
      <p:sp>
        <p:nvSpPr>
          <p:cNvPr id="136207" name="Line 15"/>
          <p:cNvSpPr>
            <a:spLocks noChangeShapeType="1"/>
          </p:cNvSpPr>
          <p:nvPr/>
        </p:nvSpPr>
        <p:spPr bwMode="auto">
          <a:xfrm>
            <a:off x="5257800" y="4980645"/>
            <a:ext cx="990600" cy="1219200"/>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208" name="Line 16"/>
          <p:cNvSpPr>
            <a:spLocks noChangeShapeType="1"/>
          </p:cNvSpPr>
          <p:nvPr/>
        </p:nvSpPr>
        <p:spPr bwMode="auto">
          <a:xfrm flipV="1">
            <a:off x="6172200" y="5437845"/>
            <a:ext cx="457200" cy="762000"/>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210" name="Line 18"/>
          <p:cNvSpPr>
            <a:spLocks noChangeShapeType="1"/>
          </p:cNvSpPr>
          <p:nvPr/>
        </p:nvSpPr>
        <p:spPr bwMode="auto">
          <a:xfrm>
            <a:off x="6629400" y="5437845"/>
            <a:ext cx="533400" cy="609600"/>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211" name="Line 19"/>
          <p:cNvSpPr>
            <a:spLocks noChangeShapeType="1"/>
          </p:cNvSpPr>
          <p:nvPr/>
        </p:nvSpPr>
        <p:spPr bwMode="auto">
          <a:xfrm flipV="1">
            <a:off x="7162800" y="4675845"/>
            <a:ext cx="609600" cy="1371600"/>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6197"/>
                                        </p:tgtEl>
                                        <p:attrNameLst>
                                          <p:attrName>style.visibility</p:attrName>
                                        </p:attrNameLst>
                                      </p:cBhvr>
                                      <p:to>
                                        <p:strVal val="visible"/>
                                      </p:to>
                                    </p:set>
                                    <p:animEffect transition="in" filter="fade">
                                      <p:cBhvr>
                                        <p:cTn id="7" dur="2000"/>
                                        <p:tgtEl>
                                          <p:spTgt spid="136197"/>
                                        </p:tgtEl>
                                      </p:cBhvr>
                                    </p:animEffect>
                                  </p:childTnLst>
                                </p:cTn>
                              </p:par>
                              <p:par>
                                <p:cTn id="8" presetID="10" presetClass="entr" presetSubtype="0" fill="hold" nodeType="withEffect">
                                  <p:stCondLst>
                                    <p:cond delay="0"/>
                                  </p:stCondLst>
                                  <p:childTnLst>
                                    <p:set>
                                      <p:cBhvr>
                                        <p:cTn id="9" dur="1" fill="hold">
                                          <p:stCondLst>
                                            <p:cond delay="0"/>
                                          </p:stCondLst>
                                        </p:cTn>
                                        <p:tgtEl>
                                          <p:spTgt spid="136196"/>
                                        </p:tgtEl>
                                        <p:attrNameLst>
                                          <p:attrName>style.visibility</p:attrName>
                                        </p:attrNameLst>
                                      </p:cBhvr>
                                      <p:to>
                                        <p:strVal val="visible"/>
                                      </p:to>
                                    </p:set>
                                    <p:animEffect transition="in" filter="fade">
                                      <p:cBhvr>
                                        <p:cTn id="10" dur="3000"/>
                                        <p:tgtEl>
                                          <p:spTgt spid="13619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6205"/>
                                        </p:tgtEl>
                                        <p:attrNameLst>
                                          <p:attrName>style.visibility</p:attrName>
                                        </p:attrNameLst>
                                      </p:cBhvr>
                                      <p:to>
                                        <p:strVal val="visible"/>
                                      </p:to>
                                    </p:set>
                                    <p:animEffect transition="in" filter="fade">
                                      <p:cBhvr>
                                        <p:cTn id="13" dur="2000"/>
                                        <p:tgtEl>
                                          <p:spTgt spid="136205"/>
                                        </p:tgtEl>
                                      </p:cBhvr>
                                    </p:animEffect>
                                  </p:childTnLst>
                                </p:cTn>
                              </p:par>
                            </p:childTnLst>
                          </p:cTn>
                        </p:par>
                        <p:par>
                          <p:cTn id="14" fill="hold" nodeType="afterGroup">
                            <p:stCondLst>
                              <p:cond delay="3000"/>
                            </p:stCondLst>
                            <p:childTnLst>
                              <p:par>
                                <p:cTn id="15" presetID="10" presetClass="entr" presetSubtype="0" fill="hold" grpId="0" nodeType="afterEffect">
                                  <p:stCondLst>
                                    <p:cond delay="0"/>
                                  </p:stCondLst>
                                  <p:childTnLst>
                                    <p:set>
                                      <p:cBhvr>
                                        <p:cTn id="16" dur="1" fill="hold">
                                          <p:stCondLst>
                                            <p:cond delay="0"/>
                                          </p:stCondLst>
                                        </p:cTn>
                                        <p:tgtEl>
                                          <p:spTgt spid="136207"/>
                                        </p:tgtEl>
                                        <p:attrNameLst>
                                          <p:attrName>style.visibility</p:attrName>
                                        </p:attrNameLst>
                                      </p:cBhvr>
                                      <p:to>
                                        <p:strVal val="visible"/>
                                      </p:to>
                                    </p:set>
                                    <p:animEffect transition="in" filter="fade">
                                      <p:cBhvr>
                                        <p:cTn id="17" dur="2000"/>
                                        <p:tgtEl>
                                          <p:spTgt spid="13620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6208"/>
                                        </p:tgtEl>
                                        <p:attrNameLst>
                                          <p:attrName>style.visibility</p:attrName>
                                        </p:attrNameLst>
                                      </p:cBhvr>
                                      <p:to>
                                        <p:strVal val="visible"/>
                                      </p:to>
                                    </p:set>
                                    <p:animEffect transition="in" filter="fade">
                                      <p:cBhvr>
                                        <p:cTn id="20" dur="2000"/>
                                        <p:tgtEl>
                                          <p:spTgt spid="13620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6210"/>
                                        </p:tgtEl>
                                        <p:attrNameLst>
                                          <p:attrName>style.visibility</p:attrName>
                                        </p:attrNameLst>
                                      </p:cBhvr>
                                      <p:to>
                                        <p:strVal val="visible"/>
                                      </p:to>
                                    </p:set>
                                    <p:animEffect transition="in" filter="fade">
                                      <p:cBhvr>
                                        <p:cTn id="23" dur="2000"/>
                                        <p:tgtEl>
                                          <p:spTgt spid="1362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6211"/>
                                        </p:tgtEl>
                                        <p:attrNameLst>
                                          <p:attrName>style.visibility</p:attrName>
                                        </p:attrNameLst>
                                      </p:cBhvr>
                                      <p:to>
                                        <p:strVal val="visible"/>
                                      </p:to>
                                    </p:set>
                                    <p:animEffect transition="in" filter="fade">
                                      <p:cBhvr>
                                        <p:cTn id="26" dur="2000"/>
                                        <p:tgtEl>
                                          <p:spTgt spid="136211"/>
                                        </p:tgtEl>
                                      </p:cBhvr>
                                    </p:animEffect>
                                  </p:childTnLst>
                                </p:cTn>
                              </p:par>
                            </p:childTnLst>
                          </p:cTn>
                        </p:par>
                        <p:par>
                          <p:cTn id="27" fill="hold" nodeType="afterGroup">
                            <p:stCondLst>
                              <p:cond delay="5000"/>
                            </p:stCondLst>
                            <p:childTnLst>
                              <p:par>
                                <p:cTn id="28" presetID="10" presetClass="entr" presetSubtype="0" fill="hold" grpId="0" nodeType="afterEffect">
                                  <p:stCondLst>
                                    <p:cond delay="0"/>
                                  </p:stCondLst>
                                  <p:childTnLst>
                                    <p:set>
                                      <p:cBhvr>
                                        <p:cTn id="29" dur="1" fill="hold">
                                          <p:stCondLst>
                                            <p:cond delay="0"/>
                                          </p:stCondLst>
                                        </p:cTn>
                                        <p:tgtEl>
                                          <p:spTgt spid="136201"/>
                                        </p:tgtEl>
                                        <p:attrNameLst>
                                          <p:attrName>style.visibility</p:attrName>
                                        </p:attrNameLst>
                                      </p:cBhvr>
                                      <p:to>
                                        <p:strVal val="visible"/>
                                      </p:to>
                                    </p:set>
                                    <p:animEffect transition="in" filter="fade">
                                      <p:cBhvr>
                                        <p:cTn id="30" dur="2000"/>
                                        <p:tgtEl>
                                          <p:spTgt spid="13620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6202"/>
                                        </p:tgtEl>
                                        <p:attrNameLst>
                                          <p:attrName>style.visibility</p:attrName>
                                        </p:attrNameLst>
                                      </p:cBhvr>
                                      <p:to>
                                        <p:strVal val="visible"/>
                                      </p:to>
                                    </p:set>
                                    <p:animEffect transition="in" filter="fade">
                                      <p:cBhvr>
                                        <p:cTn id="33" dur="2000"/>
                                        <p:tgtEl>
                                          <p:spTgt spid="13620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6203"/>
                                        </p:tgtEl>
                                        <p:attrNameLst>
                                          <p:attrName>style.visibility</p:attrName>
                                        </p:attrNameLst>
                                      </p:cBhvr>
                                      <p:to>
                                        <p:strVal val="visible"/>
                                      </p:to>
                                    </p:set>
                                    <p:animEffect transition="in" filter="fade">
                                      <p:cBhvr>
                                        <p:cTn id="36" dur="2000"/>
                                        <p:tgtEl>
                                          <p:spTgt spid="13620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6204"/>
                                        </p:tgtEl>
                                        <p:attrNameLst>
                                          <p:attrName>style.visibility</p:attrName>
                                        </p:attrNameLst>
                                      </p:cBhvr>
                                      <p:to>
                                        <p:strVal val="visible"/>
                                      </p:to>
                                    </p:set>
                                    <p:animEffect transition="in" filter="fade">
                                      <p:cBhvr>
                                        <p:cTn id="39" dur="2000"/>
                                        <p:tgtEl>
                                          <p:spTgt spid="136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201" grpId="0" animBg="1"/>
      <p:bldP spid="136202" grpId="0" animBg="1"/>
      <p:bldP spid="136203" grpId="0" animBg="1"/>
      <p:bldP spid="136204" grpId="0" animBg="1"/>
      <p:bldP spid="136205" grpId="0"/>
      <p:bldP spid="136197" grpId="0"/>
      <p:bldP spid="136207" grpId="0" animBg="1"/>
      <p:bldP spid="136208" grpId="0" animBg="1"/>
      <p:bldP spid="136210" grpId="0" animBg="1"/>
      <p:bldP spid="1362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2" name="Text Box 4"/>
          <p:cNvSpPr txBox="1">
            <a:spLocks noChangeArrowheads="1"/>
          </p:cNvSpPr>
          <p:nvPr/>
        </p:nvSpPr>
        <p:spPr bwMode="auto">
          <a:xfrm>
            <a:off x="514061" y="340446"/>
            <a:ext cx="4968875"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000"/>
                </a:solidFill>
              </a:rPr>
              <a:t>Northern Harrier</a:t>
            </a:r>
          </a:p>
        </p:txBody>
      </p:sp>
      <p:sp>
        <p:nvSpPr>
          <p:cNvPr id="130058" name="Text Box 10"/>
          <p:cNvSpPr txBox="1">
            <a:spLocks noChangeArrowheads="1"/>
          </p:cNvSpPr>
          <p:nvPr/>
        </p:nvSpPr>
        <p:spPr bwMode="auto">
          <a:xfrm>
            <a:off x="517525" y="3276600"/>
            <a:ext cx="2303836"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2000" dirty="0"/>
              <a:t> </a:t>
            </a:r>
            <a:r>
              <a:rPr lang="en-US" sz="2000" dirty="0" smtClean="0"/>
              <a:t>Slender </a:t>
            </a:r>
            <a:r>
              <a:rPr lang="en-US" sz="2000" dirty="0"/>
              <a:t>body</a:t>
            </a:r>
          </a:p>
        </p:txBody>
      </p:sp>
      <p:pic>
        <p:nvPicPr>
          <p:cNvPr id="130063" name="Picture 15" descr="DaveMcNhawks Harriet5 copy"/>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953000" y="2971800"/>
            <a:ext cx="3429000" cy="2474913"/>
          </a:xfrm>
          <a:prstGeom prst="rect">
            <a:avLst/>
          </a:prstGeom>
          <a:noFill/>
          <a:extLst>
            <a:ext uri="{909E8E84-426E-40DD-AFC4-6F175D3DCCD1}">
              <a14:hiddenFill xmlns="" xmlns:a14="http://schemas.microsoft.com/office/drawing/2010/main">
                <a:solidFill>
                  <a:srgbClr val="FFFFFF"/>
                </a:solidFill>
              </a14:hiddenFill>
            </a:ext>
          </a:extLst>
        </p:spPr>
      </p:pic>
      <p:sp>
        <p:nvSpPr>
          <p:cNvPr id="130053" name="Text Box 5"/>
          <p:cNvSpPr txBox="1">
            <a:spLocks noChangeArrowheads="1"/>
          </p:cNvSpPr>
          <p:nvPr/>
        </p:nvSpPr>
        <p:spPr bwMode="auto">
          <a:xfrm>
            <a:off x="4625975" y="1810736"/>
            <a:ext cx="3832225"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dirty="0"/>
              <a:t>3-4 foot wingspan</a:t>
            </a:r>
          </a:p>
        </p:txBody>
      </p:sp>
      <p:sp>
        <p:nvSpPr>
          <p:cNvPr id="130057" name="Text Box 9"/>
          <p:cNvSpPr txBox="1">
            <a:spLocks noChangeArrowheads="1"/>
          </p:cNvSpPr>
          <p:nvPr/>
        </p:nvSpPr>
        <p:spPr bwMode="auto">
          <a:xfrm>
            <a:off x="517525" y="1936750"/>
            <a:ext cx="3183885"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2000" dirty="0"/>
              <a:t> </a:t>
            </a:r>
            <a:r>
              <a:rPr lang="en-US" sz="2000" dirty="0" smtClean="0"/>
              <a:t>Long </a:t>
            </a:r>
            <a:r>
              <a:rPr lang="en-US" sz="2000" dirty="0"/>
              <a:t>narrow wings</a:t>
            </a:r>
          </a:p>
        </p:txBody>
      </p:sp>
      <p:sp>
        <p:nvSpPr>
          <p:cNvPr id="130061" name="Text Box 13"/>
          <p:cNvSpPr txBox="1">
            <a:spLocks noChangeArrowheads="1"/>
          </p:cNvSpPr>
          <p:nvPr/>
        </p:nvSpPr>
        <p:spPr bwMode="auto">
          <a:xfrm>
            <a:off x="517525" y="2565400"/>
            <a:ext cx="1667444"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2000" dirty="0"/>
              <a:t> </a:t>
            </a:r>
            <a:r>
              <a:rPr lang="en-US" sz="2000" dirty="0" smtClean="0"/>
              <a:t>Long </a:t>
            </a:r>
            <a:r>
              <a:rPr lang="en-US" sz="2000" dirty="0"/>
              <a:t>tail</a:t>
            </a:r>
          </a:p>
        </p:txBody>
      </p:sp>
      <p:sp>
        <p:nvSpPr>
          <p:cNvPr id="130054" name="Text Box 6"/>
          <p:cNvSpPr txBox="1">
            <a:spLocks noChangeArrowheads="1"/>
          </p:cNvSpPr>
          <p:nvPr/>
        </p:nvSpPr>
        <p:spPr bwMode="auto">
          <a:xfrm>
            <a:off x="517525" y="3925699"/>
            <a:ext cx="2797561"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2000" dirty="0"/>
              <a:t> </a:t>
            </a:r>
            <a:r>
              <a:rPr lang="en-US" sz="2000" dirty="0" smtClean="0"/>
              <a:t>Distinct </a:t>
            </a:r>
            <a:r>
              <a:rPr lang="en-US" sz="2000" dirty="0"/>
              <a:t>dihedral</a:t>
            </a:r>
          </a:p>
        </p:txBody>
      </p:sp>
      <p:sp>
        <p:nvSpPr>
          <p:cNvPr id="130059" name="Text Box 11"/>
          <p:cNvSpPr txBox="1">
            <a:spLocks noChangeArrowheads="1"/>
          </p:cNvSpPr>
          <p:nvPr/>
        </p:nvSpPr>
        <p:spPr bwMode="auto">
          <a:xfrm>
            <a:off x="517525" y="4572000"/>
            <a:ext cx="4114800" cy="20621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a:buFontTx/>
              <a:buChar char="•"/>
            </a:pPr>
            <a:r>
              <a:rPr lang="en-US" sz="2000" dirty="0"/>
              <a:t> </a:t>
            </a:r>
            <a:r>
              <a:rPr lang="en-US" sz="2000" dirty="0" smtClean="0"/>
              <a:t>Clear rectangular</a:t>
            </a:r>
          </a:p>
          <a:p>
            <a:pPr algn="l"/>
            <a:r>
              <a:rPr lang="en-US" sz="2000" dirty="0" smtClean="0"/>
              <a:t>   </a:t>
            </a:r>
            <a:r>
              <a:rPr lang="en-US" sz="2000" dirty="0"/>
              <a:t>white rump </a:t>
            </a:r>
            <a:r>
              <a:rPr lang="en-US" sz="2000" dirty="0" smtClean="0"/>
              <a:t>patch</a:t>
            </a:r>
          </a:p>
          <a:p>
            <a:pPr algn="l"/>
            <a:endParaRPr lang="en-US" sz="2000" dirty="0"/>
          </a:p>
          <a:p>
            <a:pPr algn="l"/>
            <a:r>
              <a:rPr lang="en-US" sz="1600" b="0" dirty="0" smtClean="0"/>
              <a:t>*Note: Other raptors</a:t>
            </a:r>
          </a:p>
          <a:p>
            <a:pPr algn="l"/>
            <a:r>
              <a:rPr lang="en-US" sz="1600" b="0" dirty="0" smtClean="0"/>
              <a:t>  will also appear to have a </a:t>
            </a:r>
          </a:p>
          <a:p>
            <a:pPr algn="l"/>
            <a:r>
              <a:rPr lang="en-US" sz="1600" b="0" dirty="0" smtClean="0"/>
              <a:t>  white rump depending on Sun</a:t>
            </a:r>
          </a:p>
          <a:p>
            <a:pPr algn="l"/>
            <a:r>
              <a:rPr lang="en-US" sz="1600" b="0" dirty="0"/>
              <a:t> </a:t>
            </a:r>
            <a:r>
              <a:rPr lang="en-US" sz="1600" b="0" dirty="0" smtClean="0"/>
              <a:t> angle</a:t>
            </a:r>
            <a:endParaRPr lang="en-US" sz="1600" b="0" dirty="0"/>
          </a:p>
        </p:txBody>
      </p:sp>
      <p:sp>
        <p:nvSpPr>
          <p:cNvPr id="130055" name="Line 7"/>
          <p:cNvSpPr>
            <a:spLocks noChangeShapeType="1"/>
          </p:cNvSpPr>
          <p:nvPr/>
        </p:nvSpPr>
        <p:spPr bwMode="auto">
          <a:xfrm>
            <a:off x="4876800" y="2971800"/>
            <a:ext cx="1828800" cy="1828800"/>
          </a:xfrm>
          <a:prstGeom prst="line">
            <a:avLst/>
          </a:prstGeom>
          <a:noFill/>
          <a:ln w="5715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0056" name="Line 8"/>
          <p:cNvSpPr>
            <a:spLocks noChangeShapeType="1"/>
          </p:cNvSpPr>
          <p:nvPr/>
        </p:nvSpPr>
        <p:spPr bwMode="auto">
          <a:xfrm flipH="1">
            <a:off x="6705600" y="3048000"/>
            <a:ext cx="1752600" cy="1752600"/>
          </a:xfrm>
          <a:prstGeom prst="line">
            <a:avLst/>
          </a:prstGeom>
          <a:noFill/>
          <a:ln w="5715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 name="Picture 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269848" y="2446242"/>
            <a:ext cx="4677656" cy="3420577"/>
          </a:xfrm>
          <a:prstGeom prst="rect">
            <a:avLst/>
          </a:prstGeom>
        </p:spPr>
      </p:pic>
    </p:spTree>
  </p:cSld>
  <p:clrMapOvr>
    <a:masterClrMapping/>
  </p:clrMapOvr>
  <p:transition spd="slow" advClick="0" advTm="10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0052"/>
                                        </p:tgtEl>
                                        <p:attrNameLst>
                                          <p:attrName>style.visibility</p:attrName>
                                        </p:attrNameLst>
                                      </p:cBhvr>
                                      <p:to>
                                        <p:strVal val="visible"/>
                                      </p:to>
                                    </p:set>
                                    <p:animEffect transition="in" filter="fade">
                                      <p:cBhvr>
                                        <p:cTn id="7" dur="2000"/>
                                        <p:tgtEl>
                                          <p:spTgt spid="13005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30053"/>
                                        </p:tgtEl>
                                        <p:attrNameLst>
                                          <p:attrName>style.visibility</p:attrName>
                                        </p:attrNameLst>
                                      </p:cBhvr>
                                      <p:to>
                                        <p:strVal val="visible"/>
                                      </p:to>
                                    </p:set>
                                    <p:animEffect transition="in" filter="fade">
                                      <p:cBhvr>
                                        <p:cTn id="11" dur="2000"/>
                                        <p:tgtEl>
                                          <p:spTgt spid="130053"/>
                                        </p:tgtEl>
                                      </p:cBhvr>
                                    </p:animEffect>
                                  </p:childTnLst>
                                </p:cTn>
                              </p:par>
                              <p:par>
                                <p:cTn id="12" presetID="10"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130057">
                                            <p:txEl>
                                              <p:pRg st="0" end="0"/>
                                            </p:txEl>
                                          </p:spTgt>
                                        </p:tgtEl>
                                        <p:attrNameLst>
                                          <p:attrName>style.visibility</p:attrName>
                                        </p:attrNameLst>
                                      </p:cBhvr>
                                      <p:to>
                                        <p:strVal val="visible"/>
                                      </p:to>
                                    </p:set>
                                    <p:animEffect transition="in" filter="fade">
                                      <p:cBhvr>
                                        <p:cTn id="18" dur="2000"/>
                                        <p:tgtEl>
                                          <p:spTgt spid="130057">
                                            <p:txEl>
                                              <p:pRg st="0" end="0"/>
                                            </p:txEl>
                                          </p:spTgt>
                                        </p:tgtEl>
                                      </p:cBhvr>
                                    </p:animEffect>
                                  </p:childTnLst>
                                </p:cTn>
                              </p:par>
                            </p:childTnLst>
                          </p:cTn>
                        </p:par>
                        <p:par>
                          <p:cTn id="19" fill="hold">
                            <p:stCondLst>
                              <p:cond delay="6000"/>
                            </p:stCondLst>
                            <p:childTnLst>
                              <p:par>
                                <p:cTn id="20" presetID="10" presetClass="entr" presetSubtype="0" fill="hold" nodeType="afterEffect">
                                  <p:stCondLst>
                                    <p:cond delay="0"/>
                                  </p:stCondLst>
                                  <p:childTnLst>
                                    <p:set>
                                      <p:cBhvr>
                                        <p:cTn id="21" dur="1" fill="hold">
                                          <p:stCondLst>
                                            <p:cond delay="0"/>
                                          </p:stCondLst>
                                        </p:cTn>
                                        <p:tgtEl>
                                          <p:spTgt spid="130061">
                                            <p:txEl>
                                              <p:pRg st="0" end="0"/>
                                            </p:txEl>
                                          </p:spTgt>
                                        </p:tgtEl>
                                        <p:attrNameLst>
                                          <p:attrName>style.visibility</p:attrName>
                                        </p:attrNameLst>
                                      </p:cBhvr>
                                      <p:to>
                                        <p:strVal val="visible"/>
                                      </p:to>
                                    </p:set>
                                    <p:animEffect transition="in" filter="fade">
                                      <p:cBhvr>
                                        <p:cTn id="22" dur="2000"/>
                                        <p:tgtEl>
                                          <p:spTgt spid="130061">
                                            <p:txEl>
                                              <p:pRg st="0" end="0"/>
                                            </p:txEl>
                                          </p:spTgt>
                                        </p:tgtEl>
                                      </p:cBhvr>
                                    </p:animEffect>
                                  </p:childTnLst>
                                </p:cTn>
                              </p:par>
                            </p:childTnLst>
                          </p:cTn>
                        </p:par>
                        <p:par>
                          <p:cTn id="23" fill="hold" nodeType="afterGroup">
                            <p:stCondLst>
                              <p:cond delay="8000"/>
                            </p:stCondLst>
                            <p:childTnLst>
                              <p:par>
                                <p:cTn id="24" presetID="10" presetClass="entr" presetSubtype="0" fill="hold" nodeType="afterEffect">
                                  <p:stCondLst>
                                    <p:cond delay="0"/>
                                  </p:stCondLst>
                                  <p:childTnLst>
                                    <p:set>
                                      <p:cBhvr>
                                        <p:cTn id="25" dur="1" fill="hold">
                                          <p:stCondLst>
                                            <p:cond delay="0"/>
                                          </p:stCondLst>
                                        </p:cTn>
                                        <p:tgtEl>
                                          <p:spTgt spid="130058">
                                            <p:txEl>
                                              <p:pRg st="0" end="0"/>
                                            </p:txEl>
                                          </p:spTgt>
                                        </p:tgtEl>
                                        <p:attrNameLst>
                                          <p:attrName>style.visibility</p:attrName>
                                        </p:attrNameLst>
                                      </p:cBhvr>
                                      <p:to>
                                        <p:strVal val="visible"/>
                                      </p:to>
                                    </p:set>
                                    <p:animEffect transition="in" filter="fade">
                                      <p:cBhvr>
                                        <p:cTn id="26" dur="2000"/>
                                        <p:tgtEl>
                                          <p:spTgt spid="130058">
                                            <p:txEl>
                                              <p:pRg st="0" end="0"/>
                                            </p:txEl>
                                          </p:spTgt>
                                        </p:tgtEl>
                                      </p:cBhvr>
                                    </p:animEffect>
                                  </p:childTnLst>
                                </p:cTn>
                              </p:par>
                            </p:childTnLst>
                          </p:cTn>
                        </p:par>
                        <p:par>
                          <p:cTn id="27" fill="hold" nodeType="afterGroup">
                            <p:stCondLst>
                              <p:cond delay="10000"/>
                            </p:stCondLst>
                            <p:childTnLst>
                              <p:par>
                                <p:cTn id="28" presetID="10" presetClass="entr" presetSubtype="0" fill="hold" nodeType="afterEffect">
                                  <p:stCondLst>
                                    <p:cond delay="0"/>
                                  </p:stCondLst>
                                  <p:childTnLst>
                                    <p:set>
                                      <p:cBhvr>
                                        <p:cTn id="29" dur="1" fill="hold">
                                          <p:stCondLst>
                                            <p:cond delay="0"/>
                                          </p:stCondLst>
                                        </p:cTn>
                                        <p:tgtEl>
                                          <p:spTgt spid="130054">
                                            <p:txEl>
                                              <p:pRg st="0" end="0"/>
                                            </p:txEl>
                                          </p:spTgt>
                                        </p:tgtEl>
                                        <p:attrNameLst>
                                          <p:attrName>style.visibility</p:attrName>
                                        </p:attrNameLst>
                                      </p:cBhvr>
                                      <p:to>
                                        <p:strVal val="visible"/>
                                      </p:to>
                                    </p:set>
                                    <p:animEffect transition="in" filter="fade">
                                      <p:cBhvr>
                                        <p:cTn id="30" dur="2000"/>
                                        <p:tgtEl>
                                          <p:spTgt spid="130054">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0055"/>
                                        </p:tgtEl>
                                        <p:attrNameLst>
                                          <p:attrName>style.visibility</p:attrName>
                                        </p:attrNameLst>
                                      </p:cBhvr>
                                      <p:to>
                                        <p:strVal val="visible"/>
                                      </p:to>
                                    </p:set>
                                    <p:animEffect transition="in" filter="fade">
                                      <p:cBhvr>
                                        <p:cTn id="33" dur="2000"/>
                                        <p:tgtEl>
                                          <p:spTgt spid="13005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0056"/>
                                        </p:tgtEl>
                                        <p:attrNameLst>
                                          <p:attrName>style.visibility</p:attrName>
                                        </p:attrNameLst>
                                      </p:cBhvr>
                                      <p:to>
                                        <p:strVal val="visible"/>
                                      </p:to>
                                    </p:set>
                                    <p:animEffect transition="in" filter="fade">
                                      <p:cBhvr>
                                        <p:cTn id="36" dur="2000"/>
                                        <p:tgtEl>
                                          <p:spTgt spid="130056"/>
                                        </p:tgtEl>
                                      </p:cBhvr>
                                    </p:animEffect>
                                  </p:childTnLst>
                                </p:cTn>
                              </p:par>
                              <p:par>
                                <p:cTn id="37" presetID="53" presetClass="entr" presetSubtype="0" fill="hold" nodeType="withEffect">
                                  <p:stCondLst>
                                    <p:cond delay="0"/>
                                  </p:stCondLst>
                                  <p:childTnLst>
                                    <p:set>
                                      <p:cBhvr>
                                        <p:cTn id="38" dur="1" fill="hold">
                                          <p:stCondLst>
                                            <p:cond delay="0"/>
                                          </p:stCondLst>
                                        </p:cTn>
                                        <p:tgtEl>
                                          <p:spTgt spid="130063"/>
                                        </p:tgtEl>
                                        <p:attrNameLst>
                                          <p:attrName>style.visibility</p:attrName>
                                        </p:attrNameLst>
                                      </p:cBhvr>
                                      <p:to>
                                        <p:strVal val="visible"/>
                                      </p:to>
                                    </p:set>
                                    <p:anim calcmode="lin" valueType="num">
                                      <p:cBhvr>
                                        <p:cTn id="39" dur="3000" fill="hold"/>
                                        <p:tgtEl>
                                          <p:spTgt spid="130063"/>
                                        </p:tgtEl>
                                        <p:attrNameLst>
                                          <p:attrName>ppt_w</p:attrName>
                                        </p:attrNameLst>
                                      </p:cBhvr>
                                      <p:tavLst>
                                        <p:tav tm="0">
                                          <p:val>
                                            <p:fltVal val="0"/>
                                          </p:val>
                                        </p:tav>
                                        <p:tav tm="100000">
                                          <p:val>
                                            <p:strVal val="#ppt_w"/>
                                          </p:val>
                                        </p:tav>
                                      </p:tavLst>
                                    </p:anim>
                                    <p:anim calcmode="lin" valueType="num">
                                      <p:cBhvr>
                                        <p:cTn id="40" dur="3000" fill="hold"/>
                                        <p:tgtEl>
                                          <p:spTgt spid="130063"/>
                                        </p:tgtEl>
                                        <p:attrNameLst>
                                          <p:attrName>ppt_h</p:attrName>
                                        </p:attrNameLst>
                                      </p:cBhvr>
                                      <p:tavLst>
                                        <p:tav tm="0">
                                          <p:val>
                                            <p:fltVal val="0"/>
                                          </p:val>
                                        </p:tav>
                                        <p:tav tm="100000">
                                          <p:val>
                                            <p:strVal val="#ppt_h"/>
                                          </p:val>
                                        </p:tav>
                                      </p:tavLst>
                                    </p:anim>
                                    <p:animEffect transition="in" filter="fade">
                                      <p:cBhvr>
                                        <p:cTn id="41" dur="3000"/>
                                        <p:tgtEl>
                                          <p:spTgt spid="130063"/>
                                        </p:tgtEl>
                                      </p:cBhvr>
                                    </p:animEffect>
                                  </p:childTnLst>
                                </p:cTn>
                              </p:par>
                            </p:childTnLst>
                          </p:cTn>
                        </p:par>
                        <p:par>
                          <p:cTn id="42" fill="hold" nodeType="afterGroup">
                            <p:stCondLst>
                              <p:cond delay="13000"/>
                            </p:stCondLst>
                            <p:childTnLst>
                              <p:par>
                                <p:cTn id="43" presetID="10" presetClass="exit" presetSubtype="0" fill="hold" grpId="1" nodeType="afterEffect">
                                  <p:stCondLst>
                                    <p:cond delay="0"/>
                                  </p:stCondLst>
                                  <p:childTnLst>
                                    <p:animEffect transition="out" filter="fade">
                                      <p:cBhvr>
                                        <p:cTn id="44" dur="2000"/>
                                        <p:tgtEl>
                                          <p:spTgt spid="130055"/>
                                        </p:tgtEl>
                                      </p:cBhvr>
                                    </p:animEffect>
                                    <p:set>
                                      <p:cBhvr>
                                        <p:cTn id="45" dur="1" fill="hold">
                                          <p:stCondLst>
                                            <p:cond delay="1999"/>
                                          </p:stCondLst>
                                        </p:cTn>
                                        <p:tgtEl>
                                          <p:spTgt spid="130055"/>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2000"/>
                                        <p:tgtEl>
                                          <p:spTgt spid="130056"/>
                                        </p:tgtEl>
                                      </p:cBhvr>
                                    </p:animEffect>
                                    <p:set>
                                      <p:cBhvr>
                                        <p:cTn id="48" dur="1" fill="hold">
                                          <p:stCondLst>
                                            <p:cond delay="1999"/>
                                          </p:stCondLst>
                                        </p:cTn>
                                        <p:tgtEl>
                                          <p:spTgt spid="130056"/>
                                        </p:tgtEl>
                                        <p:attrNameLst>
                                          <p:attrName>style.visibility</p:attrName>
                                        </p:attrNameLst>
                                      </p:cBhvr>
                                      <p:to>
                                        <p:strVal val="hidden"/>
                                      </p:to>
                                    </p:set>
                                  </p:childTnLst>
                                </p:cTn>
                              </p:par>
                            </p:childTnLst>
                          </p:cTn>
                        </p:par>
                        <p:par>
                          <p:cTn id="49" fill="hold">
                            <p:stCondLst>
                              <p:cond delay="15000"/>
                            </p:stCondLst>
                            <p:childTnLst>
                              <p:par>
                                <p:cTn id="50" presetID="10" presetClass="entr" presetSubtype="0" fill="hold" nodeType="afterEffect">
                                  <p:stCondLst>
                                    <p:cond delay="0"/>
                                  </p:stCondLst>
                                  <p:childTnLst>
                                    <p:set>
                                      <p:cBhvr>
                                        <p:cTn id="51" dur="1" fill="hold">
                                          <p:stCondLst>
                                            <p:cond delay="0"/>
                                          </p:stCondLst>
                                        </p:cTn>
                                        <p:tgtEl>
                                          <p:spTgt spid="130059">
                                            <p:txEl>
                                              <p:pRg st="0" end="0"/>
                                            </p:txEl>
                                          </p:spTgt>
                                        </p:tgtEl>
                                        <p:attrNameLst>
                                          <p:attrName>style.visibility</p:attrName>
                                        </p:attrNameLst>
                                      </p:cBhvr>
                                      <p:to>
                                        <p:strVal val="visible"/>
                                      </p:to>
                                    </p:set>
                                    <p:animEffect transition="in" filter="fade">
                                      <p:cBhvr>
                                        <p:cTn id="52" dur="2000"/>
                                        <p:tgtEl>
                                          <p:spTgt spid="130059">
                                            <p:txEl>
                                              <p:pRg st="0" end="0"/>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130059">
                                            <p:txEl>
                                              <p:pRg st="1" end="1"/>
                                            </p:txEl>
                                          </p:spTgt>
                                        </p:tgtEl>
                                        <p:attrNameLst>
                                          <p:attrName>style.visibility</p:attrName>
                                        </p:attrNameLst>
                                      </p:cBhvr>
                                      <p:to>
                                        <p:strVal val="visible"/>
                                      </p:to>
                                    </p:set>
                                    <p:animEffect transition="in" filter="fade">
                                      <p:cBhvr>
                                        <p:cTn id="55" dur="2000"/>
                                        <p:tgtEl>
                                          <p:spTgt spid="130059">
                                            <p:txEl>
                                              <p:pRg st="1" end="1"/>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130059">
                                            <p:txEl>
                                              <p:pRg st="3" end="3"/>
                                            </p:txEl>
                                          </p:spTgt>
                                        </p:tgtEl>
                                        <p:attrNameLst>
                                          <p:attrName>style.visibility</p:attrName>
                                        </p:attrNameLst>
                                      </p:cBhvr>
                                      <p:to>
                                        <p:strVal val="visible"/>
                                      </p:to>
                                    </p:set>
                                    <p:animEffect transition="in" filter="fade">
                                      <p:cBhvr>
                                        <p:cTn id="58" dur="2000"/>
                                        <p:tgtEl>
                                          <p:spTgt spid="130059">
                                            <p:txEl>
                                              <p:pRg st="3" end="3"/>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130059">
                                            <p:txEl>
                                              <p:pRg st="4" end="4"/>
                                            </p:txEl>
                                          </p:spTgt>
                                        </p:tgtEl>
                                        <p:attrNameLst>
                                          <p:attrName>style.visibility</p:attrName>
                                        </p:attrNameLst>
                                      </p:cBhvr>
                                      <p:to>
                                        <p:strVal val="visible"/>
                                      </p:to>
                                    </p:set>
                                    <p:animEffect transition="in" filter="fade">
                                      <p:cBhvr>
                                        <p:cTn id="61" dur="2000"/>
                                        <p:tgtEl>
                                          <p:spTgt spid="130059">
                                            <p:txEl>
                                              <p:pRg st="4" end="4"/>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130059">
                                            <p:txEl>
                                              <p:pRg st="5" end="5"/>
                                            </p:txEl>
                                          </p:spTgt>
                                        </p:tgtEl>
                                        <p:attrNameLst>
                                          <p:attrName>style.visibility</p:attrName>
                                        </p:attrNameLst>
                                      </p:cBhvr>
                                      <p:to>
                                        <p:strVal val="visible"/>
                                      </p:to>
                                    </p:set>
                                    <p:animEffect transition="in" filter="fade">
                                      <p:cBhvr>
                                        <p:cTn id="64" dur="2000"/>
                                        <p:tgtEl>
                                          <p:spTgt spid="130059">
                                            <p:txEl>
                                              <p:pRg st="5" end="5"/>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130059">
                                            <p:txEl>
                                              <p:pRg st="6" end="6"/>
                                            </p:txEl>
                                          </p:spTgt>
                                        </p:tgtEl>
                                        <p:attrNameLst>
                                          <p:attrName>style.visibility</p:attrName>
                                        </p:attrNameLst>
                                      </p:cBhvr>
                                      <p:to>
                                        <p:strVal val="visible"/>
                                      </p:to>
                                    </p:set>
                                    <p:animEffect transition="in" filter="fade">
                                      <p:cBhvr>
                                        <p:cTn id="67" dur="2000"/>
                                        <p:tgtEl>
                                          <p:spTgt spid="13005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2" grpId="0"/>
      <p:bldP spid="130053" grpId="0"/>
      <p:bldP spid="130055" grpId="0" animBg="1"/>
      <p:bldP spid="130055" grpId="1" animBg="1"/>
      <p:bldP spid="130056" grpId="0" animBg="1"/>
      <p:bldP spid="130056"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6" name="Picture 6" descr="DaveMcNhawks Harriet2 copy"/>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276600" y="0"/>
            <a:ext cx="2684463" cy="3505200"/>
          </a:xfrm>
          <a:prstGeom prst="rect">
            <a:avLst/>
          </a:prstGeom>
          <a:noFill/>
          <a:extLst>
            <a:ext uri="{909E8E84-426E-40DD-AFC4-6F175D3DCCD1}">
              <a14:hiddenFill xmlns="" xmlns:a14="http://schemas.microsoft.com/office/drawing/2010/main">
                <a:solidFill>
                  <a:srgbClr val="FFFFFF"/>
                </a:solidFill>
              </a14:hiddenFill>
            </a:ext>
          </a:extLst>
        </p:spPr>
      </p:pic>
      <p:sp>
        <p:nvSpPr>
          <p:cNvPr id="138244" name="Text Box 4"/>
          <p:cNvSpPr txBox="1">
            <a:spLocks noChangeArrowheads="1"/>
          </p:cNvSpPr>
          <p:nvPr/>
        </p:nvSpPr>
        <p:spPr bwMode="auto">
          <a:xfrm>
            <a:off x="262352" y="723900"/>
            <a:ext cx="2667000" cy="2800767"/>
          </a:xfrm>
          <a:prstGeom prst="rect">
            <a:avLst/>
          </a:prstGeom>
          <a:noFill/>
          <a:ln>
            <a:noFill/>
          </a:ln>
          <a:effectLst/>
          <a:extLst/>
        </p:spPr>
        <p:txBody>
          <a:bodyPr wrap="square">
            <a:spAutoFit/>
          </a:bodyPr>
          <a:lstStyle/>
          <a:p>
            <a:pPr algn="l"/>
            <a:r>
              <a:rPr lang="en-US" sz="2000" dirty="0" smtClean="0"/>
              <a:t>Females </a:t>
            </a:r>
            <a:r>
              <a:rPr lang="en-US" sz="2000" smtClean="0"/>
              <a:t>have belly streaking </a:t>
            </a:r>
            <a:r>
              <a:rPr lang="en-US" sz="2000" dirty="0"/>
              <a:t>and young </a:t>
            </a:r>
            <a:r>
              <a:rPr lang="en-US" sz="2000" dirty="0" smtClean="0"/>
              <a:t>birds are “buffy looking”</a:t>
            </a:r>
          </a:p>
          <a:p>
            <a:pPr algn="l"/>
            <a:endParaRPr lang="en-US" sz="1800" b="0" dirty="0" smtClean="0"/>
          </a:p>
          <a:p>
            <a:pPr algn="l"/>
            <a:endParaRPr lang="en-US" sz="1800" b="0" dirty="0"/>
          </a:p>
          <a:p>
            <a:pPr algn="l"/>
            <a:r>
              <a:rPr lang="en-US" sz="2000" dirty="0" smtClean="0"/>
              <a:t>Both</a:t>
            </a:r>
            <a:r>
              <a:rPr lang="en-US" sz="2000" b="0" dirty="0" smtClean="0"/>
              <a:t> </a:t>
            </a:r>
            <a:r>
              <a:rPr lang="en-US" sz="2000" dirty="0" smtClean="0"/>
              <a:t>are brownish…</a:t>
            </a:r>
            <a:endParaRPr lang="en-US" sz="2000" dirty="0"/>
          </a:p>
        </p:txBody>
      </p:sp>
      <p:pic>
        <p:nvPicPr>
          <p:cNvPr id="138248" name="Picture 8" descr="HoveringHarry"/>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966318" y="3750290"/>
            <a:ext cx="3048000" cy="2438400"/>
          </a:xfrm>
          <a:prstGeom prst="rect">
            <a:avLst/>
          </a:prstGeom>
          <a:noFill/>
          <a:extLst>
            <a:ext uri="{909E8E84-426E-40DD-AFC4-6F175D3DCCD1}">
              <a14:hiddenFill xmlns="" xmlns:a14="http://schemas.microsoft.com/office/drawing/2010/main">
                <a:solidFill>
                  <a:srgbClr val="FFFFFF"/>
                </a:solidFill>
              </a14:hiddenFill>
            </a:ext>
          </a:extLst>
        </p:spPr>
      </p:pic>
      <p:sp>
        <p:nvSpPr>
          <p:cNvPr id="138245" name="Text Box 5"/>
          <p:cNvSpPr txBox="1">
            <a:spLocks noChangeArrowheads="1"/>
          </p:cNvSpPr>
          <p:nvPr/>
        </p:nvSpPr>
        <p:spPr bwMode="auto">
          <a:xfrm>
            <a:off x="1492266" y="4115758"/>
            <a:ext cx="4267200"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a:r>
              <a:rPr lang="en-US" sz="2000" dirty="0"/>
              <a:t>Adult males are silvery:</a:t>
            </a:r>
          </a:p>
        </p:txBody>
      </p:sp>
      <p:sp>
        <p:nvSpPr>
          <p:cNvPr id="138249" name="Text Box 9"/>
          <p:cNvSpPr txBox="1">
            <a:spLocks noChangeArrowheads="1"/>
          </p:cNvSpPr>
          <p:nvPr/>
        </p:nvSpPr>
        <p:spPr bwMode="auto">
          <a:xfrm>
            <a:off x="1449818" y="4572957"/>
            <a:ext cx="3653564" cy="12311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1800" dirty="0"/>
              <a:t>G</a:t>
            </a:r>
            <a:r>
              <a:rPr lang="en-US" sz="1800" dirty="0" smtClean="0"/>
              <a:t>rey above and white-</a:t>
            </a:r>
            <a:r>
              <a:rPr lang="en-US" sz="1800" dirty="0" err="1" smtClean="0"/>
              <a:t>ish</a:t>
            </a:r>
            <a:endParaRPr lang="en-US" sz="1800" dirty="0"/>
          </a:p>
          <a:p>
            <a:pPr algn="l"/>
            <a:r>
              <a:rPr lang="en-US" sz="1800" dirty="0" smtClean="0"/>
              <a:t>below with black wing tips</a:t>
            </a:r>
          </a:p>
          <a:p>
            <a:pPr algn="l"/>
            <a:endParaRPr lang="en-US" sz="1800" dirty="0" smtClean="0"/>
          </a:p>
          <a:p>
            <a:r>
              <a:rPr lang="en-US" sz="2000" b="0" dirty="0" smtClean="0"/>
              <a:t>The “Grey Ghost”</a:t>
            </a:r>
            <a:endParaRPr lang="en-US" sz="2000" b="0" dirty="0"/>
          </a:p>
        </p:txBody>
      </p:sp>
      <p:pic>
        <p:nvPicPr>
          <p:cNvPr id="2" name="Picture 1"/>
          <p:cNvPicPr>
            <a:picLocks noChangeAspect="1"/>
          </p:cNvPicPr>
          <p:nvPr/>
        </p:nvPicPr>
        <p:blipFill>
          <a:blip r:embed="rId5" cstate="print">
            <a:extLst>
              <a:ext uri="{BEBA8EAE-BF5A-486C-A8C5-ECC9F3942E4B}">
                <a14:imgProps xmlns="" xmlns:a14="http://schemas.microsoft.com/office/drawing/2010/main">
                  <a14:imgLayer r:embed="rId6">
                    <a14:imgEffect>
                      <a14:colorTemperature colorTemp="5250"/>
                    </a14:imgEffect>
                  </a14:imgLayer>
                </a14:imgProps>
              </a:ext>
              <a:ext uri="{28A0092B-C50C-407E-A947-70E740481C1C}">
                <a14:useLocalDpi xmlns="" xmlns:a14="http://schemas.microsoft.com/office/drawing/2010/main" val="0"/>
              </a:ext>
            </a:extLst>
          </a:blip>
          <a:stretch>
            <a:fillRect/>
          </a:stretch>
        </p:blipFill>
        <p:spPr>
          <a:xfrm>
            <a:off x="5961062" y="3754064"/>
            <a:ext cx="3053255" cy="2434626"/>
          </a:xfrm>
          <a:prstGeom prst="rect">
            <a:avLst/>
          </a:prstGeom>
        </p:spPr>
      </p:pic>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38244"/>
                                        </p:tgtEl>
                                        <p:attrNameLst>
                                          <p:attrName>style.visibility</p:attrName>
                                        </p:attrNameLst>
                                      </p:cBhvr>
                                      <p:to>
                                        <p:strVal val="visible"/>
                                      </p:to>
                                    </p:set>
                                    <p:animEffect transition="in" filter="fade">
                                      <p:cBhvr>
                                        <p:cTn id="7" dur="2000"/>
                                        <p:tgtEl>
                                          <p:spTgt spid="138244"/>
                                        </p:tgtEl>
                                      </p:cBhvr>
                                    </p:animEffect>
                                  </p:childTnLst>
                                </p:cTn>
                              </p:par>
                              <p:par>
                                <p:cTn id="8" presetID="10" presetClass="entr" presetSubtype="0" fill="hold" nodeType="withEffect">
                                  <p:stCondLst>
                                    <p:cond delay="500"/>
                                  </p:stCondLst>
                                  <p:childTnLst>
                                    <p:set>
                                      <p:cBhvr>
                                        <p:cTn id="9" dur="1" fill="hold">
                                          <p:stCondLst>
                                            <p:cond delay="0"/>
                                          </p:stCondLst>
                                        </p:cTn>
                                        <p:tgtEl>
                                          <p:spTgt spid="138246"/>
                                        </p:tgtEl>
                                        <p:attrNameLst>
                                          <p:attrName>style.visibility</p:attrName>
                                        </p:attrNameLst>
                                      </p:cBhvr>
                                      <p:to>
                                        <p:strVal val="visible"/>
                                      </p:to>
                                    </p:set>
                                    <p:animEffect transition="in" filter="fade">
                                      <p:cBhvr>
                                        <p:cTn id="10" dur="3000"/>
                                        <p:tgtEl>
                                          <p:spTgt spid="138246"/>
                                        </p:tgtEl>
                                      </p:cBhvr>
                                    </p:animEffect>
                                  </p:childTnLst>
                                </p:cTn>
                              </p:par>
                            </p:childTnLst>
                          </p:cTn>
                        </p:par>
                        <p:par>
                          <p:cTn id="11" fill="hold" nodeType="afterGroup">
                            <p:stCondLst>
                              <p:cond delay="3500"/>
                            </p:stCondLst>
                            <p:childTnLst>
                              <p:par>
                                <p:cTn id="12" presetID="10" presetClass="entr" presetSubtype="0" fill="hold" grpId="0" nodeType="afterEffect">
                                  <p:stCondLst>
                                    <p:cond delay="500"/>
                                  </p:stCondLst>
                                  <p:childTnLst>
                                    <p:set>
                                      <p:cBhvr>
                                        <p:cTn id="13" dur="1" fill="hold">
                                          <p:stCondLst>
                                            <p:cond delay="0"/>
                                          </p:stCondLst>
                                        </p:cTn>
                                        <p:tgtEl>
                                          <p:spTgt spid="138245"/>
                                        </p:tgtEl>
                                        <p:attrNameLst>
                                          <p:attrName>style.visibility</p:attrName>
                                        </p:attrNameLst>
                                      </p:cBhvr>
                                      <p:to>
                                        <p:strVal val="visible"/>
                                      </p:to>
                                    </p:set>
                                    <p:animEffect transition="in" filter="fade">
                                      <p:cBhvr>
                                        <p:cTn id="14" dur="2000"/>
                                        <p:tgtEl>
                                          <p:spTgt spid="138245"/>
                                        </p:tgtEl>
                                      </p:cBhvr>
                                    </p:animEffect>
                                  </p:childTnLst>
                                </p:cTn>
                              </p:par>
                              <p:par>
                                <p:cTn id="15" presetID="10" presetClass="entr" presetSubtype="0" fill="hold" nodeType="withEffect">
                                  <p:stCondLst>
                                    <p:cond delay="500"/>
                                  </p:stCondLst>
                                  <p:childTnLst>
                                    <p:set>
                                      <p:cBhvr>
                                        <p:cTn id="16" dur="1" fill="hold">
                                          <p:stCondLst>
                                            <p:cond delay="0"/>
                                          </p:stCondLst>
                                        </p:cTn>
                                        <p:tgtEl>
                                          <p:spTgt spid="138248"/>
                                        </p:tgtEl>
                                        <p:attrNameLst>
                                          <p:attrName>style.visibility</p:attrName>
                                        </p:attrNameLst>
                                      </p:cBhvr>
                                      <p:to>
                                        <p:strVal val="visible"/>
                                      </p:to>
                                    </p:set>
                                    <p:animEffect transition="in" filter="fade">
                                      <p:cBhvr>
                                        <p:cTn id="17" dur="2000"/>
                                        <p:tgtEl>
                                          <p:spTgt spid="138248"/>
                                        </p:tgtEl>
                                      </p:cBhvr>
                                    </p:animEffect>
                                  </p:childTnLst>
                                </p:cTn>
                              </p:par>
                            </p:childTnLst>
                          </p:cTn>
                        </p:par>
                        <p:par>
                          <p:cTn id="18" fill="hold" nodeType="afterGroup">
                            <p:stCondLst>
                              <p:cond delay="6000"/>
                            </p:stCondLst>
                            <p:childTnLst>
                              <p:par>
                                <p:cTn id="19" presetID="10" presetClass="entr" presetSubtype="0" fill="hold" grpId="0" nodeType="afterEffect">
                                  <p:stCondLst>
                                    <p:cond delay="0"/>
                                  </p:stCondLst>
                                  <p:childTnLst>
                                    <p:set>
                                      <p:cBhvr>
                                        <p:cTn id="20" dur="1" fill="hold">
                                          <p:stCondLst>
                                            <p:cond delay="0"/>
                                          </p:stCondLst>
                                        </p:cTn>
                                        <p:tgtEl>
                                          <p:spTgt spid="138249"/>
                                        </p:tgtEl>
                                        <p:attrNameLst>
                                          <p:attrName>style.visibility</p:attrName>
                                        </p:attrNameLst>
                                      </p:cBhvr>
                                      <p:to>
                                        <p:strVal val="visible"/>
                                      </p:to>
                                    </p:set>
                                    <p:animEffect transition="in" filter="fade">
                                      <p:cBhvr>
                                        <p:cTn id="21" dur="2000"/>
                                        <p:tgtEl>
                                          <p:spTgt spid="138249"/>
                                        </p:tgtEl>
                                      </p:cBhvr>
                                    </p:animEffect>
                                  </p:childTnLst>
                                </p:cTn>
                              </p:par>
                              <p:par>
                                <p:cTn id="22" presetID="10" presetClass="exit" presetSubtype="0" fill="hold" nodeType="withEffect">
                                  <p:stCondLst>
                                    <p:cond delay="1000"/>
                                  </p:stCondLst>
                                  <p:childTnLst>
                                    <p:animEffect transition="out" filter="fade">
                                      <p:cBhvr>
                                        <p:cTn id="23" dur="3000"/>
                                        <p:tgtEl>
                                          <p:spTgt spid="138248"/>
                                        </p:tgtEl>
                                      </p:cBhvr>
                                    </p:animEffect>
                                    <p:set>
                                      <p:cBhvr>
                                        <p:cTn id="24" dur="1" fill="hold">
                                          <p:stCondLst>
                                            <p:cond delay="2999"/>
                                          </p:stCondLst>
                                        </p:cTn>
                                        <p:tgtEl>
                                          <p:spTgt spid="138248"/>
                                        </p:tgtEl>
                                        <p:attrNameLst>
                                          <p:attrName>style.visibility</p:attrName>
                                        </p:attrNameLst>
                                      </p:cBhvr>
                                      <p:to>
                                        <p:strVal val="hidden"/>
                                      </p:to>
                                    </p:set>
                                  </p:childTnLst>
                                </p:cTn>
                              </p:par>
                            </p:childTnLst>
                          </p:cTn>
                        </p:par>
                        <p:par>
                          <p:cTn id="25" fill="hold">
                            <p:stCondLst>
                              <p:cond delay="10000"/>
                            </p:stCondLst>
                            <p:childTnLst>
                              <p:par>
                                <p:cTn id="26" presetID="10"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4" grpId="0"/>
      <p:bldP spid="138245" grpId="0"/>
      <p:bldP spid="13824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20" name="Picture 4" descr="harriermalejan08 (2) copy"/>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30168" y="304800"/>
            <a:ext cx="4513832" cy="3810000"/>
          </a:xfrm>
          <a:prstGeom prst="rect">
            <a:avLst/>
          </a:prstGeom>
          <a:noFill/>
          <a:extLst>
            <a:ext uri="{909E8E84-426E-40DD-AFC4-6F175D3DCCD1}">
              <a14:hiddenFill xmlns="" xmlns:a14="http://schemas.microsoft.com/office/drawing/2010/main">
                <a:solidFill>
                  <a:srgbClr val="FFFFFF"/>
                </a:solidFill>
              </a14:hiddenFill>
            </a:ext>
          </a:extLst>
        </p:spPr>
      </p:pic>
      <p:pic>
        <p:nvPicPr>
          <p:cNvPr id="137221" name="Picture 5" descr="harrier3sep07nj (2) copy"/>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3115286"/>
            <a:ext cx="4572000" cy="3550627"/>
          </a:xfrm>
          <a:prstGeom prst="rect">
            <a:avLst/>
          </a:prstGeom>
          <a:noFill/>
          <a:extLst>
            <a:ext uri="{909E8E84-426E-40DD-AFC4-6F175D3DCCD1}">
              <a14:hiddenFill xmlns="" xmlns:a14="http://schemas.microsoft.com/office/drawing/2010/main">
                <a:solidFill>
                  <a:srgbClr val="FFFFFF"/>
                </a:solidFill>
              </a14:hiddenFill>
            </a:ext>
          </a:extLst>
        </p:spPr>
      </p:pic>
      <p:sp>
        <p:nvSpPr>
          <p:cNvPr id="137223" name="Text Box 7"/>
          <p:cNvSpPr txBox="1">
            <a:spLocks noChangeArrowheads="1"/>
          </p:cNvSpPr>
          <p:nvPr/>
        </p:nvSpPr>
        <p:spPr bwMode="auto">
          <a:xfrm>
            <a:off x="3464" y="228600"/>
            <a:ext cx="4043094" cy="12003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solidFill>
                  <a:srgbClr val="FFFF00"/>
                </a:solidFill>
              </a:rPr>
              <a:t>Both genders </a:t>
            </a:r>
            <a:r>
              <a:rPr lang="en-US" dirty="0" smtClean="0">
                <a:solidFill>
                  <a:srgbClr val="FFFF00"/>
                </a:solidFill>
              </a:rPr>
              <a:t>display</a:t>
            </a:r>
          </a:p>
          <a:p>
            <a:pPr algn="l"/>
            <a:r>
              <a:rPr lang="en-US" dirty="0" smtClean="0">
                <a:solidFill>
                  <a:srgbClr val="FFFF00"/>
                </a:solidFill>
              </a:rPr>
              <a:t>the white rectangular</a:t>
            </a:r>
          </a:p>
          <a:p>
            <a:pPr algn="l"/>
            <a:r>
              <a:rPr lang="en-US" dirty="0" smtClean="0">
                <a:solidFill>
                  <a:srgbClr val="FFFF00"/>
                </a:solidFill>
              </a:rPr>
              <a:t>rump patch…</a:t>
            </a:r>
            <a:endParaRPr lang="en-US" dirty="0">
              <a:solidFill>
                <a:srgbClr val="FFFF00"/>
              </a:solidFill>
            </a:endParaRPr>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137223"/>
                                        </p:tgtEl>
                                        <p:attrNameLst>
                                          <p:attrName>style.visibility</p:attrName>
                                        </p:attrNameLst>
                                      </p:cBhvr>
                                      <p:to>
                                        <p:strVal val="visible"/>
                                      </p:to>
                                    </p:set>
                                    <p:animEffect transition="in" filter="fade">
                                      <p:cBhvr>
                                        <p:cTn id="7" dur="2000"/>
                                        <p:tgtEl>
                                          <p:spTgt spid="137223"/>
                                        </p:tgtEl>
                                      </p:cBhvr>
                                    </p:animEffect>
                                  </p:childTnLst>
                                </p:cTn>
                              </p:par>
                              <p:par>
                                <p:cTn id="8" presetID="10" presetClass="entr" presetSubtype="0" fill="hold" nodeType="withEffect">
                                  <p:stCondLst>
                                    <p:cond delay="500"/>
                                  </p:stCondLst>
                                  <p:childTnLst>
                                    <p:set>
                                      <p:cBhvr>
                                        <p:cTn id="9" dur="1" fill="hold">
                                          <p:stCondLst>
                                            <p:cond delay="0"/>
                                          </p:stCondLst>
                                        </p:cTn>
                                        <p:tgtEl>
                                          <p:spTgt spid="137220"/>
                                        </p:tgtEl>
                                        <p:attrNameLst>
                                          <p:attrName>style.visibility</p:attrName>
                                        </p:attrNameLst>
                                      </p:cBhvr>
                                      <p:to>
                                        <p:strVal val="visible"/>
                                      </p:to>
                                    </p:set>
                                    <p:animEffect transition="in" filter="fade">
                                      <p:cBhvr>
                                        <p:cTn id="10" dur="3000"/>
                                        <p:tgtEl>
                                          <p:spTgt spid="137220"/>
                                        </p:tgtEl>
                                      </p:cBhvr>
                                    </p:animEffect>
                                  </p:childTnLst>
                                </p:cTn>
                              </p:par>
                              <p:par>
                                <p:cTn id="11" presetID="10" presetClass="entr" presetSubtype="0" fill="hold" nodeType="withEffect">
                                  <p:stCondLst>
                                    <p:cond delay="500"/>
                                  </p:stCondLst>
                                  <p:childTnLst>
                                    <p:set>
                                      <p:cBhvr>
                                        <p:cTn id="12" dur="1" fill="hold">
                                          <p:stCondLst>
                                            <p:cond delay="0"/>
                                          </p:stCondLst>
                                        </p:cTn>
                                        <p:tgtEl>
                                          <p:spTgt spid="137221"/>
                                        </p:tgtEl>
                                        <p:attrNameLst>
                                          <p:attrName>style.visibility</p:attrName>
                                        </p:attrNameLst>
                                      </p:cBhvr>
                                      <p:to>
                                        <p:strVal val="visible"/>
                                      </p:to>
                                    </p:set>
                                    <p:animEffect transition="in" filter="fade">
                                      <p:cBhvr>
                                        <p:cTn id="13" dur="3000"/>
                                        <p:tgtEl>
                                          <p:spTgt spid="137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6" name="Picture 4" descr="DaveMcNhawks Harriet2 copy"/>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2684463" cy="3505200"/>
          </a:xfrm>
          <a:prstGeom prst="rect">
            <a:avLst/>
          </a:prstGeom>
          <a:noFill/>
          <a:extLst>
            <a:ext uri="{909E8E84-426E-40DD-AFC4-6F175D3DCCD1}">
              <a14:hiddenFill xmlns="" xmlns:a14="http://schemas.microsoft.com/office/drawing/2010/main">
                <a:solidFill>
                  <a:srgbClr val="FFFFFF"/>
                </a:solidFill>
              </a14:hiddenFill>
            </a:ext>
          </a:extLst>
        </p:spPr>
      </p:pic>
      <p:pic>
        <p:nvPicPr>
          <p:cNvPr id="131080" name="Picture 8" descr="harrier(silhouetted)"/>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708111" y="3350172"/>
            <a:ext cx="3124200" cy="2500313"/>
          </a:xfrm>
          <a:prstGeom prst="rect">
            <a:avLst/>
          </a:prstGeom>
          <a:noFill/>
          <a:extLst>
            <a:ext uri="{909E8E84-426E-40DD-AFC4-6F175D3DCCD1}">
              <a14:hiddenFill xmlns="" xmlns:a14="http://schemas.microsoft.com/office/drawing/2010/main">
                <a:solidFill>
                  <a:srgbClr val="FFFFFF"/>
                </a:solidFill>
              </a14:hiddenFill>
            </a:ext>
          </a:extLst>
        </p:spPr>
      </p:pic>
      <p:pic>
        <p:nvPicPr>
          <p:cNvPr id="131079" name="Picture 7" descr="DaveMcNhawks Harry copy"/>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rot="-465110">
            <a:off x="762000" y="3426689"/>
            <a:ext cx="2005013" cy="3200400"/>
          </a:xfrm>
          <a:prstGeom prst="rect">
            <a:avLst/>
          </a:prstGeom>
          <a:noFill/>
          <a:extLst>
            <a:ext uri="{909E8E84-426E-40DD-AFC4-6F175D3DCCD1}">
              <a14:hiddenFill xmlns="" xmlns:a14="http://schemas.microsoft.com/office/drawing/2010/main">
                <a:solidFill>
                  <a:srgbClr val="FFFFFF"/>
                </a:solidFill>
              </a14:hiddenFill>
            </a:ext>
          </a:extLst>
        </p:spPr>
      </p:pic>
      <p:pic>
        <p:nvPicPr>
          <p:cNvPr id="131078" name="Picture 6" descr="DaveMcNhawks Harrier4 copy"/>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019800" y="228600"/>
            <a:ext cx="2532063" cy="3124200"/>
          </a:xfrm>
          <a:prstGeom prst="rect">
            <a:avLst/>
          </a:prstGeom>
          <a:noFill/>
          <a:extLst>
            <a:ext uri="{909E8E84-426E-40DD-AFC4-6F175D3DCCD1}">
              <a14:hiddenFill xmlns="" xmlns:a14="http://schemas.microsoft.com/office/drawing/2010/main">
                <a:solidFill>
                  <a:srgbClr val="FFFFFF"/>
                </a:solidFill>
              </a14:hiddenFill>
            </a:ext>
          </a:extLst>
        </p:spPr>
      </p:pic>
      <p:pic>
        <p:nvPicPr>
          <p:cNvPr id="131077" name="Picture 5" descr="DaveMcNhawks Harriet5 copy"/>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rot="977903">
            <a:off x="5402463" y="3767458"/>
            <a:ext cx="3429000" cy="2474913"/>
          </a:xfrm>
          <a:prstGeom prst="rect">
            <a:avLst/>
          </a:prstGeom>
          <a:noFill/>
          <a:extLst>
            <a:ext uri="{909E8E84-426E-40DD-AFC4-6F175D3DCCD1}">
              <a14:hiddenFill xmlns="" xmlns:a14="http://schemas.microsoft.com/office/drawing/2010/main">
                <a:solidFill>
                  <a:srgbClr val="FFFFFF"/>
                </a:solidFill>
              </a14:hiddenFill>
            </a:ext>
          </a:extLst>
        </p:spPr>
      </p:pic>
      <p:sp>
        <p:nvSpPr>
          <p:cNvPr id="131082" name="Text Box 10"/>
          <p:cNvSpPr txBox="1">
            <a:spLocks noChangeArrowheads="1"/>
          </p:cNvSpPr>
          <p:nvPr/>
        </p:nvSpPr>
        <p:spPr bwMode="auto">
          <a:xfrm>
            <a:off x="3064668" y="152400"/>
            <a:ext cx="2405063" cy="946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2800" dirty="0">
                <a:solidFill>
                  <a:srgbClr val="83FD3F"/>
                </a:solidFill>
              </a:rPr>
              <a:t>A circus of </a:t>
            </a:r>
          </a:p>
          <a:p>
            <a:r>
              <a:rPr lang="en-US" sz="2800" dirty="0">
                <a:solidFill>
                  <a:srgbClr val="83FD3F"/>
                </a:solidFill>
              </a:rPr>
              <a:t>Harriers</a:t>
            </a:r>
          </a:p>
        </p:txBody>
      </p:sp>
      <p:pic>
        <p:nvPicPr>
          <p:cNvPr id="131083" name="Picture 11" descr="HoveringHarry"/>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2973690" y="1219199"/>
            <a:ext cx="2588909" cy="2071127"/>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31082">
                                            <p:txEl>
                                              <p:pRg st="0" end="0"/>
                                            </p:txEl>
                                          </p:spTgt>
                                        </p:tgtEl>
                                        <p:attrNameLst>
                                          <p:attrName>style.visibility</p:attrName>
                                        </p:attrNameLst>
                                      </p:cBhvr>
                                      <p:to>
                                        <p:strVal val="visible"/>
                                      </p:to>
                                    </p:set>
                                    <p:animEffect transition="in" filter="fade">
                                      <p:cBhvr>
                                        <p:cTn id="7" dur="2000"/>
                                        <p:tgtEl>
                                          <p:spTgt spid="131082">
                                            <p:txEl>
                                              <p:pRg st="0" end="0"/>
                                            </p:txEl>
                                          </p:spTgt>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31082">
                                            <p:txEl>
                                              <p:pRg st="1" end="1"/>
                                            </p:txEl>
                                          </p:spTgt>
                                        </p:tgtEl>
                                        <p:attrNameLst>
                                          <p:attrName>style.visibility</p:attrName>
                                        </p:attrNameLst>
                                      </p:cBhvr>
                                      <p:to>
                                        <p:strVal val="visible"/>
                                      </p:to>
                                    </p:set>
                                    <p:animEffect transition="in" filter="fade">
                                      <p:cBhvr>
                                        <p:cTn id="10" dur="2000"/>
                                        <p:tgtEl>
                                          <p:spTgt spid="131082">
                                            <p:txEl>
                                              <p:pRg st="1" end="1"/>
                                            </p:txEl>
                                          </p:spTgt>
                                        </p:tgtEl>
                                      </p:cBhvr>
                                    </p:animEffect>
                                  </p:childTnLst>
                                </p:cTn>
                              </p:par>
                            </p:childTnLst>
                          </p:cTn>
                        </p:par>
                        <p:par>
                          <p:cTn id="11" fill="hold" nodeType="afterGroup">
                            <p:stCondLst>
                              <p:cond delay="3000"/>
                            </p:stCondLst>
                            <p:childTnLst>
                              <p:par>
                                <p:cTn id="12" presetID="53" presetClass="entr" presetSubtype="0" fill="hold" nodeType="afterEffect">
                                  <p:stCondLst>
                                    <p:cond delay="0"/>
                                  </p:stCondLst>
                                  <p:childTnLst>
                                    <p:set>
                                      <p:cBhvr>
                                        <p:cTn id="13" dur="1" fill="hold">
                                          <p:stCondLst>
                                            <p:cond delay="0"/>
                                          </p:stCondLst>
                                        </p:cTn>
                                        <p:tgtEl>
                                          <p:spTgt spid="131080"/>
                                        </p:tgtEl>
                                        <p:attrNameLst>
                                          <p:attrName>style.visibility</p:attrName>
                                        </p:attrNameLst>
                                      </p:cBhvr>
                                      <p:to>
                                        <p:strVal val="visible"/>
                                      </p:to>
                                    </p:set>
                                    <p:anim calcmode="lin" valueType="num">
                                      <p:cBhvr>
                                        <p:cTn id="14" dur="2000" fill="hold"/>
                                        <p:tgtEl>
                                          <p:spTgt spid="131080"/>
                                        </p:tgtEl>
                                        <p:attrNameLst>
                                          <p:attrName>ppt_w</p:attrName>
                                        </p:attrNameLst>
                                      </p:cBhvr>
                                      <p:tavLst>
                                        <p:tav tm="0">
                                          <p:val>
                                            <p:fltVal val="0"/>
                                          </p:val>
                                        </p:tav>
                                        <p:tav tm="100000">
                                          <p:val>
                                            <p:strVal val="#ppt_w"/>
                                          </p:val>
                                        </p:tav>
                                      </p:tavLst>
                                    </p:anim>
                                    <p:anim calcmode="lin" valueType="num">
                                      <p:cBhvr>
                                        <p:cTn id="15" dur="2000" fill="hold"/>
                                        <p:tgtEl>
                                          <p:spTgt spid="131080"/>
                                        </p:tgtEl>
                                        <p:attrNameLst>
                                          <p:attrName>ppt_h</p:attrName>
                                        </p:attrNameLst>
                                      </p:cBhvr>
                                      <p:tavLst>
                                        <p:tav tm="0">
                                          <p:val>
                                            <p:fltVal val="0"/>
                                          </p:val>
                                        </p:tav>
                                        <p:tav tm="100000">
                                          <p:val>
                                            <p:strVal val="#ppt_h"/>
                                          </p:val>
                                        </p:tav>
                                      </p:tavLst>
                                    </p:anim>
                                    <p:animEffect transition="in" filter="fade">
                                      <p:cBhvr>
                                        <p:cTn id="16" dur="2000"/>
                                        <p:tgtEl>
                                          <p:spTgt spid="131080"/>
                                        </p:tgtEl>
                                      </p:cBhvr>
                                    </p:animEffect>
                                  </p:childTnLst>
                                </p:cTn>
                              </p:par>
                            </p:childTnLst>
                          </p:cTn>
                        </p:par>
                        <p:par>
                          <p:cTn id="17" fill="hold" nodeType="afterGroup">
                            <p:stCondLst>
                              <p:cond delay="5000"/>
                            </p:stCondLst>
                            <p:childTnLst>
                              <p:par>
                                <p:cTn id="18" presetID="10" presetClass="entr" presetSubtype="0" fill="hold" nodeType="afterEffect">
                                  <p:stCondLst>
                                    <p:cond delay="0"/>
                                  </p:stCondLst>
                                  <p:childTnLst>
                                    <p:set>
                                      <p:cBhvr>
                                        <p:cTn id="19" dur="1" fill="hold">
                                          <p:stCondLst>
                                            <p:cond delay="0"/>
                                          </p:stCondLst>
                                        </p:cTn>
                                        <p:tgtEl>
                                          <p:spTgt spid="131079"/>
                                        </p:tgtEl>
                                        <p:attrNameLst>
                                          <p:attrName>style.visibility</p:attrName>
                                        </p:attrNameLst>
                                      </p:cBhvr>
                                      <p:to>
                                        <p:strVal val="visible"/>
                                      </p:to>
                                    </p:set>
                                    <p:animEffect transition="in" filter="fade">
                                      <p:cBhvr>
                                        <p:cTn id="20" dur="2000"/>
                                        <p:tgtEl>
                                          <p:spTgt spid="131079"/>
                                        </p:tgtEl>
                                      </p:cBhvr>
                                    </p:animEffect>
                                  </p:childTnLst>
                                </p:cTn>
                              </p:par>
                              <p:par>
                                <p:cTn id="21" presetID="10" presetClass="exit" presetSubtype="0" fill="hold" nodeType="withEffect">
                                  <p:stCondLst>
                                    <p:cond delay="0"/>
                                  </p:stCondLst>
                                  <p:childTnLst>
                                    <p:animEffect transition="out" filter="fade">
                                      <p:cBhvr>
                                        <p:cTn id="22" dur="3000"/>
                                        <p:tgtEl>
                                          <p:spTgt spid="131082">
                                            <p:txEl>
                                              <p:pRg st="0" end="0"/>
                                            </p:txEl>
                                          </p:spTgt>
                                        </p:tgtEl>
                                      </p:cBhvr>
                                    </p:animEffect>
                                    <p:set>
                                      <p:cBhvr>
                                        <p:cTn id="23" dur="1" fill="hold">
                                          <p:stCondLst>
                                            <p:cond delay="2999"/>
                                          </p:stCondLst>
                                        </p:cTn>
                                        <p:tgtEl>
                                          <p:spTgt spid="131082">
                                            <p:txEl>
                                              <p:pRg st="0" end="0"/>
                                            </p:txEl>
                                          </p:spTgt>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31078"/>
                                        </p:tgtEl>
                                        <p:attrNameLst>
                                          <p:attrName>style.visibility</p:attrName>
                                        </p:attrNameLst>
                                      </p:cBhvr>
                                      <p:to>
                                        <p:strVal val="visible"/>
                                      </p:to>
                                    </p:set>
                                    <p:animEffect transition="in" filter="fade">
                                      <p:cBhvr>
                                        <p:cTn id="26" dur="2000"/>
                                        <p:tgtEl>
                                          <p:spTgt spid="131078"/>
                                        </p:tgtEl>
                                      </p:cBhvr>
                                    </p:animEffect>
                                  </p:childTnLst>
                                </p:cTn>
                              </p:par>
                              <p:par>
                                <p:cTn id="27" presetID="10" presetClass="entr" presetSubtype="0" fill="hold" nodeType="withEffect">
                                  <p:stCondLst>
                                    <p:cond delay="0"/>
                                  </p:stCondLst>
                                  <p:childTnLst>
                                    <p:set>
                                      <p:cBhvr>
                                        <p:cTn id="28" dur="1" fill="hold">
                                          <p:stCondLst>
                                            <p:cond delay="0"/>
                                          </p:stCondLst>
                                        </p:cTn>
                                        <p:tgtEl>
                                          <p:spTgt spid="131076"/>
                                        </p:tgtEl>
                                        <p:attrNameLst>
                                          <p:attrName>style.visibility</p:attrName>
                                        </p:attrNameLst>
                                      </p:cBhvr>
                                      <p:to>
                                        <p:strVal val="visible"/>
                                      </p:to>
                                    </p:set>
                                    <p:animEffect transition="in" filter="fade">
                                      <p:cBhvr>
                                        <p:cTn id="29" dur="2000"/>
                                        <p:tgtEl>
                                          <p:spTgt spid="131076"/>
                                        </p:tgtEl>
                                      </p:cBhvr>
                                    </p:animEffect>
                                  </p:childTnLst>
                                </p:cTn>
                              </p:par>
                              <p:par>
                                <p:cTn id="30" presetID="10" presetClass="entr" presetSubtype="0" fill="hold" nodeType="withEffect">
                                  <p:stCondLst>
                                    <p:cond delay="0"/>
                                  </p:stCondLst>
                                  <p:childTnLst>
                                    <p:set>
                                      <p:cBhvr>
                                        <p:cTn id="31" dur="1" fill="hold">
                                          <p:stCondLst>
                                            <p:cond delay="0"/>
                                          </p:stCondLst>
                                        </p:cTn>
                                        <p:tgtEl>
                                          <p:spTgt spid="131077"/>
                                        </p:tgtEl>
                                        <p:attrNameLst>
                                          <p:attrName>style.visibility</p:attrName>
                                        </p:attrNameLst>
                                      </p:cBhvr>
                                      <p:to>
                                        <p:strVal val="visible"/>
                                      </p:to>
                                    </p:set>
                                    <p:animEffect transition="in" filter="fade">
                                      <p:cBhvr>
                                        <p:cTn id="32" dur="2000"/>
                                        <p:tgtEl>
                                          <p:spTgt spid="131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82" grpId="0" uiExpand="1" build="allAtOnce"/>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81" name="Picture 13" descr="ShawnCareyTVflight"/>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38200" y="2514600"/>
            <a:ext cx="5207000" cy="2716213"/>
          </a:xfrm>
          <a:prstGeom prst="rect">
            <a:avLst/>
          </a:prstGeom>
          <a:noFill/>
          <a:extLst>
            <a:ext uri="{909E8E84-426E-40DD-AFC4-6F175D3DCCD1}">
              <a14:hiddenFill xmlns="" xmlns:a14="http://schemas.microsoft.com/office/drawing/2010/main">
                <a:solidFill>
                  <a:srgbClr val="FFFFFF"/>
                </a:solidFill>
              </a14:hiddenFill>
            </a:ext>
          </a:extLst>
        </p:spPr>
      </p:pic>
      <p:sp>
        <p:nvSpPr>
          <p:cNvPr id="135172" name="Text Box 4"/>
          <p:cNvSpPr txBox="1">
            <a:spLocks noChangeArrowheads="1"/>
          </p:cNvSpPr>
          <p:nvPr/>
        </p:nvSpPr>
        <p:spPr bwMode="auto">
          <a:xfrm>
            <a:off x="304800" y="411162"/>
            <a:ext cx="4433888"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000"/>
                </a:solidFill>
              </a:rPr>
              <a:t>Turkey Vulture</a:t>
            </a:r>
          </a:p>
        </p:txBody>
      </p:sp>
      <p:sp>
        <p:nvSpPr>
          <p:cNvPr id="135174" name="Line 6"/>
          <p:cNvSpPr>
            <a:spLocks noChangeShapeType="1"/>
          </p:cNvSpPr>
          <p:nvPr/>
        </p:nvSpPr>
        <p:spPr bwMode="auto">
          <a:xfrm rot="-649292">
            <a:off x="1052513" y="2503488"/>
            <a:ext cx="2481262" cy="1558925"/>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175" name="Line 7"/>
          <p:cNvSpPr>
            <a:spLocks noChangeShapeType="1"/>
          </p:cNvSpPr>
          <p:nvPr/>
        </p:nvSpPr>
        <p:spPr bwMode="auto">
          <a:xfrm rot="1282181" flipV="1">
            <a:off x="4367213" y="2274888"/>
            <a:ext cx="2209800" cy="2028825"/>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176" name="AutoShape 8"/>
          <p:cNvSpPr>
            <a:spLocks noChangeArrowheads="1"/>
          </p:cNvSpPr>
          <p:nvPr/>
        </p:nvSpPr>
        <p:spPr bwMode="auto">
          <a:xfrm rot="-24423794">
            <a:off x="3669507" y="3553619"/>
            <a:ext cx="381000" cy="427037"/>
          </a:xfrm>
          <a:prstGeom prst="rtTriangle">
            <a:avLst/>
          </a:prstGeom>
          <a:solidFill>
            <a:schemeClr val="tx2"/>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180" name="Text Box 12"/>
          <p:cNvSpPr txBox="1">
            <a:spLocks noChangeArrowheads="1"/>
          </p:cNvSpPr>
          <p:nvPr/>
        </p:nvSpPr>
        <p:spPr bwMode="auto">
          <a:xfrm>
            <a:off x="4917266" y="565582"/>
            <a:ext cx="3906839"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dirty="0" smtClean="0"/>
              <a:t>…a </a:t>
            </a:r>
            <a:r>
              <a:rPr lang="en-US" sz="2800" dirty="0"/>
              <a:t>very large bird</a:t>
            </a:r>
          </a:p>
        </p:txBody>
      </p:sp>
      <p:sp>
        <p:nvSpPr>
          <p:cNvPr id="135179" name="Text Box 11"/>
          <p:cNvSpPr txBox="1">
            <a:spLocks noChangeArrowheads="1"/>
          </p:cNvSpPr>
          <p:nvPr/>
        </p:nvSpPr>
        <p:spPr bwMode="auto">
          <a:xfrm>
            <a:off x="921544" y="5394325"/>
            <a:ext cx="547925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dirty="0"/>
              <a:t>Often rocks from side to side</a:t>
            </a:r>
          </a:p>
        </p:txBody>
      </p:sp>
      <p:sp>
        <p:nvSpPr>
          <p:cNvPr id="135173" name="Text Box 5"/>
          <p:cNvSpPr txBox="1">
            <a:spLocks noChangeArrowheads="1"/>
          </p:cNvSpPr>
          <p:nvPr/>
        </p:nvSpPr>
        <p:spPr bwMode="auto">
          <a:xfrm>
            <a:off x="928230" y="1348296"/>
            <a:ext cx="6732298"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dirty="0" smtClean="0"/>
              <a:t>Floats through the air with wings in a pronounced dihedral</a:t>
            </a:r>
            <a:endParaRPr lang="en-US" dirty="0"/>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5180"/>
                                        </p:tgtEl>
                                        <p:attrNameLst>
                                          <p:attrName>style.visibility</p:attrName>
                                        </p:attrNameLst>
                                      </p:cBhvr>
                                      <p:to>
                                        <p:strVal val="visible"/>
                                      </p:to>
                                    </p:set>
                                    <p:animEffect transition="in" filter="fade">
                                      <p:cBhvr>
                                        <p:cTn id="7" dur="2000"/>
                                        <p:tgtEl>
                                          <p:spTgt spid="13518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35173"/>
                                        </p:tgtEl>
                                        <p:attrNameLst>
                                          <p:attrName>style.visibility</p:attrName>
                                        </p:attrNameLst>
                                      </p:cBhvr>
                                      <p:to>
                                        <p:strVal val="visible"/>
                                      </p:to>
                                    </p:set>
                                    <p:animEffect transition="in" filter="fade">
                                      <p:cBhvr>
                                        <p:cTn id="11" dur="3000"/>
                                        <p:tgtEl>
                                          <p:spTgt spid="135173"/>
                                        </p:tgtEl>
                                      </p:cBhvr>
                                    </p:animEffect>
                                  </p:childTnLst>
                                </p:cTn>
                              </p:par>
                            </p:childTnLst>
                          </p:cTn>
                        </p:par>
                        <p:par>
                          <p:cTn id="12" fill="hold" nodeType="afterGroup">
                            <p:stCondLst>
                              <p:cond delay="5000"/>
                            </p:stCondLst>
                            <p:childTnLst>
                              <p:par>
                                <p:cTn id="13" presetID="10" presetClass="entr" presetSubtype="0" fill="hold" grpId="0" nodeType="afterEffect">
                                  <p:stCondLst>
                                    <p:cond delay="0"/>
                                  </p:stCondLst>
                                  <p:childTnLst>
                                    <p:set>
                                      <p:cBhvr>
                                        <p:cTn id="14" dur="1" fill="hold">
                                          <p:stCondLst>
                                            <p:cond delay="0"/>
                                          </p:stCondLst>
                                        </p:cTn>
                                        <p:tgtEl>
                                          <p:spTgt spid="135174"/>
                                        </p:tgtEl>
                                        <p:attrNameLst>
                                          <p:attrName>style.visibility</p:attrName>
                                        </p:attrNameLst>
                                      </p:cBhvr>
                                      <p:to>
                                        <p:strVal val="visible"/>
                                      </p:to>
                                    </p:set>
                                    <p:animEffect transition="in" filter="fade">
                                      <p:cBhvr>
                                        <p:cTn id="15" dur="2000"/>
                                        <p:tgtEl>
                                          <p:spTgt spid="13517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5175"/>
                                        </p:tgtEl>
                                        <p:attrNameLst>
                                          <p:attrName>style.visibility</p:attrName>
                                        </p:attrNameLst>
                                      </p:cBhvr>
                                      <p:to>
                                        <p:strVal val="visible"/>
                                      </p:to>
                                    </p:set>
                                    <p:animEffect transition="in" filter="fade">
                                      <p:cBhvr>
                                        <p:cTn id="18" dur="2000"/>
                                        <p:tgtEl>
                                          <p:spTgt spid="13517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5176"/>
                                        </p:tgtEl>
                                        <p:attrNameLst>
                                          <p:attrName>style.visibility</p:attrName>
                                        </p:attrNameLst>
                                      </p:cBhvr>
                                      <p:to>
                                        <p:strVal val="visible"/>
                                      </p:to>
                                    </p:set>
                                    <p:animEffect transition="in" filter="fade">
                                      <p:cBhvr>
                                        <p:cTn id="21" dur="2000"/>
                                        <p:tgtEl>
                                          <p:spTgt spid="135176"/>
                                        </p:tgtEl>
                                      </p:cBhvr>
                                    </p:animEffect>
                                  </p:childTnLst>
                                </p:cTn>
                              </p:par>
                            </p:childTnLst>
                          </p:cTn>
                        </p:par>
                        <p:par>
                          <p:cTn id="22" fill="hold" nodeType="afterGroup">
                            <p:stCondLst>
                              <p:cond delay="7000"/>
                            </p:stCondLst>
                            <p:childTnLst>
                              <p:par>
                                <p:cTn id="23" presetID="10" presetClass="entr" presetSubtype="0" fill="hold" nodeType="afterEffect">
                                  <p:stCondLst>
                                    <p:cond delay="0"/>
                                  </p:stCondLst>
                                  <p:childTnLst>
                                    <p:set>
                                      <p:cBhvr>
                                        <p:cTn id="24" dur="1" fill="hold">
                                          <p:stCondLst>
                                            <p:cond delay="0"/>
                                          </p:stCondLst>
                                        </p:cTn>
                                        <p:tgtEl>
                                          <p:spTgt spid="135181"/>
                                        </p:tgtEl>
                                        <p:attrNameLst>
                                          <p:attrName>style.visibility</p:attrName>
                                        </p:attrNameLst>
                                      </p:cBhvr>
                                      <p:to>
                                        <p:strVal val="visible"/>
                                      </p:to>
                                    </p:set>
                                    <p:animEffect transition="in" filter="fade">
                                      <p:cBhvr>
                                        <p:cTn id="25" dur="3000"/>
                                        <p:tgtEl>
                                          <p:spTgt spid="135181"/>
                                        </p:tgtEl>
                                      </p:cBhvr>
                                    </p:animEffect>
                                  </p:childTnLst>
                                </p:cTn>
                              </p:par>
                            </p:childTnLst>
                          </p:cTn>
                        </p:par>
                        <p:par>
                          <p:cTn id="26" fill="hold" nodeType="afterGroup">
                            <p:stCondLst>
                              <p:cond delay="10000"/>
                            </p:stCondLst>
                            <p:childTnLst>
                              <p:par>
                                <p:cTn id="27" presetID="10" presetClass="exit" presetSubtype="0" fill="hold" grpId="1" nodeType="afterEffect">
                                  <p:stCondLst>
                                    <p:cond delay="0"/>
                                  </p:stCondLst>
                                  <p:childTnLst>
                                    <p:animEffect transition="out" filter="fade">
                                      <p:cBhvr>
                                        <p:cTn id="28" dur="2000"/>
                                        <p:tgtEl>
                                          <p:spTgt spid="135175"/>
                                        </p:tgtEl>
                                      </p:cBhvr>
                                    </p:animEffect>
                                    <p:set>
                                      <p:cBhvr>
                                        <p:cTn id="29" dur="1" fill="hold">
                                          <p:stCondLst>
                                            <p:cond delay="1999"/>
                                          </p:stCondLst>
                                        </p:cTn>
                                        <p:tgtEl>
                                          <p:spTgt spid="135175"/>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2000"/>
                                        <p:tgtEl>
                                          <p:spTgt spid="135176"/>
                                        </p:tgtEl>
                                      </p:cBhvr>
                                    </p:animEffect>
                                    <p:set>
                                      <p:cBhvr>
                                        <p:cTn id="32" dur="1" fill="hold">
                                          <p:stCondLst>
                                            <p:cond delay="1999"/>
                                          </p:stCondLst>
                                        </p:cTn>
                                        <p:tgtEl>
                                          <p:spTgt spid="135176"/>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2000"/>
                                        <p:tgtEl>
                                          <p:spTgt spid="135174"/>
                                        </p:tgtEl>
                                      </p:cBhvr>
                                    </p:animEffect>
                                    <p:set>
                                      <p:cBhvr>
                                        <p:cTn id="35" dur="1" fill="hold">
                                          <p:stCondLst>
                                            <p:cond delay="1999"/>
                                          </p:stCondLst>
                                        </p:cTn>
                                        <p:tgtEl>
                                          <p:spTgt spid="135174"/>
                                        </p:tgtEl>
                                        <p:attrNameLst>
                                          <p:attrName>style.visibility</p:attrName>
                                        </p:attrNameLst>
                                      </p:cBhvr>
                                      <p:to>
                                        <p:strVal val="hidden"/>
                                      </p:to>
                                    </p:set>
                                  </p:childTnLst>
                                </p:cTn>
                              </p:par>
                            </p:childTnLst>
                          </p:cTn>
                        </p:par>
                        <p:par>
                          <p:cTn id="36" fill="hold" nodeType="afterGroup">
                            <p:stCondLst>
                              <p:cond delay="12000"/>
                            </p:stCondLst>
                            <p:childTnLst>
                              <p:par>
                                <p:cTn id="37" presetID="10" presetClass="entr" presetSubtype="0" fill="hold" grpId="1" nodeType="afterEffect">
                                  <p:stCondLst>
                                    <p:cond delay="0"/>
                                  </p:stCondLst>
                                  <p:childTnLst>
                                    <p:set>
                                      <p:cBhvr>
                                        <p:cTn id="38" dur="1" fill="hold">
                                          <p:stCondLst>
                                            <p:cond delay="0"/>
                                          </p:stCondLst>
                                        </p:cTn>
                                        <p:tgtEl>
                                          <p:spTgt spid="135179"/>
                                        </p:tgtEl>
                                        <p:attrNameLst>
                                          <p:attrName>style.visibility</p:attrName>
                                        </p:attrNameLst>
                                      </p:cBhvr>
                                      <p:to>
                                        <p:strVal val="visible"/>
                                      </p:to>
                                    </p:set>
                                    <p:animEffect transition="in" filter="fade">
                                      <p:cBhvr>
                                        <p:cTn id="39" dur="2000"/>
                                        <p:tgtEl>
                                          <p:spTgt spid="135179"/>
                                        </p:tgtEl>
                                      </p:cBhvr>
                                    </p:animEffect>
                                  </p:childTnLst>
                                </p:cTn>
                              </p:par>
                            </p:childTnLst>
                          </p:cTn>
                        </p:par>
                        <p:par>
                          <p:cTn id="40" fill="hold" nodeType="afterGroup">
                            <p:stCondLst>
                              <p:cond delay="14000"/>
                            </p:stCondLst>
                            <p:childTnLst>
                              <p:par>
                                <p:cTn id="41" presetID="32" presetClass="emph" presetSubtype="0" fill="hold" nodeType="afterEffect">
                                  <p:stCondLst>
                                    <p:cond delay="0"/>
                                  </p:stCondLst>
                                  <p:childTnLst>
                                    <p:animClr clrSpc="rgb" dir="cw">
                                      <p:cBhvr override="childStyle">
                                        <p:cTn id="42" dur="500" fill="hold"/>
                                        <p:tgtEl>
                                          <p:spTgt spid="135181"/>
                                        </p:tgtEl>
                                        <p:attrNameLst>
                                          <p:attrName>style.color</p:attrName>
                                        </p:attrNameLst>
                                      </p:cBhvr>
                                      <p:to>
                                        <a:srgbClr val="FFFFFF"/>
                                      </p:to>
                                    </p:animClr>
                                    <p:animClr clrSpc="rgb" dir="cw">
                                      <p:cBhvr>
                                        <p:cTn id="43" dur="500" fill="hold"/>
                                        <p:tgtEl>
                                          <p:spTgt spid="135181"/>
                                        </p:tgtEl>
                                        <p:attrNameLst>
                                          <p:attrName>fillcolor</p:attrName>
                                        </p:attrNameLst>
                                      </p:cBhvr>
                                      <p:to>
                                        <a:srgbClr val="FFFFFF"/>
                                      </p:to>
                                    </p:animClr>
                                    <p:set>
                                      <p:cBhvr>
                                        <p:cTn id="44" dur="500" fill="hold"/>
                                        <p:tgtEl>
                                          <p:spTgt spid="135181"/>
                                        </p:tgtEl>
                                        <p:attrNameLst>
                                          <p:attrName>fill.type</p:attrName>
                                        </p:attrNameLst>
                                      </p:cBhvr>
                                      <p:to>
                                        <p:strVal val="solid"/>
                                      </p:to>
                                    </p:set>
                                    <p:set>
                                      <p:cBhvr>
                                        <p:cTn id="45" dur="500" fill="hold"/>
                                        <p:tgtEl>
                                          <p:spTgt spid="135181"/>
                                        </p:tgtEl>
                                        <p:attrNameLst>
                                          <p:attrName>fill.on</p:attrName>
                                        </p:attrNameLst>
                                      </p:cBhvr>
                                      <p:to>
                                        <p:strVal val="true"/>
                                      </p:to>
                                    </p:set>
                                    <p:animRot by="120000">
                                      <p:cBhvr>
                                        <p:cTn id="46" dur="500" fill="hold">
                                          <p:stCondLst>
                                            <p:cond delay="0"/>
                                          </p:stCondLst>
                                        </p:cTn>
                                        <p:tgtEl>
                                          <p:spTgt spid="135181"/>
                                        </p:tgtEl>
                                        <p:attrNameLst>
                                          <p:attrName>r</p:attrName>
                                        </p:attrNameLst>
                                      </p:cBhvr>
                                    </p:animRot>
                                    <p:animRot by="-240000">
                                      <p:cBhvr>
                                        <p:cTn id="47" dur="1000" fill="hold">
                                          <p:stCondLst>
                                            <p:cond delay="1000"/>
                                          </p:stCondLst>
                                        </p:cTn>
                                        <p:tgtEl>
                                          <p:spTgt spid="135181"/>
                                        </p:tgtEl>
                                        <p:attrNameLst>
                                          <p:attrName>r</p:attrName>
                                        </p:attrNameLst>
                                      </p:cBhvr>
                                    </p:animRot>
                                    <p:animRot by="240000">
                                      <p:cBhvr>
                                        <p:cTn id="48" dur="1000" fill="hold">
                                          <p:stCondLst>
                                            <p:cond delay="2000"/>
                                          </p:stCondLst>
                                        </p:cTn>
                                        <p:tgtEl>
                                          <p:spTgt spid="135181"/>
                                        </p:tgtEl>
                                        <p:attrNameLst>
                                          <p:attrName>r</p:attrName>
                                        </p:attrNameLst>
                                      </p:cBhvr>
                                    </p:animRot>
                                    <p:animRot by="-240000">
                                      <p:cBhvr>
                                        <p:cTn id="49" dur="1000" fill="hold">
                                          <p:stCondLst>
                                            <p:cond delay="3000"/>
                                          </p:stCondLst>
                                        </p:cTn>
                                        <p:tgtEl>
                                          <p:spTgt spid="135181"/>
                                        </p:tgtEl>
                                        <p:attrNameLst>
                                          <p:attrName>r</p:attrName>
                                        </p:attrNameLst>
                                      </p:cBhvr>
                                    </p:animRot>
                                    <p:animRot by="120000">
                                      <p:cBhvr>
                                        <p:cTn id="50" dur="1000" fill="hold">
                                          <p:stCondLst>
                                            <p:cond delay="4000"/>
                                          </p:stCondLst>
                                        </p:cTn>
                                        <p:tgtEl>
                                          <p:spTgt spid="13518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4" grpId="0" animBg="1"/>
      <p:bldP spid="135174" grpId="1" animBg="1"/>
      <p:bldP spid="135175" grpId="0" animBg="1"/>
      <p:bldP spid="135175" grpId="1" animBg="1"/>
      <p:bldP spid="135176" grpId="0" animBg="1"/>
      <p:bldP spid="135176" grpId="1" animBg="1"/>
      <p:bldP spid="135180" grpId="0"/>
      <p:bldP spid="135179" grpId="1"/>
      <p:bldP spid="13517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35880010"/>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6774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3558" name="Oval 6"/>
          <p:cNvSpPr>
            <a:spLocks noChangeArrowheads="1"/>
          </p:cNvSpPr>
          <p:nvPr/>
        </p:nvSpPr>
        <p:spPr bwMode="auto">
          <a:xfrm>
            <a:off x="4724400" y="2133600"/>
            <a:ext cx="457200" cy="457200"/>
          </a:xfrm>
          <a:prstGeom prst="ellipse">
            <a:avLst/>
          </a:prstGeom>
          <a:noFill/>
          <a:ln w="76200">
            <a:solidFill>
              <a:srgbClr val="FFD319"/>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spd="slow" advClick="0" advTm="12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afterEffect">
                                  <p:stCondLst>
                                    <p:cond delay="0"/>
                                  </p:stCondLst>
                                  <p:childTnLst>
                                    <p:set>
                                      <p:cBhvr rctx="PPT">
                                        <p:cTn id="6" dur="indefinite"/>
                                        <p:tgtEl>
                                          <p:spTgt spid="23556"/>
                                        </p:tgtEl>
                                        <p:attrNameLst>
                                          <p:attrName>style.opacity</p:attrName>
                                        </p:attrNameLst>
                                      </p:cBhvr>
                                      <p:to>
                                        <p:strVal val="0.75"/>
                                      </p:to>
                                    </p:set>
                                    <p:animEffect filter="image" prLst="opacity: 0.75">
                                      <p:cBhvr rctx="IE">
                                        <p:cTn id="7" dur="indefinite"/>
                                        <p:tgtEl>
                                          <p:spTgt spid="23556"/>
                                        </p:tgtEl>
                                      </p:cBhvr>
                                    </p:animEffect>
                                  </p:childTnLst>
                                </p:cTn>
                              </p:par>
                            </p:childTnLst>
                          </p:cTn>
                        </p:par>
                        <p:par>
                          <p:cTn id="8" fill="hold" nodeType="afterGroup">
                            <p:stCondLst>
                              <p:cond delay="0"/>
                            </p:stCondLst>
                            <p:childTnLst>
                              <p:par>
                                <p:cTn id="9" presetID="10" presetClass="entr" presetSubtype="0" fill="hold" grpId="0" nodeType="afterEffect">
                                  <p:stCondLst>
                                    <p:cond delay="2000"/>
                                  </p:stCondLst>
                                  <p:childTnLst>
                                    <p:set>
                                      <p:cBhvr>
                                        <p:cTn id="10" dur="1" fill="hold">
                                          <p:stCondLst>
                                            <p:cond delay="0"/>
                                          </p:stCondLst>
                                        </p:cTn>
                                        <p:tgtEl>
                                          <p:spTgt spid="23558"/>
                                        </p:tgtEl>
                                        <p:attrNameLst>
                                          <p:attrName>style.visibility</p:attrName>
                                        </p:attrNameLst>
                                      </p:cBhvr>
                                      <p:to>
                                        <p:strVal val="visible"/>
                                      </p:to>
                                    </p:set>
                                    <p:animEffect transition="in" filter="fade">
                                      <p:cBhvr>
                                        <p:cTn id="11" dur="3000"/>
                                        <p:tgtEl>
                                          <p:spTgt spid="23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2" name="Picture 4" descr="TVcopy"/>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36518" y="1803811"/>
            <a:ext cx="2286000" cy="3159889"/>
          </a:xfrm>
          <a:prstGeom prst="rect">
            <a:avLst/>
          </a:prstGeom>
          <a:noFill/>
          <a:extLst>
            <a:ext uri="{909E8E84-426E-40DD-AFC4-6F175D3DCCD1}">
              <a14:hiddenFill xmlns="" xmlns:a14="http://schemas.microsoft.com/office/drawing/2010/main">
                <a:solidFill>
                  <a:srgbClr val="FFFFFF"/>
                </a:solidFill>
              </a14:hiddenFill>
            </a:ext>
          </a:extLst>
        </p:spPr>
      </p:pic>
      <p:pic>
        <p:nvPicPr>
          <p:cNvPr id="140293" name="Picture 5" descr="TVdihedral"/>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678362" y="1981200"/>
            <a:ext cx="3505200" cy="2805113"/>
          </a:xfrm>
          <a:prstGeom prst="rect">
            <a:avLst/>
          </a:prstGeom>
          <a:noFill/>
          <a:extLst>
            <a:ext uri="{909E8E84-426E-40DD-AFC4-6F175D3DCCD1}">
              <a14:hiddenFill xmlns="" xmlns:a14="http://schemas.microsoft.com/office/drawing/2010/main">
                <a:solidFill>
                  <a:srgbClr val="FFFFFF"/>
                </a:solidFill>
              </a14:hiddenFill>
            </a:ext>
          </a:extLst>
        </p:spPr>
      </p:pic>
      <p:sp>
        <p:nvSpPr>
          <p:cNvPr id="140295" name="Text Box 7"/>
          <p:cNvSpPr txBox="1">
            <a:spLocks noChangeArrowheads="1"/>
          </p:cNvSpPr>
          <p:nvPr/>
        </p:nvSpPr>
        <p:spPr bwMode="auto">
          <a:xfrm>
            <a:off x="685800" y="533400"/>
            <a:ext cx="7848600" cy="8925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a:r>
              <a:rPr lang="en-US" sz="2800" dirty="0">
                <a:solidFill>
                  <a:srgbClr val="FFC000"/>
                </a:solidFill>
              </a:rPr>
              <a:t>Turkey Vultures </a:t>
            </a:r>
            <a:r>
              <a:rPr lang="en-US" dirty="0"/>
              <a:t>have contrasting colors on underside of wings</a:t>
            </a:r>
            <a:endParaRPr lang="en-US" sz="2800" dirty="0"/>
          </a:p>
        </p:txBody>
      </p:sp>
      <p:sp>
        <p:nvSpPr>
          <p:cNvPr id="140296" name="Text Box 8"/>
          <p:cNvSpPr txBox="1">
            <a:spLocks noChangeArrowheads="1"/>
          </p:cNvSpPr>
          <p:nvPr/>
        </p:nvSpPr>
        <p:spPr bwMode="auto">
          <a:xfrm>
            <a:off x="898525" y="5181600"/>
            <a:ext cx="7559675"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r>
              <a:rPr lang="en-US" dirty="0"/>
              <a:t>Flight feathers are silvery-grey from body out to the wingtips</a:t>
            </a:r>
          </a:p>
        </p:txBody>
      </p:sp>
      <p:sp>
        <p:nvSpPr>
          <p:cNvPr id="140297" name="Line 9"/>
          <p:cNvSpPr>
            <a:spLocks noChangeShapeType="1"/>
          </p:cNvSpPr>
          <p:nvPr/>
        </p:nvSpPr>
        <p:spPr bwMode="auto">
          <a:xfrm flipV="1">
            <a:off x="7315200" y="3085668"/>
            <a:ext cx="0" cy="2209800"/>
          </a:xfrm>
          <a:prstGeom prst="line">
            <a:avLst/>
          </a:prstGeom>
          <a:noFill/>
          <a:ln w="38100">
            <a:solidFill>
              <a:srgbClr val="FFFF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advClick="0" advTm="1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40295"/>
                                        </p:tgtEl>
                                        <p:attrNameLst>
                                          <p:attrName>style.visibility</p:attrName>
                                        </p:attrNameLst>
                                      </p:cBhvr>
                                      <p:to>
                                        <p:strVal val="visible"/>
                                      </p:to>
                                    </p:set>
                                    <p:animEffect transition="in" filter="fade">
                                      <p:cBhvr>
                                        <p:cTn id="7" dur="2000"/>
                                        <p:tgtEl>
                                          <p:spTgt spid="140295"/>
                                        </p:tgtEl>
                                      </p:cBhvr>
                                    </p:animEffect>
                                  </p:childTnLst>
                                </p:cTn>
                              </p:par>
                            </p:childTnLst>
                          </p:cTn>
                        </p:par>
                        <p:par>
                          <p:cTn id="8" fill="hold" nodeType="afterGroup">
                            <p:stCondLst>
                              <p:cond delay="2500"/>
                            </p:stCondLst>
                            <p:childTnLst>
                              <p:par>
                                <p:cTn id="9" presetID="10" presetClass="entr" presetSubtype="0" fill="hold" nodeType="afterEffect">
                                  <p:stCondLst>
                                    <p:cond delay="0"/>
                                  </p:stCondLst>
                                  <p:childTnLst>
                                    <p:set>
                                      <p:cBhvr>
                                        <p:cTn id="10" dur="1" fill="hold">
                                          <p:stCondLst>
                                            <p:cond delay="0"/>
                                          </p:stCondLst>
                                        </p:cTn>
                                        <p:tgtEl>
                                          <p:spTgt spid="140292"/>
                                        </p:tgtEl>
                                        <p:attrNameLst>
                                          <p:attrName>style.visibility</p:attrName>
                                        </p:attrNameLst>
                                      </p:cBhvr>
                                      <p:to>
                                        <p:strVal val="visible"/>
                                      </p:to>
                                    </p:set>
                                    <p:animEffect transition="in" filter="fade">
                                      <p:cBhvr>
                                        <p:cTn id="11" dur="3000"/>
                                        <p:tgtEl>
                                          <p:spTgt spid="140292"/>
                                        </p:tgtEl>
                                      </p:cBhvr>
                                    </p:animEffect>
                                  </p:childTnLst>
                                </p:cTn>
                              </p:par>
                              <p:par>
                                <p:cTn id="12" presetID="10" presetClass="entr" presetSubtype="0" fill="hold" nodeType="withEffect">
                                  <p:stCondLst>
                                    <p:cond delay="0"/>
                                  </p:stCondLst>
                                  <p:childTnLst>
                                    <p:set>
                                      <p:cBhvr>
                                        <p:cTn id="13" dur="1" fill="hold">
                                          <p:stCondLst>
                                            <p:cond delay="0"/>
                                          </p:stCondLst>
                                        </p:cTn>
                                        <p:tgtEl>
                                          <p:spTgt spid="140293"/>
                                        </p:tgtEl>
                                        <p:attrNameLst>
                                          <p:attrName>style.visibility</p:attrName>
                                        </p:attrNameLst>
                                      </p:cBhvr>
                                      <p:to>
                                        <p:strVal val="visible"/>
                                      </p:to>
                                    </p:set>
                                    <p:animEffect transition="in" filter="fade">
                                      <p:cBhvr>
                                        <p:cTn id="14" dur="3000"/>
                                        <p:tgtEl>
                                          <p:spTgt spid="140293"/>
                                        </p:tgtEl>
                                      </p:cBhvr>
                                    </p:animEffect>
                                  </p:childTnLst>
                                </p:cTn>
                              </p:par>
                            </p:childTnLst>
                          </p:cTn>
                        </p:par>
                        <p:par>
                          <p:cTn id="15" fill="hold" nodeType="afterGroup">
                            <p:stCondLst>
                              <p:cond delay="5500"/>
                            </p:stCondLst>
                            <p:childTnLst>
                              <p:par>
                                <p:cTn id="16" presetID="10" presetClass="entr" presetSubtype="0" fill="hold" grpId="0" nodeType="afterEffect">
                                  <p:stCondLst>
                                    <p:cond delay="0"/>
                                  </p:stCondLst>
                                  <p:childTnLst>
                                    <p:set>
                                      <p:cBhvr>
                                        <p:cTn id="17" dur="1" fill="hold">
                                          <p:stCondLst>
                                            <p:cond delay="0"/>
                                          </p:stCondLst>
                                        </p:cTn>
                                        <p:tgtEl>
                                          <p:spTgt spid="140296"/>
                                        </p:tgtEl>
                                        <p:attrNameLst>
                                          <p:attrName>style.visibility</p:attrName>
                                        </p:attrNameLst>
                                      </p:cBhvr>
                                      <p:to>
                                        <p:strVal val="visible"/>
                                      </p:to>
                                    </p:set>
                                    <p:animEffect transition="in" filter="fade">
                                      <p:cBhvr>
                                        <p:cTn id="18" dur="2000"/>
                                        <p:tgtEl>
                                          <p:spTgt spid="140296"/>
                                        </p:tgtEl>
                                      </p:cBhvr>
                                    </p:animEffect>
                                  </p:childTnLst>
                                </p:cTn>
                              </p:par>
                            </p:childTnLst>
                          </p:cTn>
                        </p:par>
                        <p:par>
                          <p:cTn id="19" fill="hold" nodeType="afterGroup">
                            <p:stCondLst>
                              <p:cond delay="7500"/>
                            </p:stCondLst>
                            <p:childTnLst>
                              <p:par>
                                <p:cTn id="20" presetID="22" presetClass="entr" presetSubtype="4" fill="hold" grpId="0" nodeType="afterEffect">
                                  <p:stCondLst>
                                    <p:cond delay="500"/>
                                  </p:stCondLst>
                                  <p:childTnLst>
                                    <p:set>
                                      <p:cBhvr>
                                        <p:cTn id="21" dur="1" fill="hold">
                                          <p:stCondLst>
                                            <p:cond delay="0"/>
                                          </p:stCondLst>
                                        </p:cTn>
                                        <p:tgtEl>
                                          <p:spTgt spid="140297"/>
                                        </p:tgtEl>
                                        <p:attrNameLst>
                                          <p:attrName>style.visibility</p:attrName>
                                        </p:attrNameLst>
                                      </p:cBhvr>
                                      <p:to>
                                        <p:strVal val="visible"/>
                                      </p:to>
                                    </p:set>
                                    <p:animEffect transition="in" filter="wipe(down)">
                                      <p:cBhvr>
                                        <p:cTn id="22" dur="2000"/>
                                        <p:tgtEl>
                                          <p:spTgt spid="1402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5" grpId="0"/>
      <p:bldP spid="140296" grpId="0"/>
      <p:bldP spid="14029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6" name="Picture 4" descr="DaveMcNhawksBV copy"/>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23900" y="1219200"/>
            <a:ext cx="2173288" cy="5232400"/>
          </a:xfrm>
          <a:prstGeom prst="rect">
            <a:avLst/>
          </a:prstGeom>
          <a:noFill/>
          <a:extLst>
            <a:ext uri="{909E8E84-426E-40DD-AFC4-6F175D3DCCD1}">
              <a14:hiddenFill xmlns="" xmlns:a14="http://schemas.microsoft.com/office/drawing/2010/main">
                <a:solidFill>
                  <a:srgbClr val="FFFFFF"/>
                </a:solidFill>
              </a14:hiddenFill>
            </a:ext>
          </a:extLst>
        </p:spPr>
      </p:pic>
      <p:sp>
        <p:nvSpPr>
          <p:cNvPr id="141317" name="Text Box 5"/>
          <p:cNvSpPr txBox="1">
            <a:spLocks noChangeArrowheads="1"/>
          </p:cNvSpPr>
          <p:nvPr/>
        </p:nvSpPr>
        <p:spPr bwMode="auto">
          <a:xfrm>
            <a:off x="1279525" y="363538"/>
            <a:ext cx="184150"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en-US" sz="4000"/>
          </a:p>
        </p:txBody>
      </p:sp>
      <p:sp>
        <p:nvSpPr>
          <p:cNvPr id="141318" name="Text Box 6"/>
          <p:cNvSpPr txBox="1">
            <a:spLocks noChangeArrowheads="1"/>
          </p:cNvSpPr>
          <p:nvPr/>
        </p:nvSpPr>
        <p:spPr bwMode="auto">
          <a:xfrm>
            <a:off x="685800" y="381000"/>
            <a:ext cx="4003675"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000"/>
                </a:solidFill>
              </a:rPr>
              <a:t>Black Vulture</a:t>
            </a:r>
          </a:p>
        </p:txBody>
      </p:sp>
      <p:sp>
        <p:nvSpPr>
          <p:cNvPr id="141319" name="Text Box 7"/>
          <p:cNvSpPr txBox="1">
            <a:spLocks noChangeArrowheads="1"/>
          </p:cNvSpPr>
          <p:nvPr/>
        </p:nvSpPr>
        <p:spPr bwMode="auto">
          <a:xfrm>
            <a:off x="3621088" y="1828800"/>
            <a:ext cx="5370512"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dirty="0"/>
              <a:t>H</a:t>
            </a:r>
            <a:r>
              <a:rPr lang="en-US" dirty="0" smtClean="0"/>
              <a:t>as </a:t>
            </a:r>
            <a:r>
              <a:rPr lang="en-US" dirty="0"/>
              <a:t>square-</a:t>
            </a:r>
            <a:r>
              <a:rPr lang="en-US" dirty="0" err="1"/>
              <a:t>ish</a:t>
            </a:r>
            <a:r>
              <a:rPr lang="en-US" dirty="0"/>
              <a:t> white patches at the wingtips</a:t>
            </a:r>
          </a:p>
        </p:txBody>
      </p:sp>
      <p:sp>
        <p:nvSpPr>
          <p:cNvPr id="141320" name="Text Box 8"/>
          <p:cNvSpPr txBox="1">
            <a:spLocks noChangeArrowheads="1"/>
          </p:cNvSpPr>
          <p:nvPr/>
        </p:nvSpPr>
        <p:spPr bwMode="auto">
          <a:xfrm>
            <a:off x="3621088" y="3489470"/>
            <a:ext cx="3886200" cy="12003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a:r>
              <a:rPr lang="en-US" dirty="0"/>
              <a:t>L</a:t>
            </a:r>
            <a:r>
              <a:rPr lang="en-US" dirty="0" smtClean="0"/>
              <a:t>ooks </a:t>
            </a:r>
            <a:r>
              <a:rPr lang="en-US" dirty="0"/>
              <a:t>“stubby” due to wide wings and short tail</a:t>
            </a:r>
          </a:p>
        </p:txBody>
      </p:sp>
    </p:spTree>
  </p:cSld>
  <p:clrMapOvr>
    <a:masterClrMapping/>
  </p:clrMapOvr>
  <p:transition spd="slow" advClick="0" advTm="12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nodeType="afterEffect">
                                  <p:stCondLst>
                                    <p:cond delay="0"/>
                                  </p:stCondLst>
                                  <p:childTnLst>
                                    <p:set>
                                      <p:cBhvr>
                                        <p:cTn id="6" dur="1" fill="hold">
                                          <p:stCondLst>
                                            <p:cond delay="0"/>
                                          </p:stCondLst>
                                        </p:cTn>
                                        <p:tgtEl>
                                          <p:spTgt spid="141316"/>
                                        </p:tgtEl>
                                        <p:attrNameLst>
                                          <p:attrName>style.visibility</p:attrName>
                                        </p:attrNameLst>
                                      </p:cBhvr>
                                      <p:to>
                                        <p:strVal val="visible"/>
                                      </p:to>
                                    </p:set>
                                    <p:anim calcmode="lin" valueType="num">
                                      <p:cBhvr>
                                        <p:cTn id="7" dur="2000" fill="hold"/>
                                        <p:tgtEl>
                                          <p:spTgt spid="141316"/>
                                        </p:tgtEl>
                                        <p:attrNameLst>
                                          <p:attrName>ppt_w</p:attrName>
                                        </p:attrNameLst>
                                      </p:cBhvr>
                                      <p:tavLst>
                                        <p:tav tm="0">
                                          <p:val>
                                            <p:fltVal val="0"/>
                                          </p:val>
                                        </p:tav>
                                        <p:tav tm="100000">
                                          <p:val>
                                            <p:strVal val="#ppt_w"/>
                                          </p:val>
                                        </p:tav>
                                      </p:tavLst>
                                    </p:anim>
                                    <p:anim calcmode="lin" valueType="num">
                                      <p:cBhvr>
                                        <p:cTn id="8" dur="2000" fill="hold"/>
                                        <p:tgtEl>
                                          <p:spTgt spid="141316"/>
                                        </p:tgtEl>
                                        <p:attrNameLst>
                                          <p:attrName>ppt_h</p:attrName>
                                        </p:attrNameLst>
                                      </p:cBhvr>
                                      <p:tavLst>
                                        <p:tav tm="0">
                                          <p:val>
                                            <p:fltVal val="0"/>
                                          </p:val>
                                        </p:tav>
                                        <p:tav tm="100000">
                                          <p:val>
                                            <p:strVal val="#ppt_h"/>
                                          </p:val>
                                        </p:tav>
                                      </p:tavLst>
                                    </p:anim>
                                    <p:animEffect transition="in" filter="fade">
                                      <p:cBhvr>
                                        <p:cTn id="9" dur="2000"/>
                                        <p:tgtEl>
                                          <p:spTgt spid="141316"/>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41319"/>
                                        </p:tgtEl>
                                        <p:attrNameLst>
                                          <p:attrName>style.visibility</p:attrName>
                                        </p:attrNameLst>
                                      </p:cBhvr>
                                      <p:to>
                                        <p:strVal val="visible"/>
                                      </p:to>
                                    </p:set>
                                    <p:animEffect transition="in" filter="fade">
                                      <p:cBhvr>
                                        <p:cTn id="12" dur="2000"/>
                                        <p:tgtEl>
                                          <p:spTgt spid="141319"/>
                                        </p:tgtEl>
                                      </p:cBhvr>
                                    </p:animEffect>
                                  </p:childTnLst>
                                </p:cTn>
                              </p:par>
                            </p:childTnLst>
                          </p:cTn>
                        </p:par>
                        <p:par>
                          <p:cTn id="13" fill="hold" nodeType="afterGroup">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41320"/>
                                        </p:tgtEl>
                                        <p:attrNameLst>
                                          <p:attrName>style.visibility</p:attrName>
                                        </p:attrNameLst>
                                      </p:cBhvr>
                                      <p:to>
                                        <p:strVal val="visible"/>
                                      </p:to>
                                    </p:set>
                                    <p:animEffect transition="in" filter="fade">
                                      <p:cBhvr>
                                        <p:cTn id="16" dur="2000"/>
                                        <p:tgtEl>
                                          <p:spTgt spid="141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9" grpId="0"/>
      <p:bldP spid="14132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0" name="Text Box 4"/>
          <p:cNvSpPr txBox="1">
            <a:spLocks noChangeArrowheads="1"/>
          </p:cNvSpPr>
          <p:nvPr/>
        </p:nvSpPr>
        <p:spPr bwMode="auto">
          <a:xfrm>
            <a:off x="381000" y="381000"/>
            <a:ext cx="4323620"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3600" dirty="0">
                <a:solidFill>
                  <a:srgbClr val="FFFF00"/>
                </a:solidFill>
              </a:rPr>
              <a:t>Let’s </a:t>
            </a:r>
            <a:r>
              <a:rPr lang="en-US" sz="3600" dirty="0" smtClean="0">
                <a:solidFill>
                  <a:srgbClr val="FFFF00"/>
                </a:solidFill>
              </a:rPr>
              <a:t>compare…</a:t>
            </a:r>
            <a:endParaRPr lang="en-US" sz="3600" dirty="0">
              <a:solidFill>
                <a:srgbClr val="FFFF00"/>
              </a:solidFill>
            </a:endParaRPr>
          </a:p>
        </p:txBody>
      </p:sp>
      <p:pic>
        <p:nvPicPr>
          <p:cNvPr id="142341" name="Picture 5" descr="TVdihedral"/>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81000" y="1371600"/>
            <a:ext cx="3352800" cy="2684463"/>
          </a:xfrm>
          <a:prstGeom prst="rect">
            <a:avLst/>
          </a:prstGeom>
          <a:noFill/>
          <a:extLst>
            <a:ext uri="{909E8E84-426E-40DD-AFC4-6F175D3DCCD1}">
              <a14:hiddenFill xmlns="" xmlns:a14="http://schemas.microsoft.com/office/drawing/2010/main">
                <a:solidFill>
                  <a:srgbClr val="FFFFFF"/>
                </a:solidFill>
              </a14:hiddenFill>
            </a:ext>
          </a:extLst>
        </p:spPr>
      </p:pic>
      <p:pic>
        <p:nvPicPr>
          <p:cNvPr id="142342" name="Picture 6" descr="DaveMcNhawks BlVul copy"/>
          <p:cNvPicPr>
            <a:picLocks noChangeAspect="1" noChangeArrowheads="1"/>
          </p:cNvPicPr>
          <p:nvPr/>
        </p:nvPicPr>
        <p:blipFill>
          <a:blip r:embed="rId4" cstate="print">
            <a:extLst>
              <a:ext uri="{BEBA8EAE-BF5A-486C-A8C5-ECC9F3942E4B}">
                <a14:imgProps xmlns="" xmlns:a14="http://schemas.microsoft.com/office/drawing/2010/main">
                  <a14:imgLayer r:embed="rId5">
                    <a14:imgEffect>
                      <a14:brightnessContrast bright="33000"/>
                    </a14:imgEffect>
                  </a14:imgLayer>
                </a14:imgProps>
              </a:ext>
              <a:ext uri="{28A0092B-C50C-407E-A947-70E740481C1C}">
                <a14:useLocalDpi xmlns="" xmlns:a14="http://schemas.microsoft.com/office/drawing/2010/main" val="0"/>
              </a:ext>
            </a:extLst>
          </a:blip>
          <a:srcRect/>
          <a:stretch>
            <a:fillRect/>
          </a:stretch>
        </p:blipFill>
        <p:spPr bwMode="auto">
          <a:xfrm>
            <a:off x="5029200" y="2057400"/>
            <a:ext cx="3022600" cy="1284288"/>
          </a:xfrm>
          <a:prstGeom prst="rect">
            <a:avLst/>
          </a:prstGeom>
          <a:noFill/>
          <a:extLst>
            <a:ext uri="{909E8E84-426E-40DD-AFC4-6F175D3DCCD1}">
              <a14:hiddenFill xmlns="" xmlns:a14="http://schemas.microsoft.com/office/drawing/2010/main">
                <a:solidFill>
                  <a:srgbClr val="FFFFFF"/>
                </a:solidFill>
              </a14:hiddenFill>
            </a:ext>
          </a:extLst>
        </p:spPr>
      </p:pic>
      <p:sp>
        <p:nvSpPr>
          <p:cNvPr id="142343" name="Text Box 7"/>
          <p:cNvSpPr txBox="1">
            <a:spLocks noChangeArrowheads="1"/>
          </p:cNvSpPr>
          <p:nvPr/>
        </p:nvSpPr>
        <p:spPr bwMode="auto">
          <a:xfrm>
            <a:off x="533400" y="1295400"/>
            <a:ext cx="316230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a:t>Turkey Vulture</a:t>
            </a:r>
          </a:p>
        </p:txBody>
      </p:sp>
      <p:sp>
        <p:nvSpPr>
          <p:cNvPr id="142344" name="Text Box 8"/>
          <p:cNvSpPr txBox="1">
            <a:spLocks noChangeArrowheads="1"/>
          </p:cNvSpPr>
          <p:nvPr/>
        </p:nvSpPr>
        <p:spPr bwMode="auto">
          <a:xfrm>
            <a:off x="5029200" y="1295400"/>
            <a:ext cx="2862263"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a:t>Black Vulture</a:t>
            </a:r>
          </a:p>
        </p:txBody>
      </p:sp>
      <p:sp>
        <p:nvSpPr>
          <p:cNvPr id="142345" name="Text Box 9"/>
          <p:cNvSpPr txBox="1">
            <a:spLocks noChangeArrowheads="1"/>
          </p:cNvSpPr>
          <p:nvPr/>
        </p:nvSpPr>
        <p:spPr bwMode="auto">
          <a:xfrm>
            <a:off x="457200" y="4267200"/>
            <a:ext cx="2943434" cy="20005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000" dirty="0"/>
              <a:t>Long </a:t>
            </a:r>
            <a:r>
              <a:rPr lang="en-US" sz="2000" dirty="0" smtClean="0"/>
              <a:t>wings</a:t>
            </a:r>
          </a:p>
          <a:p>
            <a:pPr algn="l"/>
            <a:r>
              <a:rPr lang="en-US" sz="2000" dirty="0" smtClean="0"/>
              <a:t>Pale </a:t>
            </a:r>
            <a:r>
              <a:rPr lang="en-US" sz="2000" dirty="0"/>
              <a:t>flight feathers</a:t>
            </a:r>
          </a:p>
          <a:p>
            <a:pPr algn="l"/>
            <a:r>
              <a:rPr lang="en-US" sz="2000" dirty="0"/>
              <a:t>Held in dihedral</a:t>
            </a:r>
          </a:p>
          <a:p>
            <a:pPr algn="l"/>
            <a:r>
              <a:rPr lang="en-US" sz="2000" dirty="0"/>
              <a:t>Rocking flight</a:t>
            </a:r>
          </a:p>
          <a:p>
            <a:pPr algn="l"/>
            <a:r>
              <a:rPr lang="en-US" sz="2000" dirty="0"/>
              <a:t>Longish tail</a:t>
            </a:r>
          </a:p>
          <a:p>
            <a:pPr algn="l"/>
            <a:endParaRPr lang="en-US" dirty="0"/>
          </a:p>
        </p:txBody>
      </p:sp>
      <p:sp>
        <p:nvSpPr>
          <p:cNvPr id="142346" name="Text Box 10"/>
          <p:cNvSpPr txBox="1">
            <a:spLocks noChangeArrowheads="1"/>
          </p:cNvSpPr>
          <p:nvPr/>
        </p:nvSpPr>
        <p:spPr bwMode="auto">
          <a:xfrm>
            <a:off x="4648200" y="4267200"/>
            <a:ext cx="4495800" cy="16927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a:r>
              <a:rPr lang="en-US" sz="2000" dirty="0"/>
              <a:t>Broad wings</a:t>
            </a:r>
          </a:p>
          <a:p>
            <a:pPr algn="l"/>
            <a:r>
              <a:rPr lang="en-US" sz="2000" dirty="0"/>
              <a:t>Ending in white patches</a:t>
            </a:r>
          </a:p>
          <a:p>
            <a:pPr algn="l"/>
            <a:r>
              <a:rPr lang="en-US" sz="2000" dirty="0"/>
              <a:t>Flatter flight profile</a:t>
            </a:r>
          </a:p>
          <a:p>
            <a:pPr algn="l"/>
            <a:r>
              <a:rPr lang="en-US" sz="2000" dirty="0"/>
              <a:t>Flaps </a:t>
            </a:r>
            <a:r>
              <a:rPr lang="en-US" sz="2000" dirty="0" smtClean="0"/>
              <a:t>more rapidly</a:t>
            </a:r>
            <a:endParaRPr lang="en-US" sz="2000" dirty="0"/>
          </a:p>
          <a:p>
            <a:pPr algn="l"/>
            <a:r>
              <a:rPr lang="en-US" sz="2000" dirty="0"/>
              <a:t>Stubby appearance</a:t>
            </a:r>
          </a:p>
        </p:txBody>
      </p:sp>
      <p:sp>
        <p:nvSpPr>
          <p:cNvPr id="142347" name="Line 11"/>
          <p:cNvSpPr>
            <a:spLocks noChangeShapeType="1"/>
          </p:cNvSpPr>
          <p:nvPr/>
        </p:nvSpPr>
        <p:spPr bwMode="auto">
          <a:xfrm>
            <a:off x="4419600" y="1524000"/>
            <a:ext cx="0" cy="5105400"/>
          </a:xfrm>
          <a:prstGeom prst="line">
            <a:avLst/>
          </a:prstGeom>
          <a:noFill/>
          <a:ln w="9525">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advClick="0" advTm="13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142341"/>
                                        </p:tgtEl>
                                        <p:attrNameLst>
                                          <p:attrName>style.visibility</p:attrName>
                                        </p:attrNameLst>
                                      </p:cBhvr>
                                      <p:to>
                                        <p:strVal val="visible"/>
                                      </p:to>
                                    </p:set>
                                    <p:animEffect transition="in" filter="fade">
                                      <p:cBhvr>
                                        <p:cTn id="7" dur="2000"/>
                                        <p:tgtEl>
                                          <p:spTgt spid="142341"/>
                                        </p:tgtEl>
                                      </p:cBhvr>
                                    </p:animEffect>
                                  </p:childTnLst>
                                </p:cTn>
                              </p:par>
                              <p:par>
                                <p:cTn id="8" presetID="10" presetClass="entr" presetSubtype="0" fill="hold" nodeType="withEffect">
                                  <p:stCondLst>
                                    <p:cond delay="500"/>
                                  </p:stCondLst>
                                  <p:childTnLst>
                                    <p:set>
                                      <p:cBhvr>
                                        <p:cTn id="9" dur="1" fill="hold">
                                          <p:stCondLst>
                                            <p:cond delay="0"/>
                                          </p:stCondLst>
                                        </p:cTn>
                                        <p:tgtEl>
                                          <p:spTgt spid="142342"/>
                                        </p:tgtEl>
                                        <p:attrNameLst>
                                          <p:attrName>style.visibility</p:attrName>
                                        </p:attrNameLst>
                                      </p:cBhvr>
                                      <p:to>
                                        <p:strVal val="visible"/>
                                      </p:to>
                                    </p:set>
                                    <p:animEffect transition="in" filter="fade">
                                      <p:cBhvr>
                                        <p:cTn id="10" dur="2000"/>
                                        <p:tgtEl>
                                          <p:spTgt spid="142342"/>
                                        </p:tgtEl>
                                      </p:cBhvr>
                                    </p:animEffect>
                                  </p:childTnLst>
                                </p:cTn>
                              </p:par>
                            </p:childTnLst>
                          </p:cTn>
                        </p:par>
                        <p:par>
                          <p:cTn id="11" fill="hold" nodeType="afterGroup">
                            <p:stCondLst>
                              <p:cond delay="2500"/>
                            </p:stCondLst>
                            <p:childTnLst>
                              <p:par>
                                <p:cTn id="12" presetID="53" presetClass="entr" presetSubtype="0" fill="hold" grpId="0" nodeType="afterEffect">
                                  <p:stCondLst>
                                    <p:cond delay="0"/>
                                  </p:stCondLst>
                                  <p:childTnLst>
                                    <p:set>
                                      <p:cBhvr>
                                        <p:cTn id="13" dur="1" fill="hold">
                                          <p:stCondLst>
                                            <p:cond delay="0"/>
                                          </p:stCondLst>
                                        </p:cTn>
                                        <p:tgtEl>
                                          <p:spTgt spid="142343"/>
                                        </p:tgtEl>
                                        <p:attrNameLst>
                                          <p:attrName>style.visibility</p:attrName>
                                        </p:attrNameLst>
                                      </p:cBhvr>
                                      <p:to>
                                        <p:strVal val="visible"/>
                                      </p:to>
                                    </p:set>
                                    <p:anim calcmode="lin" valueType="num">
                                      <p:cBhvr>
                                        <p:cTn id="14" dur="2000" fill="hold"/>
                                        <p:tgtEl>
                                          <p:spTgt spid="142343"/>
                                        </p:tgtEl>
                                        <p:attrNameLst>
                                          <p:attrName>ppt_w</p:attrName>
                                        </p:attrNameLst>
                                      </p:cBhvr>
                                      <p:tavLst>
                                        <p:tav tm="0">
                                          <p:val>
                                            <p:fltVal val="0"/>
                                          </p:val>
                                        </p:tav>
                                        <p:tav tm="100000">
                                          <p:val>
                                            <p:strVal val="#ppt_w"/>
                                          </p:val>
                                        </p:tav>
                                      </p:tavLst>
                                    </p:anim>
                                    <p:anim calcmode="lin" valueType="num">
                                      <p:cBhvr>
                                        <p:cTn id="15" dur="2000" fill="hold"/>
                                        <p:tgtEl>
                                          <p:spTgt spid="142343"/>
                                        </p:tgtEl>
                                        <p:attrNameLst>
                                          <p:attrName>ppt_h</p:attrName>
                                        </p:attrNameLst>
                                      </p:cBhvr>
                                      <p:tavLst>
                                        <p:tav tm="0">
                                          <p:val>
                                            <p:fltVal val="0"/>
                                          </p:val>
                                        </p:tav>
                                        <p:tav tm="100000">
                                          <p:val>
                                            <p:strVal val="#ppt_h"/>
                                          </p:val>
                                        </p:tav>
                                      </p:tavLst>
                                    </p:anim>
                                    <p:animEffect transition="in" filter="fade">
                                      <p:cBhvr>
                                        <p:cTn id="16" dur="2000"/>
                                        <p:tgtEl>
                                          <p:spTgt spid="142343"/>
                                        </p:tgtEl>
                                      </p:cBhvr>
                                    </p:animEffect>
                                  </p:childTnLst>
                                </p:cTn>
                              </p:par>
                              <p:par>
                                <p:cTn id="17" presetID="53" presetClass="entr" presetSubtype="0" fill="hold" grpId="0" nodeType="withEffect">
                                  <p:stCondLst>
                                    <p:cond delay="0"/>
                                  </p:stCondLst>
                                  <p:childTnLst>
                                    <p:set>
                                      <p:cBhvr>
                                        <p:cTn id="18" dur="1" fill="hold">
                                          <p:stCondLst>
                                            <p:cond delay="0"/>
                                          </p:stCondLst>
                                        </p:cTn>
                                        <p:tgtEl>
                                          <p:spTgt spid="142344"/>
                                        </p:tgtEl>
                                        <p:attrNameLst>
                                          <p:attrName>style.visibility</p:attrName>
                                        </p:attrNameLst>
                                      </p:cBhvr>
                                      <p:to>
                                        <p:strVal val="visible"/>
                                      </p:to>
                                    </p:set>
                                    <p:anim calcmode="lin" valueType="num">
                                      <p:cBhvr>
                                        <p:cTn id="19" dur="2000" fill="hold"/>
                                        <p:tgtEl>
                                          <p:spTgt spid="142344"/>
                                        </p:tgtEl>
                                        <p:attrNameLst>
                                          <p:attrName>ppt_w</p:attrName>
                                        </p:attrNameLst>
                                      </p:cBhvr>
                                      <p:tavLst>
                                        <p:tav tm="0">
                                          <p:val>
                                            <p:fltVal val="0"/>
                                          </p:val>
                                        </p:tav>
                                        <p:tav tm="100000">
                                          <p:val>
                                            <p:strVal val="#ppt_w"/>
                                          </p:val>
                                        </p:tav>
                                      </p:tavLst>
                                    </p:anim>
                                    <p:anim calcmode="lin" valueType="num">
                                      <p:cBhvr>
                                        <p:cTn id="20" dur="2000" fill="hold"/>
                                        <p:tgtEl>
                                          <p:spTgt spid="142344"/>
                                        </p:tgtEl>
                                        <p:attrNameLst>
                                          <p:attrName>ppt_h</p:attrName>
                                        </p:attrNameLst>
                                      </p:cBhvr>
                                      <p:tavLst>
                                        <p:tav tm="0">
                                          <p:val>
                                            <p:fltVal val="0"/>
                                          </p:val>
                                        </p:tav>
                                        <p:tav tm="100000">
                                          <p:val>
                                            <p:strVal val="#ppt_h"/>
                                          </p:val>
                                        </p:tav>
                                      </p:tavLst>
                                    </p:anim>
                                    <p:animEffect transition="in" filter="fade">
                                      <p:cBhvr>
                                        <p:cTn id="21" dur="2000"/>
                                        <p:tgtEl>
                                          <p:spTgt spid="142344"/>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142347"/>
                                        </p:tgtEl>
                                        <p:attrNameLst>
                                          <p:attrName>style.visibility</p:attrName>
                                        </p:attrNameLst>
                                      </p:cBhvr>
                                      <p:to>
                                        <p:strVal val="visible"/>
                                      </p:to>
                                    </p:set>
                                    <p:anim calcmode="lin" valueType="num">
                                      <p:cBhvr>
                                        <p:cTn id="24" dur="1000" fill="hold"/>
                                        <p:tgtEl>
                                          <p:spTgt spid="142347"/>
                                        </p:tgtEl>
                                        <p:attrNameLst>
                                          <p:attrName>ppt_w</p:attrName>
                                        </p:attrNameLst>
                                      </p:cBhvr>
                                      <p:tavLst>
                                        <p:tav tm="0">
                                          <p:val>
                                            <p:strVal val="#ppt_w*0.70"/>
                                          </p:val>
                                        </p:tav>
                                        <p:tav tm="100000">
                                          <p:val>
                                            <p:strVal val="#ppt_w"/>
                                          </p:val>
                                        </p:tav>
                                      </p:tavLst>
                                    </p:anim>
                                    <p:anim calcmode="lin" valueType="num">
                                      <p:cBhvr>
                                        <p:cTn id="25" dur="1000" fill="hold"/>
                                        <p:tgtEl>
                                          <p:spTgt spid="142347"/>
                                        </p:tgtEl>
                                        <p:attrNameLst>
                                          <p:attrName>ppt_h</p:attrName>
                                        </p:attrNameLst>
                                      </p:cBhvr>
                                      <p:tavLst>
                                        <p:tav tm="0">
                                          <p:val>
                                            <p:strVal val="#ppt_h"/>
                                          </p:val>
                                        </p:tav>
                                        <p:tav tm="100000">
                                          <p:val>
                                            <p:strVal val="#ppt_h"/>
                                          </p:val>
                                        </p:tav>
                                      </p:tavLst>
                                    </p:anim>
                                    <p:animEffect transition="in" filter="fade">
                                      <p:cBhvr>
                                        <p:cTn id="26" dur="1000"/>
                                        <p:tgtEl>
                                          <p:spTgt spid="142347"/>
                                        </p:tgtEl>
                                      </p:cBhvr>
                                    </p:animEffect>
                                  </p:childTnLst>
                                </p:cTn>
                              </p:par>
                            </p:childTnLst>
                          </p:cTn>
                        </p:par>
                        <p:par>
                          <p:cTn id="27" fill="hold" nodeType="afterGroup">
                            <p:stCondLst>
                              <p:cond delay="4500"/>
                            </p:stCondLst>
                            <p:childTnLst>
                              <p:par>
                                <p:cTn id="28" presetID="10" presetClass="entr" presetSubtype="0" fill="hold" nodeType="afterEffect">
                                  <p:stCondLst>
                                    <p:cond delay="0"/>
                                  </p:stCondLst>
                                  <p:childTnLst>
                                    <p:set>
                                      <p:cBhvr>
                                        <p:cTn id="29" dur="1" fill="hold">
                                          <p:stCondLst>
                                            <p:cond delay="0"/>
                                          </p:stCondLst>
                                        </p:cTn>
                                        <p:tgtEl>
                                          <p:spTgt spid="142345">
                                            <p:txEl>
                                              <p:pRg st="0" end="0"/>
                                            </p:txEl>
                                          </p:spTgt>
                                        </p:tgtEl>
                                        <p:attrNameLst>
                                          <p:attrName>style.visibility</p:attrName>
                                        </p:attrNameLst>
                                      </p:cBhvr>
                                      <p:to>
                                        <p:strVal val="visible"/>
                                      </p:to>
                                    </p:set>
                                    <p:animEffect transition="in" filter="fade">
                                      <p:cBhvr>
                                        <p:cTn id="30" dur="2000"/>
                                        <p:tgtEl>
                                          <p:spTgt spid="142345">
                                            <p:txEl>
                                              <p:pRg st="0" end="0"/>
                                            </p:txEl>
                                          </p:spTgt>
                                        </p:tgtEl>
                                      </p:cBhvr>
                                    </p:animEffect>
                                  </p:childTnLst>
                                </p:cTn>
                              </p:par>
                            </p:childTnLst>
                          </p:cTn>
                        </p:par>
                        <p:par>
                          <p:cTn id="31" fill="hold" nodeType="afterGroup">
                            <p:stCondLst>
                              <p:cond delay="6500"/>
                            </p:stCondLst>
                            <p:childTnLst>
                              <p:par>
                                <p:cTn id="32" presetID="10" presetClass="entr" presetSubtype="0" fill="hold" nodeType="afterEffect">
                                  <p:stCondLst>
                                    <p:cond delay="0"/>
                                  </p:stCondLst>
                                  <p:childTnLst>
                                    <p:set>
                                      <p:cBhvr>
                                        <p:cTn id="33" dur="1" fill="hold">
                                          <p:stCondLst>
                                            <p:cond delay="0"/>
                                          </p:stCondLst>
                                        </p:cTn>
                                        <p:tgtEl>
                                          <p:spTgt spid="142346">
                                            <p:txEl>
                                              <p:pRg st="0" end="0"/>
                                            </p:txEl>
                                          </p:spTgt>
                                        </p:tgtEl>
                                        <p:attrNameLst>
                                          <p:attrName>style.visibility</p:attrName>
                                        </p:attrNameLst>
                                      </p:cBhvr>
                                      <p:to>
                                        <p:strVal val="visible"/>
                                      </p:to>
                                    </p:set>
                                    <p:animEffect transition="in" filter="fade">
                                      <p:cBhvr>
                                        <p:cTn id="34" dur="2000"/>
                                        <p:tgtEl>
                                          <p:spTgt spid="142346">
                                            <p:txEl>
                                              <p:pRg st="0" end="0"/>
                                            </p:txEl>
                                          </p:spTgt>
                                        </p:tgtEl>
                                      </p:cBhvr>
                                    </p:animEffect>
                                  </p:childTnLst>
                                </p:cTn>
                              </p:par>
                            </p:childTnLst>
                          </p:cTn>
                        </p:par>
                        <p:par>
                          <p:cTn id="35" fill="hold" nodeType="afterGroup">
                            <p:stCondLst>
                              <p:cond delay="8500"/>
                            </p:stCondLst>
                            <p:childTnLst>
                              <p:par>
                                <p:cTn id="36" presetID="10" presetClass="entr" presetSubtype="0" fill="hold" nodeType="afterEffect">
                                  <p:stCondLst>
                                    <p:cond delay="0"/>
                                  </p:stCondLst>
                                  <p:childTnLst>
                                    <p:set>
                                      <p:cBhvr>
                                        <p:cTn id="37" dur="1" fill="hold">
                                          <p:stCondLst>
                                            <p:cond delay="0"/>
                                          </p:stCondLst>
                                        </p:cTn>
                                        <p:tgtEl>
                                          <p:spTgt spid="142345">
                                            <p:txEl>
                                              <p:pRg st="1" end="1"/>
                                            </p:txEl>
                                          </p:spTgt>
                                        </p:tgtEl>
                                        <p:attrNameLst>
                                          <p:attrName>style.visibility</p:attrName>
                                        </p:attrNameLst>
                                      </p:cBhvr>
                                      <p:to>
                                        <p:strVal val="visible"/>
                                      </p:to>
                                    </p:set>
                                    <p:animEffect transition="in" filter="fade">
                                      <p:cBhvr>
                                        <p:cTn id="38" dur="2000"/>
                                        <p:tgtEl>
                                          <p:spTgt spid="142345">
                                            <p:txEl>
                                              <p:pRg st="1" end="1"/>
                                            </p:txEl>
                                          </p:spTgt>
                                        </p:tgtEl>
                                      </p:cBhvr>
                                    </p:animEffect>
                                  </p:childTnLst>
                                </p:cTn>
                              </p:par>
                            </p:childTnLst>
                          </p:cTn>
                        </p:par>
                        <p:par>
                          <p:cTn id="39" fill="hold" nodeType="afterGroup">
                            <p:stCondLst>
                              <p:cond delay="10500"/>
                            </p:stCondLst>
                            <p:childTnLst>
                              <p:par>
                                <p:cTn id="40" presetID="10" presetClass="entr" presetSubtype="0" fill="hold" nodeType="afterEffect">
                                  <p:stCondLst>
                                    <p:cond delay="0"/>
                                  </p:stCondLst>
                                  <p:childTnLst>
                                    <p:set>
                                      <p:cBhvr>
                                        <p:cTn id="41" dur="1" fill="hold">
                                          <p:stCondLst>
                                            <p:cond delay="0"/>
                                          </p:stCondLst>
                                        </p:cTn>
                                        <p:tgtEl>
                                          <p:spTgt spid="142346">
                                            <p:txEl>
                                              <p:pRg st="1" end="1"/>
                                            </p:txEl>
                                          </p:spTgt>
                                        </p:tgtEl>
                                        <p:attrNameLst>
                                          <p:attrName>style.visibility</p:attrName>
                                        </p:attrNameLst>
                                      </p:cBhvr>
                                      <p:to>
                                        <p:strVal val="visible"/>
                                      </p:to>
                                    </p:set>
                                    <p:animEffect transition="in" filter="fade">
                                      <p:cBhvr>
                                        <p:cTn id="42" dur="2000"/>
                                        <p:tgtEl>
                                          <p:spTgt spid="142346">
                                            <p:txEl>
                                              <p:pRg st="1" end="1"/>
                                            </p:txEl>
                                          </p:spTgt>
                                        </p:tgtEl>
                                      </p:cBhvr>
                                    </p:animEffect>
                                  </p:childTnLst>
                                </p:cTn>
                              </p:par>
                            </p:childTnLst>
                          </p:cTn>
                        </p:par>
                        <p:par>
                          <p:cTn id="43" fill="hold" nodeType="afterGroup">
                            <p:stCondLst>
                              <p:cond delay="12500"/>
                            </p:stCondLst>
                            <p:childTnLst>
                              <p:par>
                                <p:cTn id="44" presetID="10" presetClass="entr" presetSubtype="0" fill="hold" nodeType="afterEffect">
                                  <p:stCondLst>
                                    <p:cond delay="0"/>
                                  </p:stCondLst>
                                  <p:childTnLst>
                                    <p:set>
                                      <p:cBhvr>
                                        <p:cTn id="45" dur="1" fill="hold">
                                          <p:stCondLst>
                                            <p:cond delay="0"/>
                                          </p:stCondLst>
                                        </p:cTn>
                                        <p:tgtEl>
                                          <p:spTgt spid="142345">
                                            <p:txEl>
                                              <p:pRg st="2" end="2"/>
                                            </p:txEl>
                                          </p:spTgt>
                                        </p:tgtEl>
                                        <p:attrNameLst>
                                          <p:attrName>style.visibility</p:attrName>
                                        </p:attrNameLst>
                                      </p:cBhvr>
                                      <p:to>
                                        <p:strVal val="visible"/>
                                      </p:to>
                                    </p:set>
                                    <p:animEffect transition="in" filter="fade">
                                      <p:cBhvr>
                                        <p:cTn id="46" dur="2000"/>
                                        <p:tgtEl>
                                          <p:spTgt spid="142345">
                                            <p:txEl>
                                              <p:pRg st="2" end="2"/>
                                            </p:txEl>
                                          </p:spTgt>
                                        </p:tgtEl>
                                      </p:cBhvr>
                                    </p:animEffect>
                                  </p:childTnLst>
                                </p:cTn>
                              </p:par>
                            </p:childTnLst>
                          </p:cTn>
                        </p:par>
                        <p:par>
                          <p:cTn id="47" fill="hold" nodeType="afterGroup">
                            <p:stCondLst>
                              <p:cond delay="14500"/>
                            </p:stCondLst>
                            <p:childTnLst>
                              <p:par>
                                <p:cTn id="48" presetID="10" presetClass="entr" presetSubtype="0" fill="hold" nodeType="afterEffect">
                                  <p:stCondLst>
                                    <p:cond delay="0"/>
                                  </p:stCondLst>
                                  <p:childTnLst>
                                    <p:set>
                                      <p:cBhvr>
                                        <p:cTn id="49" dur="1" fill="hold">
                                          <p:stCondLst>
                                            <p:cond delay="0"/>
                                          </p:stCondLst>
                                        </p:cTn>
                                        <p:tgtEl>
                                          <p:spTgt spid="142346">
                                            <p:txEl>
                                              <p:pRg st="2" end="2"/>
                                            </p:txEl>
                                          </p:spTgt>
                                        </p:tgtEl>
                                        <p:attrNameLst>
                                          <p:attrName>style.visibility</p:attrName>
                                        </p:attrNameLst>
                                      </p:cBhvr>
                                      <p:to>
                                        <p:strVal val="visible"/>
                                      </p:to>
                                    </p:set>
                                    <p:animEffect transition="in" filter="fade">
                                      <p:cBhvr>
                                        <p:cTn id="50" dur="2000"/>
                                        <p:tgtEl>
                                          <p:spTgt spid="142346">
                                            <p:txEl>
                                              <p:pRg st="2" end="2"/>
                                            </p:txEl>
                                          </p:spTgt>
                                        </p:tgtEl>
                                      </p:cBhvr>
                                    </p:animEffect>
                                  </p:childTnLst>
                                </p:cTn>
                              </p:par>
                            </p:childTnLst>
                          </p:cTn>
                        </p:par>
                        <p:par>
                          <p:cTn id="51" fill="hold" nodeType="afterGroup">
                            <p:stCondLst>
                              <p:cond delay="16500"/>
                            </p:stCondLst>
                            <p:childTnLst>
                              <p:par>
                                <p:cTn id="52" presetID="10" presetClass="entr" presetSubtype="0" fill="hold" nodeType="afterEffect">
                                  <p:stCondLst>
                                    <p:cond delay="0"/>
                                  </p:stCondLst>
                                  <p:childTnLst>
                                    <p:set>
                                      <p:cBhvr>
                                        <p:cTn id="53" dur="1" fill="hold">
                                          <p:stCondLst>
                                            <p:cond delay="0"/>
                                          </p:stCondLst>
                                        </p:cTn>
                                        <p:tgtEl>
                                          <p:spTgt spid="142345">
                                            <p:txEl>
                                              <p:pRg st="3" end="3"/>
                                            </p:txEl>
                                          </p:spTgt>
                                        </p:tgtEl>
                                        <p:attrNameLst>
                                          <p:attrName>style.visibility</p:attrName>
                                        </p:attrNameLst>
                                      </p:cBhvr>
                                      <p:to>
                                        <p:strVal val="visible"/>
                                      </p:to>
                                    </p:set>
                                    <p:animEffect transition="in" filter="fade">
                                      <p:cBhvr>
                                        <p:cTn id="54" dur="2000"/>
                                        <p:tgtEl>
                                          <p:spTgt spid="142345">
                                            <p:txEl>
                                              <p:pRg st="3" end="3"/>
                                            </p:txEl>
                                          </p:spTgt>
                                        </p:tgtEl>
                                      </p:cBhvr>
                                    </p:animEffect>
                                  </p:childTnLst>
                                </p:cTn>
                              </p:par>
                            </p:childTnLst>
                          </p:cTn>
                        </p:par>
                        <p:par>
                          <p:cTn id="55" fill="hold" nodeType="afterGroup">
                            <p:stCondLst>
                              <p:cond delay="18500"/>
                            </p:stCondLst>
                            <p:childTnLst>
                              <p:par>
                                <p:cTn id="56" presetID="10" presetClass="entr" presetSubtype="0" fill="hold" nodeType="afterEffect">
                                  <p:stCondLst>
                                    <p:cond delay="0"/>
                                  </p:stCondLst>
                                  <p:childTnLst>
                                    <p:set>
                                      <p:cBhvr>
                                        <p:cTn id="57" dur="1" fill="hold">
                                          <p:stCondLst>
                                            <p:cond delay="0"/>
                                          </p:stCondLst>
                                        </p:cTn>
                                        <p:tgtEl>
                                          <p:spTgt spid="142345">
                                            <p:txEl>
                                              <p:pRg st="4" end="4"/>
                                            </p:txEl>
                                          </p:spTgt>
                                        </p:tgtEl>
                                        <p:attrNameLst>
                                          <p:attrName>style.visibility</p:attrName>
                                        </p:attrNameLst>
                                      </p:cBhvr>
                                      <p:to>
                                        <p:strVal val="visible"/>
                                      </p:to>
                                    </p:set>
                                    <p:animEffect transition="in" filter="fade">
                                      <p:cBhvr>
                                        <p:cTn id="58" dur="2000"/>
                                        <p:tgtEl>
                                          <p:spTgt spid="142345">
                                            <p:txEl>
                                              <p:pRg st="4" end="4"/>
                                            </p:txEl>
                                          </p:spTgt>
                                        </p:tgtEl>
                                      </p:cBhvr>
                                    </p:animEffect>
                                  </p:childTnLst>
                                </p:cTn>
                              </p:par>
                            </p:childTnLst>
                          </p:cTn>
                        </p:par>
                        <p:par>
                          <p:cTn id="59" fill="hold" nodeType="afterGroup">
                            <p:stCondLst>
                              <p:cond delay="20500"/>
                            </p:stCondLst>
                            <p:childTnLst>
                              <p:par>
                                <p:cTn id="60" presetID="10" presetClass="entr" presetSubtype="0" fill="hold" nodeType="afterEffect">
                                  <p:stCondLst>
                                    <p:cond delay="0"/>
                                  </p:stCondLst>
                                  <p:childTnLst>
                                    <p:set>
                                      <p:cBhvr>
                                        <p:cTn id="61" dur="1" fill="hold">
                                          <p:stCondLst>
                                            <p:cond delay="0"/>
                                          </p:stCondLst>
                                        </p:cTn>
                                        <p:tgtEl>
                                          <p:spTgt spid="142346">
                                            <p:txEl>
                                              <p:pRg st="3" end="3"/>
                                            </p:txEl>
                                          </p:spTgt>
                                        </p:tgtEl>
                                        <p:attrNameLst>
                                          <p:attrName>style.visibility</p:attrName>
                                        </p:attrNameLst>
                                      </p:cBhvr>
                                      <p:to>
                                        <p:strVal val="visible"/>
                                      </p:to>
                                    </p:set>
                                    <p:animEffect transition="in" filter="fade">
                                      <p:cBhvr>
                                        <p:cTn id="62" dur="2000"/>
                                        <p:tgtEl>
                                          <p:spTgt spid="142346">
                                            <p:txEl>
                                              <p:pRg st="3" end="3"/>
                                            </p:txEl>
                                          </p:spTgt>
                                        </p:tgtEl>
                                      </p:cBhvr>
                                    </p:animEffect>
                                  </p:childTnLst>
                                </p:cTn>
                              </p:par>
                            </p:childTnLst>
                          </p:cTn>
                        </p:par>
                        <p:par>
                          <p:cTn id="63" fill="hold" nodeType="afterGroup">
                            <p:stCondLst>
                              <p:cond delay="22500"/>
                            </p:stCondLst>
                            <p:childTnLst>
                              <p:par>
                                <p:cTn id="64" presetID="10" presetClass="entr" presetSubtype="0" fill="hold" nodeType="afterEffect">
                                  <p:stCondLst>
                                    <p:cond delay="0"/>
                                  </p:stCondLst>
                                  <p:childTnLst>
                                    <p:set>
                                      <p:cBhvr>
                                        <p:cTn id="65" dur="1" fill="hold">
                                          <p:stCondLst>
                                            <p:cond delay="0"/>
                                          </p:stCondLst>
                                        </p:cTn>
                                        <p:tgtEl>
                                          <p:spTgt spid="142346">
                                            <p:txEl>
                                              <p:pRg st="4" end="4"/>
                                            </p:txEl>
                                          </p:spTgt>
                                        </p:tgtEl>
                                        <p:attrNameLst>
                                          <p:attrName>style.visibility</p:attrName>
                                        </p:attrNameLst>
                                      </p:cBhvr>
                                      <p:to>
                                        <p:strVal val="visible"/>
                                      </p:to>
                                    </p:set>
                                    <p:animEffect transition="in" filter="fade">
                                      <p:cBhvr>
                                        <p:cTn id="66" dur="2000"/>
                                        <p:tgtEl>
                                          <p:spTgt spid="14234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3" grpId="0"/>
      <p:bldP spid="142344" grpId="0"/>
      <p:bldP spid="14234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502" name="Picture 22" descr="Swainie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6200" y="2015561"/>
            <a:ext cx="4800600" cy="3389313"/>
          </a:xfrm>
          <a:prstGeom prst="rect">
            <a:avLst/>
          </a:prstGeom>
          <a:noFill/>
          <a:extLst>
            <a:ext uri="{909E8E84-426E-40DD-AFC4-6F175D3DCCD1}">
              <a14:hiddenFill xmlns="" xmlns:a14="http://schemas.microsoft.com/office/drawing/2010/main">
                <a:solidFill>
                  <a:srgbClr val="FFFFFF"/>
                </a:solidFill>
              </a14:hiddenFill>
            </a:ext>
          </a:extLst>
        </p:spPr>
      </p:pic>
      <p:sp>
        <p:nvSpPr>
          <p:cNvPr id="148497" name="Text Box 17"/>
          <p:cNvSpPr txBox="1">
            <a:spLocks noChangeArrowheads="1"/>
          </p:cNvSpPr>
          <p:nvPr/>
        </p:nvSpPr>
        <p:spPr bwMode="auto">
          <a:xfrm>
            <a:off x="228600" y="426145"/>
            <a:ext cx="4719562"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3600" dirty="0" err="1">
                <a:solidFill>
                  <a:srgbClr val="FFC000"/>
                </a:solidFill>
              </a:rPr>
              <a:t>Swainson’s</a:t>
            </a:r>
            <a:r>
              <a:rPr lang="en-US" sz="3600" dirty="0">
                <a:solidFill>
                  <a:srgbClr val="FFC000"/>
                </a:solidFill>
              </a:rPr>
              <a:t> Hawk</a:t>
            </a:r>
          </a:p>
        </p:txBody>
      </p:sp>
      <p:sp>
        <p:nvSpPr>
          <p:cNvPr id="148495" name="Text Box 15"/>
          <p:cNvSpPr txBox="1">
            <a:spLocks noChangeArrowheads="1"/>
          </p:cNvSpPr>
          <p:nvPr/>
        </p:nvSpPr>
        <p:spPr bwMode="auto">
          <a:xfrm>
            <a:off x="4796659" y="2371389"/>
            <a:ext cx="3886200" cy="26776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2000" dirty="0"/>
              <a:t>• </a:t>
            </a:r>
            <a:r>
              <a:rPr lang="en-US" sz="2000" dirty="0" smtClean="0"/>
              <a:t>Dark </a:t>
            </a:r>
            <a:r>
              <a:rPr lang="en-US" sz="2000" dirty="0"/>
              <a:t>bib, </a:t>
            </a:r>
          </a:p>
          <a:p>
            <a:pPr algn="l"/>
            <a:r>
              <a:rPr lang="en-US" sz="2000" dirty="0"/>
              <a:t>   sometimes split</a:t>
            </a:r>
          </a:p>
          <a:p>
            <a:pPr algn="l"/>
            <a:endParaRPr lang="en-US" sz="2000" dirty="0"/>
          </a:p>
          <a:p>
            <a:pPr algn="l"/>
            <a:r>
              <a:rPr lang="en-US" sz="2000" dirty="0"/>
              <a:t>• </a:t>
            </a:r>
            <a:r>
              <a:rPr lang="en-US" sz="2000" dirty="0" smtClean="0"/>
              <a:t>Pale </a:t>
            </a:r>
            <a:r>
              <a:rPr lang="en-US" sz="2000" dirty="0"/>
              <a:t>wing-pits</a:t>
            </a:r>
          </a:p>
          <a:p>
            <a:pPr algn="l"/>
            <a:endParaRPr lang="en-US" sz="2000" dirty="0"/>
          </a:p>
          <a:p>
            <a:pPr algn="l"/>
            <a:r>
              <a:rPr lang="en-US" sz="2000" dirty="0"/>
              <a:t>• </a:t>
            </a:r>
            <a:r>
              <a:rPr lang="en-US" sz="2000" dirty="0" smtClean="0"/>
              <a:t>Dark </a:t>
            </a:r>
            <a:r>
              <a:rPr lang="en-US" sz="2000" dirty="0"/>
              <a:t>flight feathers</a:t>
            </a:r>
          </a:p>
          <a:p>
            <a:pPr algn="l"/>
            <a:r>
              <a:rPr lang="en-US" sz="2000" dirty="0"/>
              <a:t>   </a:t>
            </a:r>
            <a:r>
              <a:rPr lang="en-US" sz="2000" dirty="0" smtClean="0"/>
              <a:t>Wings </a:t>
            </a:r>
            <a:r>
              <a:rPr lang="en-US" sz="2000" dirty="0"/>
              <a:t>held in dihedral</a:t>
            </a:r>
          </a:p>
          <a:p>
            <a:pPr algn="l">
              <a:buFontTx/>
              <a:buChar char="•"/>
            </a:pPr>
            <a:endParaRPr lang="en-US" dirty="0"/>
          </a:p>
        </p:txBody>
      </p:sp>
      <p:sp>
        <p:nvSpPr>
          <p:cNvPr id="148500" name="Text Box 20"/>
          <p:cNvSpPr txBox="1">
            <a:spLocks noChangeArrowheads="1"/>
          </p:cNvSpPr>
          <p:nvPr/>
        </p:nvSpPr>
        <p:spPr bwMode="auto">
          <a:xfrm>
            <a:off x="4678362" y="1004418"/>
            <a:ext cx="4435475"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a:r>
              <a:rPr lang="en-US" dirty="0"/>
              <a:t>Long-winged </a:t>
            </a:r>
            <a:r>
              <a:rPr lang="en-US" dirty="0" err="1" smtClean="0"/>
              <a:t>Buteo</a:t>
            </a:r>
            <a:r>
              <a:rPr lang="en-US" dirty="0" smtClean="0"/>
              <a:t> </a:t>
            </a:r>
            <a:r>
              <a:rPr lang="en-US" dirty="0"/>
              <a:t>of the prairies</a:t>
            </a:r>
          </a:p>
        </p:txBody>
      </p:sp>
      <p:pic>
        <p:nvPicPr>
          <p:cNvPr id="148499" name="Picture 19" descr="DaveMcNhawksSwain copy"/>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26472" y="1524000"/>
            <a:ext cx="3595255" cy="3657600"/>
          </a:xfrm>
          <a:prstGeom prst="rect">
            <a:avLst/>
          </a:prstGeom>
          <a:noFill/>
          <a:extLst>
            <a:ext uri="{909E8E84-426E-40DD-AFC4-6F175D3DCCD1}">
              <a14:hiddenFill xmlns="" xmlns:a14="http://schemas.microsoft.com/office/drawing/2010/main">
                <a:solidFill>
                  <a:srgbClr val="FFFFFF"/>
                </a:solidFill>
              </a14:hiddenFill>
            </a:ext>
          </a:extLst>
        </p:spPr>
      </p:pic>
      <p:sp>
        <p:nvSpPr>
          <p:cNvPr id="148506" name="Line 26"/>
          <p:cNvSpPr>
            <a:spLocks noChangeShapeType="1"/>
          </p:cNvSpPr>
          <p:nvPr/>
        </p:nvSpPr>
        <p:spPr bwMode="auto">
          <a:xfrm flipH="1">
            <a:off x="2588380" y="2895600"/>
            <a:ext cx="2359781" cy="609600"/>
          </a:xfrm>
          <a:prstGeom prst="line">
            <a:avLst/>
          </a:prstGeom>
          <a:noFill/>
          <a:ln w="38100">
            <a:solidFill>
              <a:srgbClr val="FFFF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48501" name="Picture 21" descr="Swainie"/>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rot="974044">
            <a:off x="531617" y="2007730"/>
            <a:ext cx="3906212" cy="3124207"/>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spd="slow" advClick="0"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8500">
                                            <p:txEl>
                                              <p:pRg st="0" end="0"/>
                                            </p:txEl>
                                          </p:spTgt>
                                        </p:tgtEl>
                                        <p:attrNameLst>
                                          <p:attrName>style.visibility</p:attrName>
                                        </p:attrNameLst>
                                      </p:cBhvr>
                                      <p:to>
                                        <p:strVal val="visible"/>
                                      </p:to>
                                    </p:set>
                                    <p:animEffect transition="in" filter="fade">
                                      <p:cBhvr>
                                        <p:cTn id="7" dur="2000"/>
                                        <p:tgtEl>
                                          <p:spTgt spid="148500">
                                            <p:txEl>
                                              <p:pRg st="0" end="0"/>
                                            </p:txEl>
                                          </p:spTgt>
                                        </p:tgtEl>
                                      </p:cBhvr>
                                    </p:animEffect>
                                  </p:childTnLst>
                                </p:cTn>
                              </p:par>
                            </p:childTnLst>
                          </p:cTn>
                        </p:par>
                        <p:par>
                          <p:cTn id="8" fill="hold" nodeType="afterGroup">
                            <p:stCondLst>
                              <p:cond delay="2000"/>
                            </p:stCondLst>
                            <p:childTnLst>
                              <p:par>
                                <p:cTn id="9" presetID="23" presetClass="entr" presetSubtype="16" fill="hold" nodeType="afterEffect">
                                  <p:stCondLst>
                                    <p:cond delay="0"/>
                                  </p:stCondLst>
                                  <p:childTnLst>
                                    <p:set>
                                      <p:cBhvr>
                                        <p:cTn id="10" dur="1" fill="hold">
                                          <p:stCondLst>
                                            <p:cond delay="0"/>
                                          </p:stCondLst>
                                        </p:cTn>
                                        <p:tgtEl>
                                          <p:spTgt spid="148499"/>
                                        </p:tgtEl>
                                        <p:attrNameLst>
                                          <p:attrName>style.visibility</p:attrName>
                                        </p:attrNameLst>
                                      </p:cBhvr>
                                      <p:to>
                                        <p:strVal val="visible"/>
                                      </p:to>
                                    </p:set>
                                    <p:anim calcmode="lin" valueType="num">
                                      <p:cBhvr>
                                        <p:cTn id="11" dur="3000" fill="hold"/>
                                        <p:tgtEl>
                                          <p:spTgt spid="148499"/>
                                        </p:tgtEl>
                                        <p:attrNameLst>
                                          <p:attrName>ppt_w</p:attrName>
                                        </p:attrNameLst>
                                      </p:cBhvr>
                                      <p:tavLst>
                                        <p:tav tm="0">
                                          <p:val>
                                            <p:fltVal val="0"/>
                                          </p:val>
                                        </p:tav>
                                        <p:tav tm="100000">
                                          <p:val>
                                            <p:strVal val="#ppt_w"/>
                                          </p:val>
                                        </p:tav>
                                      </p:tavLst>
                                    </p:anim>
                                    <p:anim calcmode="lin" valueType="num">
                                      <p:cBhvr>
                                        <p:cTn id="12" dur="3000" fill="hold"/>
                                        <p:tgtEl>
                                          <p:spTgt spid="148499"/>
                                        </p:tgtEl>
                                        <p:attrNameLst>
                                          <p:attrName>ppt_h</p:attrName>
                                        </p:attrNameLst>
                                      </p:cBhvr>
                                      <p:tavLst>
                                        <p:tav tm="0">
                                          <p:val>
                                            <p:fltVal val="0"/>
                                          </p:val>
                                        </p:tav>
                                        <p:tav tm="100000">
                                          <p:val>
                                            <p:strVal val="#ppt_h"/>
                                          </p:val>
                                        </p:tav>
                                      </p:tavLst>
                                    </p:anim>
                                  </p:childTnLst>
                                </p:cTn>
                              </p:par>
                              <p:par>
                                <p:cTn id="13" presetID="10" presetClass="entr" presetSubtype="0" fill="hold" nodeType="withEffect">
                                  <p:stCondLst>
                                    <p:cond delay="0"/>
                                  </p:stCondLst>
                                  <p:childTnLst>
                                    <p:set>
                                      <p:cBhvr>
                                        <p:cTn id="14" dur="1" fill="hold">
                                          <p:stCondLst>
                                            <p:cond delay="0"/>
                                          </p:stCondLst>
                                        </p:cTn>
                                        <p:tgtEl>
                                          <p:spTgt spid="148495">
                                            <p:txEl>
                                              <p:pRg st="0" end="0"/>
                                            </p:txEl>
                                          </p:spTgt>
                                        </p:tgtEl>
                                        <p:attrNameLst>
                                          <p:attrName>style.visibility</p:attrName>
                                        </p:attrNameLst>
                                      </p:cBhvr>
                                      <p:to>
                                        <p:strVal val="visible"/>
                                      </p:to>
                                    </p:set>
                                    <p:animEffect transition="in" filter="fade">
                                      <p:cBhvr>
                                        <p:cTn id="15" dur="2000"/>
                                        <p:tgtEl>
                                          <p:spTgt spid="148495">
                                            <p:txEl>
                                              <p:pRg st="0" end="0"/>
                                            </p:txEl>
                                          </p:spTgt>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148506"/>
                                        </p:tgtEl>
                                        <p:attrNameLst>
                                          <p:attrName>style.visibility</p:attrName>
                                        </p:attrNameLst>
                                      </p:cBhvr>
                                      <p:to>
                                        <p:strVal val="visible"/>
                                      </p:to>
                                    </p:set>
                                    <p:animEffect transition="in" filter="wipe(right)">
                                      <p:cBhvr>
                                        <p:cTn id="18" dur="1000"/>
                                        <p:tgtEl>
                                          <p:spTgt spid="148506"/>
                                        </p:tgtEl>
                                      </p:cBhvr>
                                    </p:animEffect>
                                  </p:childTnLst>
                                </p:cTn>
                              </p:par>
                            </p:childTnLst>
                          </p:cTn>
                        </p:par>
                        <p:par>
                          <p:cTn id="19" fill="hold">
                            <p:stCondLst>
                              <p:cond delay="5000"/>
                            </p:stCondLst>
                            <p:childTnLst>
                              <p:par>
                                <p:cTn id="20" presetID="10" presetClass="entr" presetSubtype="0" fill="hold" nodeType="afterEffect">
                                  <p:stCondLst>
                                    <p:cond delay="4000"/>
                                  </p:stCondLst>
                                  <p:childTnLst>
                                    <p:set>
                                      <p:cBhvr>
                                        <p:cTn id="21" dur="1" fill="hold">
                                          <p:stCondLst>
                                            <p:cond delay="0"/>
                                          </p:stCondLst>
                                        </p:cTn>
                                        <p:tgtEl>
                                          <p:spTgt spid="148495">
                                            <p:txEl>
                                              <p:pRg st="1" end="1"/>
                                            </p:txEl>
                                          </p:spTgt>
                                        </p:tgtEl>
                                        <p:attrNameLst>
                                          <p:attrName>style.visibility</p:attrName>
                                        </p:attrNameLst>
                                      </p:cBhvr>
                                      <p:to>
                                        <p:strVal val="visible"/>
                                      </p:to>
                                    </p:set>
                                    <p:animEffect transition="in" filter="fade">
                                      <p:cBhvr>
                                        <p:cTn id="22" dur="2000"/>
                                        <p:tgtEl>
                                          <p:spTgt spid="148495">
                                            <p:txEl>
                                              <p:pRg st="1" end="1"/>
                                            </p:txEl>
                                          </p:spTgt>
                                        </p:tgtEl>
                                      </p:cBhvr>
                                    </p:animEffect>
                                  </p:childTnLst>
                                </p:cTn>
                              </p:par>
                            </p:childTnLst>
                          </p:cTn>
                        </p:par>
                        <p:par>
                          <p:cTn id="23" fill="hold" nodeType="afterGroup">
                            <p:stCondLst>
                              <p:cond delay="11000"/>
                            </p:stCondLst>
                            <p:childTnLst>
                              <p:par>
                                <p:cTn id="24" presetID="10" presetClass="entr" presetSubtype="0" fill="hold" nodeType="afterEffect">
                                  <p:stCondLst>
                                    <p:cond delay="0"/>
                                  </p:stCondLst>
                                  <p:childTnLst>
                                    <p:set>
                                      <p:cBhvr>
                                        <p:cTn id="25" dur="1" fill="hold">
                                          <p:stCondLst>
                                            <p:cond delay="0"/>
                                          </p:stCondLst>
                                        </p:cTn>
                                        <p:tgtEl>
                                          <p:spTgt spid="148502"/>
                                        </p:tgtEl>
                                        <p:attrNameLst>
                                          <p:attrName>style.visibility</p:attrName>
                                        </p:attrNameLst>
                                      </p:cBhvr>
                                      <p:to>
                                        <p:strVal val="visible"/>
                                      </p:to>
                                    </p:set>
                                    <p:animEffect transition="in" filter="fade">
                                      <p:cBhvr>
                                        <p:cTn id="26" dur="3000"/>
                                        <p:tgtEl>
                                          <p:spTgt spid="148502"/>
                                        </p:tgtEl>
                                      </p:cBhvr>
                                    </p:animEffect>
                                  </p:childTnLst>
                                </p:cTn>
                              </p:par>
                              <p:par>
                                <p:cTn id="27" presetID="10" presetClass="exit" presetSubtype="0" fill="hold" nodeType="withEffect">
                                  <p:stCondLst>
                                    <p:cond delay="1000"/>
                                  </p:stCondLst>
                                  <p:childTnLst>
                                    <p:animEffect transition="out" filter="fade">
                                      <p:cBhvr>
                                        <p:cTn id="28" dur="2000"/>
                                        <p:tgtEl>
                                          <p:spTgt spid="148499"/>
                                        </p:tgtEl>
                                      </p:cBhvr>
                                    </p:animEffect>
                                    <p:set>
                                      <p:cBhvr>
                                        <p:cTn id="29" dur="1" fill="hold">
                                          <p:stCondLst>
                                            <p:cond delay="1999"/>
                                          </p:stCondLst>
                                        </p:cTn>
                                        <p:tgtEl>
                                          <p:spTgt spid="148499"/>
                                        </p:tgtEl>
                                        <p:attrNameLst>
                                          <p:attrName>style.visibility</p:attrName>
                                        </p:attrNameLst>
                                      </p:cBhvr>
                                      <p:to>
                                        <p:strVal val="hidden"/>
                                      </p:to>
                                    </p:set>
                                  </p:childTnLst>
                                </p:cTn>
                              </p:par>
                              <p:par>
                                <p:cTn id="30" presetID="10" presetClass="entr" presetSubtype="0" fill="hold" nodeType="withEffect">
                                  <p:stCondLst>
                                    <p:cond delay="4000"/>
                                  </p:stCondLst>
                                  <p:childTnLst>
                                    <p:set>
                                      <p:cBhvr>
                                        <p:cTn id="31" dur="1" fill="hold">
                                          <p:stCondLst>
                                            <p:cond delay="0"/>
                                          </p:stCondLst>
                                        </p:cTn>
                                        <p:tgtEl>
                                          <p:spTgt spid="148495">
                                            <p:txEl>
                                              <p:pRg st="3" end="3"/>
                                            </p:txEl>
                                          </p:spTgt>
                                        </p:tgtEl>
                                        <p:attrNameLst>
                                          <p:attrName>style.visibility</p:attrName>
                                        </p:attrNameLst>
                                      </p:cBhvr>
                                      <p:to>
                                        <p:strVal val="visible"/>
                                      </p:to>
                                    </p:set>
                                    <p:animEffect transition="in" filter="fade">
                                      <p:cBhvr>
                                        <p:cTn id="32" dur="2000"/>
                                        <p:tgtEl>
                                          <p:spTgt spid="148495">
                                            <p:txEl>
                                              <p:pRg st="3" end="3"/>
                                            </p:txEl>
                                          </p:spTgt>
                                        </p:tgtEl>
                                      </p:cBhvr>
                                    </p:animEffect>
                                  </p:childTnLst>
                                </p:cTn>
                              </p:par>
                            </p:childTnLst>
                          </p:cTn>
                        </p:par>
                        <p:par>
                          <p:cTn id="33" fill="hold">
                            <p:stCondLst>
                              <p:cond delay="17000"/>
                            </p:stCondLst>
                            <p:childTnLst>
                              <p:par>
                                <p:cTn id="34" presetID="10" presetClass="exit" presetSubtype="0" fill="hold" grpId="1" nodeType="afterEffect">
                                  <p:stCondLst>
                                    <p:cond delay="0"/>
                                  </p:stCondLst>
                                  <p:childTnLst>
                                    <p:animEffect transition="out" filter="fade">
                                      <p:cBhvr>
                                        <p:cTn id="35" dur="2000"/>
                                        <p:tgtEl>
                                          <p:spTgt spid="148506"/>
                                        </p:tgtEl>
                                      </p:cBhvr>
                                    </p:animEffect>
                                    <p:set>
                                      <p:cBhvr>
                                        <p:cTn id="36" dur="1" fill="hold">
                                          <p:stCondLst>
                                            <p:cond delay="1999"/>
                                          </p:stCondLst>
                                        </p:cTn>
                                        <p:tgtEl>
                                          <p:spTgt spid="148506"/>
                                        </p:tgtEl>
                                        <p:attrNameLst>
                                          <p:attrName>style.visibility</p:attrName>
                                        </p:attrNameLst>
                                      </p:cBhvr>
                                      <p:to>
                                        <p:strVal val="hidden"/>
                                      </p:to>
                                    </p:set>
                                  </p:childTnLst>
                                </p:cTn>
                              </p:par>
                            </p:childTnLst>
                          </p:cTn>
                        </p:par>
                        <p:par>
                          <p:cTn id="37" fill="hold" nodeType="afterGroup">
                            <p:stCondLst>
                              <p:cond delay="19000"/>
                            </p:stCondLst>
                            <p:childTnLst>
                              <p:par>
                                <p:cTn id="38" presetID="10" presetClass="entr" presetSubtype="0" fill="hold" nodeType="afterEffect">
                                  <p:stCondLst>
                                    <p:cond delay="0"/>
                                  </p:stCondLst>
                                  <p:childTnLst>
                                    <p:set>
                                      <p:cBhvr>
                                        <p:cTn id="39" dur="1" fill="hold">
                                          <p:stCondLst>
                                            <p:cond delay="0"/>
                                          </p:stCondLst>
                                        </p:cTn>
                                        <p:tgtEl>
                                          <p:spTgt spid="148501"/>
                                        </p:tgtEl>
                                        <p:attrNameLst>
                                          <p:attrName>style.visibility</p:attrName>
                                        </p:attrNameLst>
                                      </p:cBhvr>
                                      <p:to>
                                        <p:strVal val="visible"/>
                                      </p:to>
                                    </p:set>
                                    <p:animEffect transition="in" filter="fade">
                                      <p:cBhvr>
                                        <p:cTn id="40" dur="3000"/>
                                        <p:tgtEl>
                                          <p:spTgt spid="148501"/>
                                        </p:tgtEl>
                                      </p:cBhvr>
                                    </p:animEffect>
                                  </p:childTnLst>
                                </p:cTn>
                              </p:par>
                              <p:par>
                                <p:cTn id="41" presetID="10" presetClass="entr" presetSubtype="0" fill="hold" nodeType="withEffect">
                                  <p:stCondLst>
                                    <p:cond delay="0"/>
                                  </p:stCondLst>
                                  <p:childTnLst>
                                    <p:set>
                                      <p:cBhvr>
                                        <p:cTn id="42" dur="1" fill="hold">
                                          <p:stCondLst>
                                            <p:cond delay="0"/>
                                          </p:stCondLst>
                                        </p:cTn>
                                        <p:tgtEl>
                                          <p:spTgt spid="148495">
                                            <p:txEl>
                                              <p:pRg st="5" end="5"/>
                                            </p:txEl>
                                          </p:spTgt>
                                        </p:tgtEl>
                                        <p:attrNameLst>
                                          <p:attrName>style.visibility</p:attrName>
                                        </p:attrNameLst>
                                      </p:cBhvr>
                                      <p:to>
                                        <p:strVal val="visible"/>
                                      </p:to>
                                    </p:set>
                                    <p:animEffect transition="in" filter="fade">
                                      <p:cBhvr>
                                        <p:cTn id="43" dur="2000"/>
                                        <p:tgtEl>
                                          <p:spTgt spid="148495">
                                            <p:txEl>
                                              <p:pRg st="5" end="5"/>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48495">
                                            <p:txEl>
                                              <p:pRg st="6" end="6"/>
                                            </p:txEl>
                                          </p:spTgt>
                                        </p:tgtEl>
                                        <p:attrNameLst>
                                          <p:attrName>style.visibility</p:attrName>
                                        </p:attrNameLst>
                                      </p:cBhvr>
                                      <p:to>
                                        <p:strVal val="visible"/>
                                      </p:to>
                                    </p:set>
                                    <p:animEffect transition="in" filter="fade">
                                      <p:cBhvr>
                                        <p:cTn id="46" dur="2000"/>
                                        <p:tgtEl>
                                          <p:spTgt spid="14849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506" grpId="0" animBg="1"/>
      <p:bldP spid="148506"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17" name="Picture 13" descr="fllyingMiKi2 copy"/>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7200" y="838200"/>
            <a:ext cx="2159000" cy="2635250"/>
          </a:xfrm>
          <a:prstGeom prst="rect">
            <a:avLst/>
          </a:prstGeom>
          <a:noFill/>
          <a:extLst>
            <a:ext uri="{909E8E84-426E-40DD-AFC4-6F175D3DCCD1}">
              <a14:hiddenFill xmlns="" xmlns:a14="http://schemas.microsoft.com/office/drawing/2010/main">
                <a:solidFill>
                  <a:srgbClr val="FFFFFF"/>
                </a:solidFill>
              </a14:hiddenFill>
            </a:ext>
          </a:extLst>
        </p:spPr>
      </p:pic>
      <p:sp>
        <p:nvSpPr>
          <p:cNvPr id="149508" name="Text Box 4"/>
          <p:cNvSpPr txBox="1">
            <a:spLocks noChangeArrowheads="1"/>
          </p:cNvSpPr>
          <p:nvPr/>
        </p:nvSpPr>
        <p:spPr bwMode="auto">
          <a:xfrm>
            <a:off x="1965325" y="973138"/>
            <a:ext cx="184150"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en-US" sz="4000"/>
          </a:p>
        </p:txBody>
      </p:sp>
      <p:sp>
        <p:nvSpPr>
          <p:cNvPr id="149510" name="Text Box 6"/>
          <p:cNvSpPr txBox="1">
            <a:spLocks noChangeArrowheads="1"/>
          </p:cNvSpPr>
          <p:nvPr/>
        </p:nvSpPr>
        <p:spPr bwMode="auto">
          <a:xfrm>
            <a:off x="228600" y="114300"/>
            <a:ext cx="4583113"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000"/>
                </a:solidFill>
              </a:rPr>
              <a:t>Mississippi Kite</a:t>
            </a:r>
          </a:p>
        </p:txBody>
      </p:sp>
      <p:sp>
        <p:nvSpPr>
          <p:cNvPr id="149511" name="Text Box 7"/>
          <p:cNvSpPr txBox="1">
            <a:spLocks noChangeArrowheads="1"/>
          </p:cNvSpPr>
          <p:nvPr/>
        </p:nvSpPr>
        <p:spPr bwMode="auto">
          <a:xfrm>
            <a:off x="2819400" y="973138"/>
            <a:ext cx="6099403" cy="9541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2800" dirty="0"/>
              <a:t>A</a:t>
            </a:r>
            <a:r>
              <a:rPr lang="en-US" sz="2800" dirty="0" smtClean="0"/>
              <a:t> </a:t>
            </a:r>
            <a:r>
              <a:rPr lang="en-US" sz="2800" dirty="0"/>
              <a:t>southerner edging northward</a:t>
            </a:r>
          </a:p>
        </p:txBody>
      </p:sp>
      <p:sp>
        <p:nvSpPr>
          <p:cNvPr id="149513" name="Text Box 9"/>
          <p:cNvSpPr txBox="1">
            <a:spLocks noChangeArrowheads="1"/>
          </p:cNvSpPr>
          <p:nvPr/>
        </p:nvSpPr>
        <p:spPr bwMode="auto">
          <a:xfrm>
            <a:off x="4088524" y="3733800"/>
            <a:ext cx="5578475"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a:buFontTx/>
              <a:buChar char="•"/>
            </a:pPr>
            <a:r>
              <a:rPr lang="en-US" sz="2000" dirty="0"/>
              <a:t> </a:t>
            </a:r>
            <a:r>
              <a:rPr lang="en-US" sz="2000" dirty="0" smtClean="0"/>
              <a:t>Often </a:t>
            </a:r>
            <a:r>
              <a:rPr lang="en-US" sz="2000" dirty="0"/>
              <a:t>seen catching </a:t>
            </a:r>
          </a:p>
          <a:p>
            <a:pPr algn="l"/>
            <a:r>
              <a:rPr lang="en-US" sz="2000" dirty="0"/>
              <a:t>   </a:t>
            </a:r>
            <a:r>
              <a:rPr lang="en-US" sz="2000" dirty="0" smtClean="0"/>
              <a:t>insects </a:t>
            </a:r>
            <a:r>
              <a:rPr lang="en-US" sz="2000" dirty="0"/>
              <a:t>on the wing</a:t>
            </a:r>
          </a:p>
        </p:txBody>
      </p:sp>
      <p:grpSp>
        <p:nvGrpSpPr>
          <p:cNvPr id="2" name="Group 1"/>
          <p:cNvGrpSpPr/>
          <p:nvPr/>
        </p:nvGrpSpPr>
        <p:grpSpPr>
          <a:xfrm>
            <a:off x="4114800" y="2184400"/>
            <a:ext cx="4953000" cy="3288614"/>
            <a:chOff x="4114800" y="2184400"/>
            <a:chExt cx="4953000" cy="3288614"/>
          </a:xfrm>
        </p:grpSpPr>
        <p:sp>
          <p:nvSpPr>
            <p:cNvPr id="149512" name="Text Box 8"/>
            <p:cNvSpPr txBox="1">
              <a:spLocks noChangeArrowheads="1"/>
            </p:cNvSpPr>
            <p:nvPr/>
          </p:nvSpPr>
          <p:spPr bwMode="auto">
            <a:xfrm>
              <a:off x="4114800" y="2772885"/>
              <a:ext cx="4953000" cy="707886"/>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a:buFontTx/>
                <a:buChar char="•"/>
              </a:pPr>
              <a:r>
                <a:rPr lang="en-US" sz="2000" dirty="0"/>
                <a:t> </a:t>
              </a:r>
              <a:r>
                <a:rPr lang="en-US" sz="2000" dirty="0" smtClean="0"/>
                <a:t>Very </a:t>
              </a:r>
              <a:r>
                <a:rPr lang="en-US" sz="2000" dirty="0"/>
                <a:t>swift and graceful</a:t>
              </a:r>
            </a:p>
            <a:p>
              <a:pPr algn="l"/>
              <a:r>
                <a:rPr lang="en-US" sz="2000" dirty="0"/>
                <a:t>   </a:t>
              </a:r>
              <a:r>
                <a:rPr lang="en-US" sz="2000" dirty="0" smtClean="0"/>
                <a:t>floating </a:t>
              </a:r>
              <a:r>
                <a:rPr lang="en-US" sz="2000" dirty="0"/>
                <a:t>flight</a:t>
              </a:r>
            </a:p>
          </p:txBody>
        </p:sp>
        <p:sp>
          <p:nvSpPr>
            <p:cNvPr id="149514" name="Text Box 10"/>
            <p:cNvSpPr txBox="1">
              <a:spLocks noChangeArrowheads="1"/>
            </p:cNvSpPr>
            <p:nvPr/>
          </p:nvSpPr>
          <p:spPr bwMode="auto">
            <a:xfrm>
              <a:off x="4117428" y="4765128"/>
              <a:ext cx="4267200"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a:buFontTx/>
                <a:buChar char="•"/>
              </a:pPr>
              <a:r>
                <a:rPr lang="en-US" sz="2000" dirty="0"/>
                <a:t> </a:t>
              </a:r>
              <a:r>
                <a:rPr lang="en-US" sz="2000" dirty="0" smtClean="0"/>
                <a:t>Falcon-like </a:t>
              </a:r>
              <a:r>
                <a:rPr lang="en-US" sz="2000" dirty="0"/>
                <a:t>shape, but </a:t>
              </a:r>
            </a:p>
            <a:p>
              <a:pPr algn="l"/>
              <a:r>
                <a:rPr lang="en-US" sz="2000" dirty="0"/>
                <a:t>   </a:t>
              </a:r>
              <a:r>
                <a:rPr lang="en-US" sz="2000" dirty="0" smtClean="0"/>
                <a:t>narrower </a:t>
              </a:r>
              <a:r>
                <a:rPr lang="en-US" sz="2000" dirty="0"/>
                <a:t>wings</a:t>
              </a:r>
            </a:p>
          </p:txBody>
        </p:sp>
        <p:sp>
          <p:nvSpPr>
            <p:cNvPr id="149515" name="Text Box 11"/>
            <p:cNvSpPr txBox="1">
              <a:spLocks noChangeArrowheads="1"/>
            </p:cNvSpPr>
            <p:nvPr/>
          </p:nvSpPr>
          <p:spPr bwMode="auto">
            <a:xfrm>
              <a:off x="4114800" y="2184400"/>
              <a:ext cx="2252540"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2000" dirty="0"/>
                <a:t> </a:t>
              </a:r>
              <a:r>
                <a:rPr lang="en-US" sz="2000" dirty="0" smtClean="0"/>
                <a:t>Grey </a:t>
              </a:r>
              <a:r>
                <a:rPr lang="en-US" sz="2000" dirty="0"/>
                <a:t>in color</a:t>
              </a:r>
            </a:p>
          </p:txBody>
        </p:sp>
      </p:grpSp>
      <p:pic>
        <p:nvPicPr>
          <p:cNvPr id="149516" name="Picture 12" descr="flyingMissKite copy"/>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57200" y="3126828"/>
            <a:ext cx="3065463" cy="32766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mc:AlternateContent xmlns:mc="http://schemas.openxmlformats.org/markup-compatibility/2006">
    <mc:Choice xmlns="" xmlns:p14="http://schemas.microsoft.com/office/powerpoint/2010/main" Requires="p14">
      <p:transition p14:dur="0" advClick="0" advTm="14000"/>
    </mc:Choice>
    <mc:Fallback>
      <p:transition advClick="0" advTm="14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49511"/>
                                        </p:tgtEl>
                                        <p:attrNameLst>
                                          <p:attrName>style.visibility</p:attrName>
                                        </p:attrNameLst>
                                      </p:cBhvr>
                                      <p:to>
                                        <p:strVal val="visible"/>
                                      </p:to>
                                    </p:set>
                                    <p:anim calcmode="lin" valueType="num">
                                      <p:cBhvr>
                                        <p:cTn id="7" dur="2000" fill="hold"/>
                                        <p:tgtEl>
                                          <p:spTgt spid="149511"/>
                                        </p:tgtEl>
                                        <p:attrNameLst>
                                          <p:attrName>ppt_w</p:attrName>
                                        </p:attrNameLst>
                                      </p:cBhvr>
                                      <p:tavLst>
                                        <p:tav tm="0">
                                          <p:val>
                                            <p:fltVal val="0"/>
                                          </p:val>
                                        </p:tav>
                                        <p:tav tm="100000">
                                          <p:val>
                                            <p:strVal val="#ppt_w"/>
                                          </p:val>
                                        </p:tav>
                                      </p:tavLst>
                                    </p:anim>
                                    <p:anim calcmode="lin" valueType="num">
                                      <p:cBhvr>
                                        <p:cTn id="8" dur="2000" fill="hold"/>
                                        <p:tgtEl>
                                          <p:spTgt spid="149511"/>
                                        </p:tgtEl>
                                        <p:attrNameLst>
                                          <p:attrName>ppt_h</p:attrName>
                                        </p:attrNameLst>
                                      </p:cBhvr>
                                      <p:tavLst>
                                        <p:tav tm="0">
                                          <p:val>
                                            <p:fltVal val="0"/>
                                          </p:val>
                                        </p:tav>
                                        <p:tav tm="100000">
                                          <p:val>
                                            <p:strVal val="#ppt_h"/>
                                          </p:val>
                                        </p:tav>
                                      </p:tavLst>
                                    </p:anim>
                                    <p:animEffect transition="in" filter="fade">
                                      <p:cBhvr>
                                        <p:cTn id="9" dur="2000"/>
                                        <p:tgtEl>
                                          <p:spTgt spid="149511"/>
                                        </p:tgtEl>
                                      </p:cBhvr>
                                    </p:animEffect>
                                  </p:childTnLst>
                                </p:cTn>
                              </p:par>
                              <p:par>
                                <p:cTn id="10" presetID="53" presetClass="entr" presetSubtype="0" fill="hold" nodeType="withEffect">
                                  <p:stCondLst>
                                    <p:cond delay="0"/>
                                  </p:stCondLst>
                                  <p:childTnLst>
                                    <p:set>
                                      <p:cBhvr>
                                        <p:cTn id="11" dur="1" fill="hold">
                                          <p:stCondLst>
                                            <p:cond delay="0"/>
                                          </p:stCondLst>
                                        </p:cTn>
                                        <p:tgtEl>
                                          <p:spTgt spid="149517"/>
                                        </p:tgtEl>
                                        <p:attrNameLst>
                                          <p:attrName>style.visibility</p:attrName>
                                        </p:attrNameLst>
                                      </p:cBhvr>
                                      <p:to>
                                        <p:strVal val="visible"/>
                                      </p:to>
                                    </p:set>
                                    <p:anim calcmode="lin" valueType="num">
                                      <p:cBhvr>
                                        <p:cTn id="12" dur="3000" fill="hold"/>
                                        <p:tgtEl>
                                          <p:spTgt spid="149517"/>
                                        </p:tgtEl>
                                        <p:attrNameLst>
                                          <p:attrName>ppt_w</p:attrName>
                                        </p:attrNameLst>
                                      </p:cBhvr>
                                      <p:tavLst>
                                        <p:tav tm="0">
                                          <p:val>
                                            <p:fltVal val="0"/>
                                          </p:val>
                                        </p:tav>
                                        <p:tav tm="100000">
                                          <p:val>
                                            <p:strVal val="#ppt_w"/>
                                          </p:val>
                                        </p:tav>
                                      </p:tavLst>
                                    </p:anim>
                                    <p:anim calcmode="lin" valueType="num">
                                      <p:cBhvr>
                                        <p:cTn id="13" dur="3000" fill="hold"/>
                                        <p:tgtEl>
                                          <p:spTgt spid="149517"/>
                                        </p:tgtEl>
                                        <p:attrNameLst>
                                          <p:attrName>ppt_h</p:attrName>
                                        </p:attrNameLst>
                                      </p:cBhvr>
                                      <p:tavLst>
                                        <p:tav tm="0">
                                          <p:val>
                                            <p:fltVal val="0"/>
                                          </p:val>
                                        </p:tav>
                                        <p:tav tm="100000">
                                          <p:val>
                                            <p:strVal val="#ppt_h"/>
                                          </p:val>
                                        </p:tav>
                                      </p:tavLst>
                                    </p:anim>
                                    <p:animEffect transition="in" filter="fade">
                                      <p:cBhvr>
                                        <p:cTn id="14" dur="3000"/>
                                        <p:tgtEl>
                                          <p:spTgt spid="149517"/>
                                        </p:tgtEl>
                                      </p:cBhvr>
                                    </p:animEffect>
                                  </p:childTnLst>
                                </p:cTn>
                              </p:par>
                            </p:childTnLst>
                          </p:cTn>
                        </p:par>
                        <p:par>
                          <p:cTn id="15" fill="hold" nodeType="afterGroup">
                            <p:stCondLst>
                              <p:cond delay="3000"/>
                            </p:stCondLst>
                            <p:childTnLst>
                              <p:par>
                                <p:cTn id="16" presetID="53" presetClass="entr" presetSubtype="0" fill="hold" nodeType="afterEffect">
                                  <p:stCondLst>
                                    <p:cond delay="0"/>
                                  </p:stCondLst>
                                  <p:childTnLst>
                                    <p:set>
                                      <p:cBhvr>
                                        <p:cTn id="17" dur="1" fill="hold">
                                          <p:stCondLst>
                                            <p:cond delay="0"/>
                                          </p:stCondLst>
                                        </p:cTn>
                                        <p:tgtEl>
                                          <p:spTgt spid="149516"/>
                                        </p:tgtEl>
                                        <p:attrNameLst>
                                          <p:attrName>style.visibility</p:attrName>
                                        </p:attrNameLst>
                                      </p:cBhvr>
                                      <p:to>
                                        <p:strVal val="visible"/>
                                      </p:to>
                                    </p:set>
                                    <p:anim calcmode="lin" valueType="num">
                                      <p:cBhvr>
                                        <p:cTn id="18" dur="2000" fill="hold"/>
                                        <p:tgtEl>
                                          <p:spTgt spid="149516"/>
                                        </p:tgtEl>
                                        <p:attrNameLst>
                                          <p:attrName>ppt_w</p:attrName>
                                        </p:attrNameLst>
                                      </p:cBhvr>
                                      <p:tavLst>
                                        <p:tav tm="0">
                                          <p:val>
                                            <p:fltVal val="0"/>
                                          </p:val>
                                        </p:tav>
                                        <p:tav tm="100000">
                                          <p:val>
                                            <p:strVal val="#ppt_w"/>
                                          </p:val>
                                        </p:tav>
                                      </p:tavLst>
                                    </p:anim>
                                    <p:anim calcmode="lin" valueType="num">
                                      <p:cBhvr>
                                        <p:cTn id="19" dur="2000" fill="hold"/>
                                        <p:tgtEl>
                                          <p:spTgt spid="149516"/>
                                        </p:tgtEl>
                                        <p:attrNameLst>
                                          <p:attrName>ppt_h</p:attrName>
                                        </p:attrNameLst>
                                      </p:cBhvr>
                                      <p:tavLst>
                                        <p:tav tm="0">
                                          <p:val>
                                            <p:fltVal val="0"/>
                                          </p:val>
                                        </p:tav>
                                        <p:tav tm="100000">
                                          <p:val>
                                            <p:strVal val="#ppt_h"/>
                                          </p:val>
                                        </p:tav>
                                      </p:tavLst>
                                    </p:anim>
                                    <p:animEffect transition="in" filter="fade">
                                      <p:cBhvr>
                                        <p:cTn id="20" dur="2000"/>
                                        <p:tgtEl>
                                          <p:spTgt spid="149516"/>
                                        </p:tgtEl>
                                      </p:cBhvr>
                                    </p:animEffect>
                                  </p:childTnLst>
                                </p:cTn>
                              </p:par>
                              <p:par>
                                <p:cTn id="21" presetID="10"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000"/>
                                        <p:tgtEl>
                                          <p:spTgt spid="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9513"/>
                                        </p:tgtEl>
                                        <p:attrNameLst>
                                          <p:attrName>style.visibility</p:attrName>
                                        </p:attrNameLst>
                                      </p:cBhvr>
                                      <p:to>
                                        <p:strVal val="visible"/>
                                      </p:to>
                                    </p:set>
                                    <p:animEffect transition="in" filter="fade">
                                      <p:cBhvr>
                                        <p:cTn id="26" dur="2000"/>
                                        <p:tgtEl>
                                          <p:spTgt spid="1495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1" grpId="0"/>
      <p:bldP spid="14951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92" name="Picture 8" descr="silhouetteFalcon"/>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1961968">
            <a:off x="6914287" y="3637915"/>
            <a:ext cx="1290777" cy="2725129"/>
          </a:xfrm>
          <a:prstGeom prst="rect">
            <a:avLst/>
          </a:prstGeom>
          <a:noFill/>
          <a:extLst>
            <a:ext uri="{909E8E84-426E-40DD-AFC4-6F175D3DCCD1}">
              <a14:hiddenFill xmlns="" xmlns:a14="http://schemas.microsoft.com/office/drawing/2010/main">
                <a:solidFill>
                  <a:srgbClr val="FFFFFF"/>
                </a:solidFill>
              </a14:hiddenFill>
            </a:ext>
          </a:extLst>
        </p:spPr>
      </p:pic>
      <p:pic>
        <p:nvPicPr>
          <p:cNvPr id="144391" name="Picture 7" descr="mergedbuteo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2596038">
            <a:off x="489317" y="3860624"/>
            <a:ext cx="2698736" cy="1386404"/>
          </a:xfrm>
          <a:prstGeom prst="rect">
            <a:avLst/>
          </a:prstGeom>
          <a:noFill/>
          <a:extLst>
            <a:ext uri="{909E8E84-426E-40DD-AFC4-6F175D3DCCD1}">
              <a14:hiddenFill xmlns="" xmlns:a14="http://schemas.microsoft.com/office/drawing/2010/main">
                <a:solidFill>
                  <a:srgbClr val="FFFFFF"/>
                </a:solidFill>
              </a14:hiddenFill>
            </a:ext>
          </a:extLst>
        </p:spPr>
      </p:pic>
      <p:sp>
        <p:nvSpPr>
          <p:cNvPr id="144388" name="Text Box 4"/>
          <p:cNvSpPr txBox="1">
            <a:spLocks noChangeArrowheads="1"/>
          </p:cNvSpPr>
          <p:nvPr/>
        </p:nvSpPr>
        <p:spPr bwMode="auto">
          <a:xfrm>
            <a:off x="1337441" y="381000"/>
            <a:ext cx="6188075"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3600" dirty="0">
                <a:solidFill>
                  <a:srgbClr val="FFFF00"/>
                </a:solidFill>
              </a:rPr>
              <a:t>Possible winter visitors</a:t>
            </a:r>
          </a:p>
        </p:txBody>
      </p:sp>
      <p:sp>
        <p:nvSpPr>
          <p:cNvPr id="144389" name="Text Box 5"/>
          <p:cNvSpPr txBox="1">
            <a:spLocks noChangeArrowheads="1"/>
          </p:cNvSpPr>
          <p:nvPr/>
        </p:nvSpPr>
        <p:spPr bwMode="auto">
          <a:xfrm>
            <a:off x="2362200" y="3505200"/>
            <a:ext cx="4576894" cy="13849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dirty="0"/>
              <a:t>A </a:t>
            </a:r>
            <a:r>
              <a:rPr lang="en-US" sz="2800" dirty="0" err="1"/>
              <a:t>Buteo</a:t>
            </a:r>
            <a:endParaRPr lang="en-US" sz="2800" dirty="0"/>
          </a:p>
          <a:p>
            <a:pPr algn="l"/>
            <a:r>
              <a:rPr lang="en-US" sz="2800" dirty="0"/>
              <a:t>             </a:t>
            </a:r>
            <a:r>
              <a:rPr lang="en-US" sz="2800" dirty="0" smtClean="0"/>
              <a:t> and</a:t>
            </a:r>
            <a:endParaRPr lang="en-US" sz="2800" dirty="0"/>
          </a:p>
          <a:p>
            <a:pPr algn="l"/>
            <a:r>
              <a:rPr lang="en-US" sz="2800" dirty="0"/>
              <a:t>                    </a:t>
            </a:r>
            <a:r>
              <a:rPr lang="en-US" sz="2800" dirty="0" smtClean="0"/>
              <a:t> a </a:t>
            </a:r>
            <a:r>
              <a:rPr lang="en-US" sz="2800" dirty="0"/>
              <a:t>Falcon</a:t>
            </a:r>
          </a:p>
        </p:txBody>
      </p:sp>
      <p:sp>
        <p:nvSpPr>
          <p:cNvPr id="144390" name="Text Box 6"/>
          <p:cNvSpPr txBox="1">
            <a:spLocks noChangeArrowheads="1"/>
          </p:cNvSpPr>
          <p:nvPr/>
        </p:nvSpPr>
        <p:spPr bwMode="auto">
          <a:xfrm>
            <a:off x="2341361" y="1245476"/>
            <a:ext cx="4618572"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dirty="0"/>
              <a:t>I</a:t>
            </a:r>
            <a:r>
              <a:rPr lang="en-US" sz="2800" dirty="0" smtClean="0"/>
              <a:t>n </a:t>
            </a:r>
            <a:r>
              <a:rPr lang="en-US" sz="2800" dirty="0"/>
              <a:t>wide open habitats</a:t>
            </a:r>
          </a:p>
        </p:txBody>
      </p:sp>
    </p:spTree>
  </p:cSld>
  <p:clrMapOvr>
    <a:masterClrMapping/>
  </p:clrMapOvr>
  <p:transition spd="slow" advClick="0" advTm="8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44390"/>
                                        </p:tgtEl>
                                        <p:attrNameLst>
                                          <p:attrName>style.visibility</p:attrName>
                                        </p:attrNameLst>
                                      </p:cBhvr>
                                      <p:to>
                                        <p:strVal val="visible"/>
                                      </p:to>
                                    </p:set>
                                    <p:anim calcmode="lin" valueType="num">
                                      <p:cBhvr>
                                        <p:cTn id="7" dur="1000" fill="hold"/>
                                        <p:tgtEl>
                                          <p:spTgt spid="144390"/>
                                        </p:tgtEl>
                                        <p:attrNameLst>
                                          <p:attrName>ppt_w</p:attrName>
                                        </p:attrNameLst>
                                      </p:cBhvr>
                                      <p:tavLst>
                                        <p:tav tm="0">
                                          <p:val>
                                            <p:fltVal val="0"/>
                                          </p:val>
                                        </p:tav>
                                        <p:tav tm="100000">
                                          <p:val>
                                            <p:strVal val="#ppt_w"/>
                                          </p:val>
                                        </p:tav>
                                      </p:tavLst>
                                    </p:anim>
                                    <p:anim calcmode="lin" valueType="num">
                                      <p:cBhvr>
                                        <p:cTn id="8" dur="1000" fill="hold"/>
                                        <p:tgtEl>
                                          <p:spTgt spid="144390"/>
                                        </p:tgtEl>
                                        <p:attrNameLst>
                                          <p:attrName>ppt_h</p:attrName>
                                        </p:attrNameLst>
                                      </p:cBhvr>
                                      <p:tavLst>
                                        <p:tav tm="0">
                                          <p:val>
                                            <p:fltVal val="0"/>
                                          </p:val>
                                        </p:tav>
                                        <p:tav tm="100000">
                                          <p:val>
                                            <p:strVal val="#ppt_h"/>
                                          </p:val>
                                        </p:tav>
                                      </p:tavLst>
                                    </p:anim>
                                    <p:animEffect transition="in" filter="fade">
                                      <p:cBhvr>
                                        <p:cTn id="9" dur="1000"/>
                                        <p:tgtEl>
                                          <p:spTgt spid="144390"/>
                                        </p:tgtEl>
                                      </p:cBhvr>
                                    </p:animEffect>
                                  </p:childTnLst>
                                </p:cTn>
                              </p:par>
                            </p:childTnLst>
                          </p:cTn>
                        </p:par>
                        <p:par>
                          <p:cTn id="10" fill="hold" nodeType="afterGroup">
                            <p:stCondLst>
                              <p:cond delay="1000"/>
                            </p:stCondLst>
                            <p:childTnLst>
                              <p:par>
                                <p:cTn id="11" presetID="10" presetClass="entr" presetSubtype="0" fill="hold" nodeType="afterEffect">
                                  <p:stCondLst>
                                    <p:cond delay="0"/>
                                  </p:stCondLst>
                                  <p:childTnLst>
                                    <p:set>
                                      <p:cBhvr>
                                        <p:cTn id="12" dur="1" fill="hold">
                                          <p:stCondLst>
                                            <p:cond delay="0"/>
                                          </p:stCondLst>
                                        </p:cTn>
                                        <p:tgtEl>
                                          <p:spTgt spid="144389">
                                            <p:txEl>
                                              <p:pRg st="0" end="0"/>
                                            </p:txEl>
                                          </p:spTgt>
                                        </p:tgtEl>
                                        <p:attrNameLst>
                                          <p:attrName>style.visibility</p:attrName>
                                        </p:attrNameLst>
                                      </p:cBhvr>
                                      <p:to>
                                        <p:strVal val="visible"/>
                                      </p:to>
                                    </p:set>
                                    <p:animEffect transition="in" filter="fade">
                                      <p:cBhvr>
                                        <p:cTn id="13" dur="2000"/>
                                        <p:tgtEl>
                                          <p:spTgt spid="144389">
                                            <p:txEl>
                                              <p:pRg st="0" end="0"/>
                                            </p:txEl>
                                          </p:spTgt>
                                        </p:tgtEl>
                                      </p:cBhvr>
                                    </p:animEffect>
                                  </p:childTnLst>
                                </p:cTn>
                              </p:par>
                            </p:childTnLst>
                          </p:cTn>
                        </p:par>
                        <p:par>
                          <p:cTn id="14" fill="hold" nodeType="afterGroup">
                            <p:stCondLst>
                              <p:cond delay="3000"/>
                            </p:stCondLst>
                            <p:childTnLst>
                              <p:par>
                                <p:cTn id="15" presetID="10" presetClass="entr" presetSubtype="0" fill="hold" nodeType="afterEffect">
                                  <p:stCondLst>
                                    <p:cond delay="0"/>
                                  </p:stCondLst>
                                  <p:childTnLst>
                                    <p:set>
                                      <p:cBhvr>
                                        <p:cTn id="16" dur="1" fill="hold">
                                          <p:stCondLst>
                                            <p:cond delay="0"/>
                                          </p:stCondLst>
                                        </p:cTn>
                                        <p:tgtEl>
                                          <p:spTgt spid="144391"/>
                                        </p:tgtEl>
                                        <p:attrNameLst>
                                          <p:attrName>style.visibility</p:attrName>
                                        </p:attrNameLst>
                                      </p:cBhvr>
                                      <p:to>
                                        <p:strVal val="visible"/>
                                      </p:to>
                                    </p:set>
                                    <p:animEffect transition="in" filter="fade">
                                      <p:cBhvr>
                                        <p:cTn id="17" dur="2000"/>
                                        <p:tgtEl>
                                          <p:spTgt spid="144391"/>
                                        </p:tgtEl>
                                      </p:cBhvr>
                                    </p:animEffect>
                                  </p:childTnLst>
                                </p:cTn>
                              </p:par>
                            </p:childTnLst>
                          </p:cTn>
                        </p:par>
                        <p:par>
                          <p:cTn id="18" fill="hold" nodeType="afterGroup">
                            <p:stCondLst>
                              <p:cond delay="5000"/>
                            </p:stCondLst>
                            <p:childTnLst>
                              <p:par>
                                <p:cTn id="19" presetID="10" presetClass="entr" presetSubtype="0" fill="hold" nodeType="afterEffect">
                                  <p:stCondLst>
                                    <p:cond delay="0"/>
                                  </p:stCondLst>
                                  <p:childTnLst>
                                    <p:set>
                                      <p:cBhvr>
                                        <p:cTn id="20" dur="1" fill="hold">
                                          <p:stCondLst>
                                            <p:cond delay="0"/>
                                          </p:stCondLst>
                                        </p:cTn>
                                        <p:tgtEl>
                                          <p:spTgt spid="144389">
                                            <p:txEl>
                                              <p:pRg st="1" end="1"/>
                                            </p:txEl>
                                          </p:spTgt>
                                        </p:tgtEl>
                                        <p:attrNameLst>
                                          <p:attrName>style.visibility</p:attrName>
                                        </p:attrNameLst>
                                      </p:cBhvr>
                                      <p:to>
                                        <p:strVal val="visible"/>
                                      </p:to>
                                    </p:set>
                                    <p:animEffect transition="in" filter="fade">
                                      <p:cBhvr>
                                        <p:cTn id="21" dur="2000"/>
                                        <p:tgtEl>
                                          <p:spTgt spid="144389">
                                            <p:txEl>
                                              <p:pRg st="1" end="1"/>
                                            </p:txEl>
                                          </p:spTgt>
                                        </p:tgtEl>
                                      </p:cBhvr>
                                    </p:animEffect>
                                  </p:childTnLst>
                                </p:cTn>
                              </p:par>
                            </p:childTnLst>
                          </p:cTn>
                        </p:par>
                        <p:par>
                          <p:cTn id="22" fill="hold" nodeType="afterGroup">
                            <p:stCondLst>
                              <p:cond delay="7000"/>
                            </p:stCondLst>
                            <p:childTnLst>
                              <p:par>
                                <p:cTn id="23" presetID="10" presetClass="entr" presetSubtype="0" fill="hold" nodeType="afterEffect">
                                  <p:stCondLst>
                                    <p:cond delay="0"/>
                                  </p:stCondLst>
                                  <p:childTnLst>
                                    <p:set>
                                      <p:cBhvr>
                                        <p:cTn id="24" dur="1" fill="hold">
                                          <p:stCondLst>
                                            <p:cond delay="0"/>
                                          </p:stCondLst>
                                        </p:cTn>
                                        <p:tgtEl>
                                          <p:spTgt spid="144389">
                                            <p:txEl>
                                              <p:pRg st="2" end="2"/>
                                            </p:txEl>
                                          </p:spTgt>
                                        </p:tgtEl>
                                        <p:attrNameLst>
                                          <p:attrName>style.visibility</p:attrName>
                                        </p:attrNameLst>
                                      </p:cBhvr>
                                      <p:to>
                                        <p:strVal val="visible"/>
                                      </p:to>
                                    </p:set>
                                    <p:animEffect transition="in" filter="fade">
                                      <p:cBhvr>
                                        <p:cTn id="25" dur="2000"/>
                                        <p:tgtEl>
                                          <p:spTgt spid="144389">
                                            <p:txEl>
                                              <p:pRg st="2" end="2"/>
                                            </p:txEl>
                                          </p:spTgt>
                                        </p:tgtEl>
                                      </p:cBhvr>
                                    </p:animEffect>
                                  </p:childTnLst>
                                </p:cTn>
                              </p:par>
                            </p:childTnLst>
                          </p:cTn>
                        </p:par>
                        <p:par>
                          <p:cTn id="26" fill="hold" nodeType="afterGroup">
                            <p:stCondLst>
                              <p:cond delay="9000"/>
                            </p:stCondLst>
                            <p:childTnLst>
                              <p:par>
                                <p:cTn id="27" presetID="53" presetClass="entr" presetSubtype="0" fill="hold" nodeType="afterEffect">
                                  <p:stCondLst>
                                    <p:cond delay="0"/>
                                  </p:stCondLst>
                                  <p:childTnLst>
                                    <p:set>
                                      <p:cBhvr>
                                        <p:cTn id="28" dur="1" fill="hold">
                                          <p:stCondLst>
                                            <p:cond delay="0"/>
                                          </p:stCondLst>
                                        </p:cTn>
                                        <p:tgtEl>
                                          <p:spTgt spid="144392"/>
                                        </p:tgtEl>
                                        <p:attrNameLst>
                                          <p:attrName>style.visibility</p:attrName>
                                        </p:attrNameLst>
                                      </p:cBhvr>
                                      <p:to>
                                        <p:strVal val="visible"/>
                                      </p:to>
                                    </p:set>
                                    <p:anim calcmode="lin" valueType="num">
                                      <p:cBhvr>
                                        <p:cTn id="29" dur="1000" fill="hold"/>
                                        <p:tgtEl>
                                          <p:spTgt spid="144392"/>
                                        </p:tgtEl>
                                        <p:attrNameLst>
                                          <p:attrName>ppt_w</p:attrName>
                                        </p:attrNameLst>
                                      </p:cBhvr>
                                      <p:tavLst>
                                        <p:tav tm="0">
                                          <p:val>
                                            <p:fltVal val="0"/>
                                          </p:val>
                                        </p:tav>
                                        <p:tav tm="100000">
                                          <p:val>
                                            <p:strVal val="#ppt_w"/>
                                          </p:val>
                                        </p:tav>
                                      </p:tavLst>
                                    </p:anim>
                                    <p:anim calcmode="lin" valueType="num">
                                      <p:cBhvr>
                                        <p:cTn id="30" dur="1000" fill="hold"/>
                                        <p:tgtEl>
                                          <p:spTgt spid="144392"/>
                                        </p:tgtEl>
                                        <p:attrNameLst>
                                          <p:attrName>ppt_h</p:attrName>
                                        </p:attrNameLst>
                                      </p:cBhvr>
                                      <p:tavLst>
                                        <p:tav tm="0">
                                          <p:val>
                                            <p:fltVal val="0"/>
                                          </p:val>
                                        </p:tav>
                                        <p:tav tm="100000">
                                          <p:val>
                                            <p:strVal val="#ppt_h"/>
                                          </p:val>
                                        </p:tav>
                                      </p:tavLst>
                                    </p:anim>
                                    <p:animEffect transition="in" filter="fade">
                                      <p:cBhvr>
                                        <p:cTn id="31" dur="1000"/>
                                        <p:tgtEl>
                                          <p:spTgt spid="144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2" name="Picture 4" descr="mergedbuteo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2650432">
            <a:off x="1518026" y="1721277"/>
            <a:ext cx="1681163" cy="3398838"/>
          </a:xfrm>
          <a:prstGeom prst="rect">
            <a:avLst/>
          </a:prstGeom>
          <a:noFill/>
          <a:extLst>
            <a:ext uri="{909E8E84-426E-40DD-AFC4-6F175D3DCCD1}">
              <a14:hiddenFill xmlns="" xmlns:a14="http://schemas.microsoft.com/office/drawing/2010/main">
                <a:solidFill>
                  <a:srgbClr val="FFFFFF"/>
                </a:solidFill>
              </a14:hiddenFill>
            </a:ext>
          </a:extLst>
        </p:spPr>
      </p:pic>
      <p:pic>
        <p:nvPicPr>
          <p:cNvPr id="145416" name="Picture 8" descr="DaveMcNhawks dkRoughie057 copy"/>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09600" y="1787525"/>
            <a:ext cx="3200400" cy="2978150"/>
          </a:xfrm>
          <a:prstGeom prst="rect">
            <a:avLst/>
          </a:prstGeom>
          <a:noFill/>
          <a:extLst>
            <a:ext uri="{909E8E84-426E-40DD-AFC4-6F175D3DCCD1}">
              <a14:hiddenFill xmlns="" xmlns:a14="http://schemas.microsoft.com/office/drawing/2010/main">
                <a:solidFill>
                  <a:srgbClr val="FFFFFF"/>
                </a:solidFill>
              </a14:hiddenFill>
            </a:ext>
          </a:extLst>
        </p:spPr>
      </p:pic>
      <p:sp>
        <p:nvSpPr>
          <p:cNvPr id="145413" name="Text Box 5"/>
          <p:cNvSpPr txBox="1">
            <a:spLocks noChangeArrowheads="1"/>
          </p:cNvSpPr>
          <p:nvPr/>
        </p:nvSpPr>
        <p:spPr bwMode="auto">
          <a:xfrm>
            <a:off x="304800" y="304800"/>
            <a:ext cx="5412059"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3600" dirty="0">
                <a:solidFill>
                  <a:srgbClr val="FFC000"/>
                </a:solidFill>
              </a:rPr>
              <a:t>Rough-legged Hawk</a:t>
            </a:r>
          </a:p>
        </p:txBody>
      </p:sp>
      <p:sp>
        <p:nvSpPr>
          <p:cNvPr id="145417" name="Text Box 9"/>
          <p:cNvSpPr txBox="1">
            <a:spLocks noChangeArrowheads="1"/>
          </p:cNvSpPr>
          <p:nvPr/>
        </p:nvSpPr>
        <p:spPr bwMode="auto">
          <a:xfrm>
            <a:off x="3962400" y="2438400"/>
            <a:ext cx="1007007"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1800" dirty="0"/>
              <a:t> D</a:t>
            </a:r>
            <a:r>
              <a:rPr lang="en-US" sz="1800" dirty="0" smtClean="0"/>
              <a:t>ark</a:t>
            </a:r>
            <a:endParaRPr lang="en-US" sz="1800" dirty="0"/>
          </a:p>
        </p:txBody>
      </p:sp>
      <p:sp>
        <p:nvSpPr>
          <p:cNvPr id="145418" name="Text Box 10"/>
          <p:cNvSpPr txBox="1">
            <a:spLocks noChangeArrowheads="1"/>
          </p:cNvSpPr>
          <p:nvPr/>
        </p:nvSpPr>
        <p:spPr bwMode="auto">
          <a:xfrm>
            <a:off x="5193424" y="2819400"/>
            <a:ext cx="2629246"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1800" dirty="0"/>
              <a:t>L</a:t>
            </a:r>
            <a:r>
              <a:rPr lang="en-US" sz="1800" dirty="0" smtClean="0"/>
              <a:t>ight </a:t>
            </a:r>
            <a:r>
              <a:rPr lang="en-US" sz="1800" dirty="0"/>
              <a:t>color morphs</a:t>
            </a:r>
          </a:p>
        </p:txBody>
      </p:sp>
      <p:sp>
        <p:nvSpPr>
          <p:cNvPr id="145421" name="Text Box 13"/>
          <p:cNvSpPr txBox="1">
            <a:spLocks noChangeArrowheads="1"/>
          </p:cNvSpPr>
          <p:nvPr/>
        </p:nvSpPr>
        <p:spPr bwMode="auto">
          <a:xfrm>
            <a:off x="3962400" y="3276600"/>
            <a:ext cx="4876800"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a:buFontTx/>
              <a:buChar char="•"/>
            </a:pPr>
            <a:r>
              <a:rPr lang="en-US" sz="2000" dirty="0"/>
              <a:t> </a:t>
            </a:r>
            <a:r>
              <a:rPr lang="en-US" sz="1800" dirty="0" smtClean="0"/>
              <a:t>Light </a:t>
            </a:r>
            <a:r>
              <a:rPr lang="en-US" sz="1800" dirty="0"/>
              <a:t>morphs show a</a:t>
            </a:r>
          </a:p>
        </p:txBody>
      </p:sp>
      <p:sp>
        <p:nvSpPr>
          <p:cNvPr id="145414" name="Text Box 6"/>
          <p:cNvSpPr txBox="1">
            <a:spLocks noChangeArrowheads="1"/>
          </p:cNvSpPr>
          <p:nvPr/>
        </p:nvSpPr>
        <p:spPr bwMode="auto">
          <a:xfrm>
            <a:off x="3505200" y="969743"/>
            <a:ext cx="5562599"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2000" dirty="0" smtClean="0"/>
              <a:t>Long winged </a:t>
            </a:r>
            <a:r>
              <a:rPr lang="en-US" sz="2000" dirty="0" err="1"/>
              <a:t>Buteo</a:t>
            </a:r>
            <a:r>
              <a:rPr lang="en-US" sz="2000" dirty="0"/>
              <a:t> from the </a:t>
            </a:r>
            <a:r>
              <a:rPr lang="en-US" sz="2000" dirty="0" smtClean="0"/>
              <a:t>north</a:t>
            </a:r>
            <a:endParaRPr lang="en-US" sz="2000" dirty="0"/>
          </a:p>
        </p:txBody>
      </p:sp>
      <p:pic>
        <p:nvPicPr>
          <p:cNvPr id="145426" name="Picture 18" descr="LightRoughie"/>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rot="-1047492">
            <a:off x="1295400" y="1524000"/>
            <a:ext cx="2398713" cy="3352800"/>
          </a:xfrm>
          <a:prstGeom prst="rect">
            <a:avLst/>
          </a:prstGeom>
          <a:noFill/>
          <a:extLst>
            <a:ext uri="{909E8E84-426E-40DD-AFC4-6F175D3DCCD1}">
              <a14:hiddenFill xmlns="" xmlns:a14="http://schemas.microsoft.com/office/drawing/2010/main">
                <a:solidFill>
                  <a:srgbClr val="FFFFFF"/>
                </a:solidFill>
              </a14:hiddenFill>
            </a:ext>
          </a:extLst>
        </p:spPr>
      </p:pic>
      <p:sp>
        <p:nvSpPr>
          <p:cNvPr id="145427" name="Line 19"/>
          <p:cNvSpPr>
            <a:spLocks noChangeShapeType="1"/>
          </p:cNvSpPr>
          <p:nvPr/>
        </p:nvSpPr>
        <p:spPr bwMode="auto">
          <a:xfrm flipH="1" flipV="1">
            <a:off x="3200400" y="3733800"/>
            <a:ext cx="1219200" cy="381000"/>
          </a:xfrm>
          <a:prstGeom prst="line">
            <a:avLst/>
          </a:prstGeom>
          <a:noFill/>
          <a:ln w="38100">
            <a:solidFill>
              <a:srgbClr val="FFFF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429" name="Line 21"/>
          <p:cNvSpPr>
            <a:spLocks noChangeShapeType="1"/>
          </p:cNvSpPr>
          <p:nvPr/>
        </p:nvSpPr>
        <p:spPr bwMode="auto">
          <a:xfrm flipH="1" flipV="1">
            <a:off x="2057400" y="3810000"/>
            <a:ext cx="2286000" cy="1415316"/>
          </a:xfrm>
          <a:prstGeom prst="line">
            <a:avLst/>
          </a:prstGeom>
          <a:noFill/>
          <a:ln w="38100">
            <a:solidFill>
              <a:srgbClr val="FFFF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422" name="Text Box 14"/>
          <p:cNvSpPr txBox="1">
            <a:spLocks noChangeArrowheads="1"/>
          </p:cNvSpPr>
          <p:nvPr/>
        </p:nvSpPr>
        <p:spPr bwMode="auto">
          <a:xfrm>
            <a:off x="4419600" y="3657600"/>
            <a:ext cx="4267200"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a:r>
              <a:rPr lang="en-US" sz="1800" dirty="0"/>
              <a:t>dark belly and </a:t>
            </a:r>
          </a:p>
          <a:p>
            <a:pPr algn="l"/>
            <a:r>
              <a:rPr lang="en-US" sz="1800" dirty="0"/>
              <a:t>dark wrist (carpal) patch</a:t>
            </a:r>
          </a:p>
        </p:txBody>
      </p:sp>
      <p:sp>
        <p:nvSpPr>
          <p:cNvPr id="145430" name="Text Box 22"/>
          <p:cNvSpPr txBox="1">
            <a:spLocks noChangeArrowheads="1"/>
          </p:cNvSpPr>
          <p:nvPr/>
        </p:nvSpPr>
        <p:spPr bwMode="auto">
          <a:xfrm>
            <a:off x="4571797" y="2819400"/>
            <a:ext cx="665567"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800" dirty="0"/>
              <a:t>and</a:t>
            </a:r>
          </a:p>
        </p:txBody>
      </p:sp>
      <p:sp>
        <p:nvSpPr>
          <p:cNvPr id="145420" name="Text Box 12"/>
          <p:cNvSpPr txBox="1">
            <a:spLocks noChangeArrowheads="1"/>
          </p:cNvSpPr>
          <p:nvPr/>
        </p:nvSpPr>
        <p:spPr bwMode="auto">
          <a:xfrm>
            <a:off x="1981200" y="5225317"/>
            <a:ext cx="6477000"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a:buFontTx/>
              <a:buChar char="•"/>
            </a:pPr>
            <a:r>
              <a:rPr lang="en-US" sz="2000" dirty="0"/>
              <a:t> </a:t>
            </a:r>
            <a:r>
              <a:rPr lang="en-US" sz="1800" dirty="0" smtClean="0"/>
              <a:t>Broad </a:t>
            </a:r>
            <a:r>
              <a:rPr lang="en-US" sz="1800" dirty="0"/>
              <a:t>white sub-terminal tail band</a:t>
            </a:r>
          </a:p>
          <a:p>
            <a:pPr algn="l"/>
            <a:r>
              <a:rPr lang="en-US" sz="1600" dirty="0"/>
              <a:t>  </a:t>
            </a:r>
            <a:r>
              <a:rPr lang="en-US" sz="1600" dirty="0" smtClean="0"/>
              <a:t> </a:t>
            </a:r>
            <a:r>
              <a:rPr lang="en-US" sz="1600" b="0" dirty="0" smtClean="0"/>
              <a:t>(Both morphs)</a:t>
            </a:r>
            <a:endParaRPr lang="en-US" sz="1600" b="0" dirty="0"/>
          </a:p>
        </p:txBody>
      </p:sp>
    </p:spTree>
  </p:cSld>
  <p:clrMapOvr>
    <a:masterClrMapping/>
  </p:clrMapOvr>
  <p:transition spd="slow" advClick="0" advTm="11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5414"/>
                                        </p:tgtEl>
                                        <p:attrNameLst>
                                          <p:attrName>style.visibility</p:attrName>
                                        </p:attrNameLst>
                                      </p:cBhvr>
                                      <p:to>
                                        <p:strVal val="visible"/>
                                      </p:to>
                                    </p:set>
                                    <p:animEffect transition="in" filter="fade">
                                      <p:cBhvr>
                                        <p:cTn id="7" dur="2000"/>
                                        <p:tgtEl>
                                          <p:spTgt spid="145414"/>
                                        </p:tgtEl>
                                      </p:cBhvr>
                                    </p:animEffect>
                                  </p:childTnLst>
                                </p:cTn>
                              </p:par>
                              <p:par>
                                <p:cTn id="8" presetID="10" presetClass="entr" presetSubtype="0" fill="hold" nodeType="withEffect">
                                  <p:stCondLst>
                                    <p:cond delay="0"/>
                                  </p:stCondLst>
                                  <p:childTnLst>
                                    <p:set>
                                      <p:cBhvr>
                                        <p:cTn id="9" dur="1" fill="hold">
                                          <p:stCondLst>
                                            <p:cond delay="0"/>
                                          </p:stCondLst>
                                        </p:cTn>
                                        <p:tgtEl>
                                          <p:spTgt spid="145412"/>
                                        </p:tgtEl>
                                        <p:attrNameLst>
                                          <p:attrName>style.visibility</p:attrName>
                                        </p:attrNameLst>
                                      </p:cBhvr>
                                      <p:to>
                                        <p:strVal val="visible"/>
                                      </p:to>
                                    </p:set>
                                    <p:animEffect transition="in" filter="fade">
                                      <p:cBhvr>
                                        <p:cTn id="10" dur="3000"/>
                                        <p:tgtEl>
                                          <p:spTgt spid="145412"/>
                                        </p:tgtEl>
                                      </p:cBhvr>
                                    </p:animEffect>
                                  </p:childTnLst>
                                </p:cTn>
                              </p:par>
                            </p:childTnLst>
                          </p:cTn>
                        </p:par>
                        <p:par>
                          <p:cTn id="11" fill="hold" nodeType="afterGroup">
                            <p:stCondLst>
                              <p:cond delay="3000"/>
                            </p:stCondLst>
                            <p:childTnLst>
                              <p:par>
                                <p:cTn id="12" presetID="10" presetClass="entr" presetSubtype="0" fill="hold" grpId="0" nodeType="afterEffect">
                                  <p:stCondLst>
                                    <p:cond delay="0"/>
                                  </p:stCondLst>
                                  <p:childTnLst>
                                    <p:set>
                                      <p:cBhvr>
                                        <p:cTn id="13" dur="1" fill="hold">
                                          <p:stCondLst>
                                            <p:cond delay="0"/>
                                          </p:stCondLst>
                                        </p:cTn>
                                        <p:tgtEl>
                                          <p:spTgt spid="145417"/>
                                        </p:tgtEl>
                                        <p:attrNameLst>
                                          <p:attrName>style.visibility</p:attrName>
                                        </p:attrNameLst>
                                      </p:cBhvr>
                                      <p:to>
                                        <p:strVal val="visible"/>
                                      </p:to>
                                    </p:set>
                                    <p:animEffect transition="in" filter="fade">
                                      <p:cBhvr>
                                        <p:cTn id="14" dur="2000"/>
                                        <p:tgtEl>
                                          <p:spTgt spid="145417"/>
                                        </p:tgtEl>
                                      </p:cBhvr>
                                    </p:animEffect>
                                  </p:childTnLst>
                                </p:cTn>
                              </p:par>
                              <p:par>
                                <p:cTn id="15" presetID="23" presetClass="entr" presetSubtype="16" fill="hold" nodeType="withEffect">
                                  <p:stCondLst>
                                    <p:cond delay="0"/>
                                  </p:stCondLst>
                                  <p:childTnLst>
                                    <p:set>
                                      <p:cBhvr>
                                        <p:cTn id="16" dur="1" fill="hold">
                                          <p:stCondLst>
                                            <p:cond delay="0"/>
                                          </p:stCondLst>
                                        </p:cTn>
                                        <p:tgtEl>
                                          <p:spTgt spid="145416"/>
                                        </p:tgtEl>
                                        <p:attrNameLst>
                                          <p:attrName>style.visibility</p:attrName>
                                        </p:attrNameLst>
                                      </p:cBhvr>
                                      <p:to>
                                        <p:strVal val="visible"/>
                                      </p:to>
                                    </p:set>
                                    <p:anim calcmode="lin" valueType="num">
                                      <p:cBhvr>
                                        <p:cTn id="17" dur="2000" fill="hold"/>
                                        <p:tgtEl>
                                          <p:spTgt spid="145416"/>
                                        </p:tgtEl>
                                        <p:attrNameLst>
                                          <p:attrName>ppt_w</p:attrName>
                                        </p:attrNameLst>
                                      </p:cBhvr>
                                      <p:tavLst>
                                        <p:tav tm="0">
                                          <p:val>
                                            <p:fltVal val="0"/>
                                          </p:val>
                                        </p:tav>
                                        <p:tav tm="100000">
                                          <p:val>
                                            <p:strVal val="#ppt_w"/>
                                          </p:val>
                                        </p:tav>
                                      </p:tavLst>
                                    </p:anim>
                                    <p:anim calcmode="lin" valueType="num">
                                      <p:cBhvr>
                                        <p:cTn id="18" dur="2000" fill="hold"/>
                                        <p:tgtEl>
                                          <p:spTgt spid="145416"/>
                                        </p:tgtEl>
                                        <p:attrNameLst>
                                          <p:attrName>ppt_h</p:attrName>
                                        </p:attrNameLst>
                                      </p:cBhvr>
                                      <p:tavLst>
                                        <p:tav tm="0">
                                          <p:val>
                                            <p:fltVal val="0"/>
                                          </p:val>
                                        </p:tav>
                                        <p:tav tm="100000">
                                          <p:val>
                                            <p:strVal val="#ppt_h"/>
                                          </p:val>
                                        </p:tav>
                                      </p:tavLst>
                                    </p:anim>
                                  </p:childTnLst>
                                </p:cTn>
                              </p:par>
                              <p:par>
                                <p:cTn id="19" presetID="10" presetClass="exit" presetSubtype="0" fill="hold" nodeType="withEffect">
                                  <p:stCondLst>
                                    <p:cond delay="0"/>
                                  </p:stCondLst>
                                  <p:childTnLst>
                                    <p:animEffect transition="out" filter="fade">
                                      <p:cBhvr>
                                        <p:cTn id="20" dur="3000"/>
                                        <p:tgtEl>
                                          <p:spTgt spid="145412"/>
                                        </p:tgtEl>
                                      </p:cBhvr>
                                    </p:animEffect>
                                    <p:set>
                                      <p:cBhvr>
                                        <p:cTn id="21" dur="1" fill="hold">
                                          <p:stCondLst>
                                            <p:cond delay="2999"/>
                                          </p:stCondLst>
                                        </p:cTn>
                                        <p:tgtEl>
                                          <p:spTgt spid="14541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145430"/>
                                        </p:tgtEl>
                                        <p:attrNameLst>
                                          <p:attrName>style.visibility</p:attrName>
                                        </p:attrNameLst>
                                      </p:cBhvr>
                                      <p:to>
                                        <p:strVal val="visible"/>
                                      </p:to>
                                    </p:set>
                                    <p:animEffect transition="in" filter="fade">
                                      <p:cBhvr>
                                        <p:cTn id="24" dur="2000"/>
                                        <p:tgtEl>
                                          <p:spTgt spid="145430"/>
                                        </p:tgtEl>
                                      </p:cBhvr>
                                    </p:animEffect>
                                  </p:childTnLst>
                                </p:cTn>
                              </p:par>
                            </p:childTnLst>
                          </p:cTn>
                        </p:par>
                        <p:par>
                          <p:cTn id="25" fill="hold" nodeType="afterGroup">
                            <p:stCondLst>
                              <p:cond delay="6000"/>
                            </p:stCondLst>
                            <p:childTnLst>
                              <p:par>
                                <p:cTn id="26" presetID="53" presetClass="entr" presetSubtype="0" fill="hold" nodeType="afterEffect">
                                  <p:stCondLst>
                                    <p:cond delay="0"/>
                                  </p:stCondLst>
                                  <p:childTnLst>
                                    <p:set>
                                      <p:cBhvr>
                                        <p:cTn id="27" dur="1" fill="hold">
                                          <p:stCondLst>
                                            <p:cond delay="0"/>
                                          </p:stCondLst>
                                        </p:cTn>
                                        <p:tgtEl>
                                          <p:spTgt spid="145426"/>
                                        </p:tgtEl>
                                        <p:attrNameLst>
                                          <p:attrName>style.visibility</p:attrName>
                                        </p:attrNameLst>
                                      </p:cBhvr>
                                      <p:to>
                                        <p:strVal val="visible"/>
                                      </p:to>
                                    </p:set>
                                    <p:anim calcmode="lin" valueType="num">
                                      <p:cBhvr>
                                        <p:cTn id="28" dur="2000" fill="hold"/>
                                        <p:tgtEl>
                                          <p:spTgt spid="145426"/>
                                        </p:tgtEl>
                                        <p:attrNameLst>
                                          <p:attrName>ppt_w</p:attrName>
                                        </p:attrNameLst>
                                      </p:cBhvr>
                                      <p:tavLst>
                                        <p:tav tm="0">
                                          <p:val>
                                            <p:fltVal val="0"/>
                                          </p:val>
                                        </p:tav>
                                        <p:tav tm="100000">
                                          <p:val>
                                            <p:strVal val="#ppt_w"/>
                                          </p:val>
                                        </p:tav>
                                      </p:tavLst>
                                    </p:anim>
                                    <p:anim calcmode="lin" valueType="num">
                                      <p:cBhvr>
                                        <p:cTn id="29" dur="2000" fill="hold"/>
                                        <p:tgtEl>
                                          <p:spTgt spid="145426"/>
                                        </p:tgtEl>
                                        <p:attrNameLst>
                                          <p:attrName>ppt_h</p:attrName>
                                        </p:attrNameLst>
                                      </p:cBhvr>
                                      <p:tavLst>
                                        <p:tav tm="0">
                                          <p:val>
                                            <p:fltVal val="0"/>
                                          </p:val>
                                        </p:tav>
                                        <p:tav tm="100000">
                                          <p:val>
                                            <p:strVal val="#ppt_h"/>
                                          </p:val>
                                        </p:tav>
                                      </p:tavLst>
                                    </p:anim>
                                    <p:animEffect transition="in" filter="fade">
                                      <p:cBhvr>
                                        <p:cTn id="30" dur="2000"/>
                                        <p:tgtEl>
                                          <p:spTgt spid="14542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5418"/>
                                        </p:tgtEl>
                                        <p:attrNameLst>
                                          <p:attrName>style.visibility</p:attrName>
                                        </p:attrNameLst>
                                      </p:cBhvr>
                                      <p:to>
                                        <p:strVal val="visible"/>
                                      </p:to>
                                    </p:set>
                                    <p:animEffect transition="in" filter="fade">
                                      <p:cBhvr>
                                        <p:cTn id="33" dur="2000"/>
                                        <p:tgtEl>
                                          <p:spTgt spid="145418"/>
                                        </p:tgtEl>
                                      </p:cBhvr>
                                    </p:animEffect>
                                  </p:childTnLst>
                                </p:cTn>
                              </p:par>
                            </p:childTnLst>
                          </p:cTn>
                        </p:par>
                        <p:par>
                          <p:cTn id="34" fill="hold" nodeType="afterGroup">
                            <p:stCondLst>
                              <p:cond delay="8000"/>
                            </p:stCondLst>
                            <p:childTnLst>
                              <p:par>
                                <p:cTn id="35" presetID="10" presetClass="entr" presetSubtype="0" fill="hold" grpId="0" nodeType="afterEffect">
                                  <p:stCondLst>
                                    <p:cond delay="0"/>
                                  </p:stCondLst>
                                  <p:childTnLst>
                                    <p:set>
                                      <p:cBhvr>
                                        <p:cTn id="36" dur="1" fill="hold">
                                          <p:stCondLst>
                                            <p:cond delay="0"/>
                                          </p:stCondLst>
                                        </p:cTn>
                                        <p:tgtEl>
                                          <p:spTgt spid="145421"/>
                                        </p:tgtEl>
                                        <p:attrNameLst>
                                          <p:attrName>style.visibility</p:attrName>
                                        </p:attrNameLst>
                                      </p:cBhvr>
                                      <p:to>
                                        <p:strVal val="visible"/>
                                      </p:to>
                                    </p:set>
                                    <p:animEffect transition="in" filter="fade">
                                      <p:cBhvr>
                                        <p:cTn id="37" dur="3000"/>
                                        <p:tgtEl>
                                          <p:spTgt spid="145421"/>
                                        </p:tgtEl>
                                      </p:cBhvr>
                                    </p:animEffect>
                                  </p:childTnLst>
                                </p:cTn>
                              </p:par>
                            </p:childTnLst>
                          </p:cTn>
                        </p:par>
                        <p:par>
                          <p:cTn id="38" fill="hold" nodeType="afterGroup">
                            <p:stCondLst>
                              <p:cond delay="11000"/>
                            </p:stCondLst>
                            <p:childTnLst>
                              <p:par>
                                <p:cTn id="39" presetID="10" presetClass="entr" presetSubtype="0" fill="hold" grpId="0" nodeType="afterEffect">
                                  <p:stCondLst>
                                    <p:cond delay="0"/>
                                  </p:stCondLst>
                                  <p:childTnLst>
                                    <p:set>
                                      <p:cBhvr>
                                        <p:cTn id="40" dur="1" fill="hold">
                                          <p:stCondLst>
                                            <p:cond delay="0"/>
                                          </p:stCondLst>
                                        </p:cTn>
                                        <p:tgtEl>
                                          <p:spTgt spid="145422"/>
                                        </p:tgtEl>
                                        <p:attrNameLst>
                                          <p:attrName>style.visibility</p:attrName>
                                        </p:attrNameLst>
                                      </p:cBhvr>
                                      <p:to>
                                        <p:strVal val="visible"/>
                                      </p:to>
                                    </p:set>
                                    <p:animEffect transition="in" filter="fade">
                                      <p:cBhvr>
                                        <p:cTn id="41" dur="2000"/>
                                        <p:tgtEl>
                                          <p:spTgt spid="145422"/>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45427"/>
                                        </p:tgtEl>
                                        <p:attrNameLst>
                                          <p:attrName>style.visibility</p:attrName>
                                        </p:attrNameLst>
                                      </p:cBhvr>
                                      <p:to>
                                        <p:strVal val="visible"/>
                                      </p:to>
                                    </p:set>
                                    <p:animEffect transition="in" filter="wipe(down)">
                                      <p:cBhvr>
                                        <p:cTn id="44" dur="2000"/>
                                        <p:tgtEl>
                                          <p:spTgt spid="145427"/>
                                        </p:tgtEl>
                                      </p:cBhvr>
                                    </p:animEffect>
                                  </p:childTnLst>
                                </p:cTn>
                              </p:par>
                            </p:childTnLst>
                          </p:cTn>
                        </p:par>
                        <p:par>
                          <p:cTn id="45" fill="hold" nodeType="afterGroup">
                            <p:stCondLst>
                              <p:cond delay="13000"/>
                            </p:stCondLst>
                            <p:childTnLst>
                              <p:par>
                                <p:cTn id="46" presetID="10" presetClass="exit" presetSubtype="0" fill="hold" grpId="1" nodeType="afterEffect">
                                  <p:stCondLst>
                                    <p:cond delay="1000"/>
                                  </p:stCondLst>
                                  <p:childTnLst>
                                    <p:animEffect transition="out" filter="fade">
                                      <p:cBhvr>
                                        <p:cTn id="47" dur="5000"/>
                                        <p:tgtEl>
                                          <p:spTgt spid="145427"/>
                                        </p:tgtEl>
                                      </p:cBhvr>
                                    </p:animEffect>
                                    <p:set>
                                      <p:cBhvr>
                                        <p:cTn id="48" dur="1" fill="hold">
                                          <p:stCondLst>
                                            <p:cond delay="4999"/>
                                          </p:stCondLst>
                                        </p:cTn>
                                        <p:tgtEl>
                                          <p:spTgt spid="145427"/>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145420"/>
                                        </p:tgtEl>
                                        <p:attrNameLst>
                                          <p:attrName>style.visibility</p:attrName>
                                        </p:attrNameLst>
                                      </p:cBhvr>
                                      <p:to>
                                        <p:strVal val="visible"/>
                                      </p:to>
                                    </p:set>
                                    <p:animEffect transition="in" filter="fade">
                                      <p:cBhvr>
                                        <p:cTn id="51" dur="5000"/>
                                        <p:tgtEl>
                                          <p:spTgt spid="145420"/>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45429"/>
                                        </p:tgtEl>
                                        <p:attrNameLst>
                                          <p:attrName>style.visibility</p:attrName>
                                        </p:attrNameLst>
                                      </p:cBhvr>
                                      <p:to>
                                        <p:strVal val="visible"/>
                                      </p:to>
                                    </p:set>
                                    <p:animEffect transition="in" filter="wipe(down)">
                                      <p:cBhvr>
                                        <p:cTn id="54" dur="500"/>
                                        <p:tgtEl>
                                          <p:spTgt spid="145429"/>
                                        </p:tgtEl>
                                      </p:cBhvr>
                                    </p:animEffect>
                                  </p:childTnLst>
                                </p:cTn>
                              </p:par>
                            </p:childTnLst>
                          </p:cTn>
                        </p:par>
                        <p:par>
                          <p:cTn id="55" fill="hold">
                            <p:stCondLst>
                              <p:cond delay="19000"/>
                            </p:stCondLst>
                            <p:childTnLst>
                              <p:par>
                                <p:cTn id="56" presetID="10" presetClass="exit" presetSubtype="0" fill="hold" nodeType="afterEffect">
                                  <p:stCondLst>
                                    <p:cond delay="1000"/>
                                  </p:stCondLst>
                                  <p:childTnLst>
                                    <p:animEffect transition="out" filter="fade">
                                      <p:cBhvr>
                                        <p:cTn id="57" dur="3000"/>
                                        <p:tgtEl>
                                          <p:spTgt spid="145426"/>
                                        </p:tgtEl>
                                      </p:cBhvr>
                                    </p:animEffect>
                                    <p:set>
                                      <p:cBhvr>
                                        <p:cTn id="58" dur="1" fill="hold">
                                          <p:stCondLst>
                                            <p:cond delay="2999"/>
                                          </p:stCondLst>
                                        </p:cTn>
                                        <p:tgtEl>
                                          <p:spTgt spid="1454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7" grpId="0"/>
      <p:bldP spid="145418" grpId="0"/>
      <p:bldP spid="145421" grpId="0"/>
      <p:bldP spid="145414" grpId="0"/>
      <p:bldP spid="145427" grpId="0" animBg="1"/>
      <p:bldP spid="145427" grpId="1" animBg="1"/>
      <p:bldP spid="145429" grpId="0" animBg="1"/>
      <p:bldP spid="145422" grpId="0"/>
      <p:bldP spid="145430" grpId="0"/>
      <p:bldP spid="14542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9" name="Picture 7" descr="silhouetteFalcon"/>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1643124">
            <a:off x="6175416" y="-68545"/>
            <a:ext cx="995974" cy="2450243"/>
          </a:xfrm>
          <a:prstGeom prst="rect">
            <a:avLst/>
          </a:prstGeom>
          <a:noFill/>
          <a:scene3d>
            <a:camera prst="orthographicFront">
              <a:rot lat="0" lon="0" rev="2700000"/>
            </a:camera>
            <a:lightRig rig="threePt" dir="t"/>
          </a:scene3d>
          <a:extLst>
            <a:ext uri="{909E8E84-426E-40DD-AFC4-6F175D3DCCD1}">
              <a14:hiddenFill xmlns="" xmlns:a14="http://schemas.microsoft.com/office/drawing/2010/main">
                <a:solidFill>
                  <a:srgbClr val="FFFFFF"/>
                </a:solidFill>
              </a14:hiddenFill>
            </a:ext>
          </a:extLst>
        </p:spPr>
      </p:pic>
      <p:pic>
        <p:nvPicPr>
          <p:cNvPr id="146440" name="Picture 8" descr="DaveMcNhawksdarkGyr copy"/>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191000" y="2657475"/>
            <a:ext cx="4724400" cy="4200525"/>
          </a:xfrm>
          <a:prstGeom prst="rect">
            <a:avLst/>
          </a:prstGeom>
          <a:noFill/>
          <a:extLst>
            <a:ext uri="{909E8E84-426E-40DD-AFC4-6F175D3DCCD1}">
              <a14:hiddenFill xmlns="" xmlns:a14="http://schemas.microsoft.com/office/drawing/2010/main">
                <a:solidFill>
                  <a:srgbClr val="FFFFFF"/>
                </a:solidFill>
              </a14:hiddenFill>
            </a:ext>
          </a:extLst>
        </p:spPr>
      </p:pic>
      <p:sp>
        <p:nvSpPr>
          <p:cNvPr id="146436" name="Text Box 4"/>
          <p:cNvSpPr txBox="1">
            <a:spLocks noChangeArrowheads="1"/>
          </p:cNvSpPr>
          <p:nvPr/>
        </p:nvSpPr>
        <p:spPr bwMode="auto">
          <a:xfrm>
            <a:off x="221673" y="241300"/>
            <a:ext cx="3089275"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000"/>
                </a:solidFill>
              </a:rPr>
              <a:t>Gyrfalcon</a:t>
            </a:r>
            <a:r>
              <a:rPr lang="en-US" sz="4000" dirty="0">
                <a:solidFill>
                  <a:srgbClr val="FFFF00"/>
                </a:solidFill>
              </a:rPr>
              <a:t> </a:t>
            </a:r>
          </a:p>
        </p:txBody>
      </p:sp>
      <p:sp>
        <p:nvSpPr>
          <p:cNvPr id="146437" name="Text Box 5"/>
          <p:cNvSpPr txBox="1">
            <a:spLocks noChangeArrowheads="1"/>
          </p:cNvSpPr>
          <p:nvPr/>
        </p:nvSpPr>
        <p:spPr bwMode="auto">
          <a:xfrm>
            <a:off x="685800" y="1035842"/>
            <a:ext cx="3289683"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t>T</a:t>
            </a:r>
            <a:r>
              <a:rPr lang="en-US" dirty="0" smtClean="0"/>
              <a:t>he </a:t>
            </a:r>
            <a:r>
              <a:rPr lang="en-US" dirty="0"/>
              <a:t>largest falcon</a:t>
            </a:r>
          </a:p>
        </p:txBody>
      </p:sp>
      <p:sp>
        <p:nvSpPr>
          <p:cNvPr id="146438" name="Text Box 6"/>
          <p:cNvSpPr txBox="1">
            <a:spLocks noChangeArrowheads="1"/>
          </p:cNvSpPr>
          <p:nvPr/>
        </p:nvSpPr>
        <p:spPr bwMode="auto">
          <a:xfrm>
            <a:off x="228600" y="2438400"/>
            <a:ext cx="5486400" cy="23083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a:buFontTx/>
              <a:buChar char="•"/>
            </a:pPr>
            <a:r>
              <a:rPr lang="en-US" dirty="0"/>
              <a:t> </a:t>
            </a:r>
            <a:r>
              <a:rPr lang="en-US" sz="2000" dirty="0" smtClean="0"/>
              <a:t>Bird </a:t>
            </a:r>
            <a:r>
              <a:rPr lang="en-US" sz="2000" dirty="0"/>
              <a:t>of the tundra</a:t>
            </a:r>
          </a:p>
          <a:p>
            <a:pPr algn="l">
              <a:buFontTx/>
              <a:buChar char="•"/>
            </a:pPr>
            <a:endParaRPr lang="en-US" sz="2000" dirty="0"/>
          </a:p>
          <a:p>
            <a:pPr algn="l">
              <a:buFontTx/>
              <a:buChar char="•"/>
            </a:pPr>
            <a:r>
              <a:rPr lang="en-US" sz="2000" dirty="0"/>
              <a:t> </a:t>
            </a:r>
            <a:r>
              <a:rPr lang="en-US" sz="2000" dirty="0" smtClean="0"/>
              <a:t>Rare </a:t>
            </a:r>
            <a:r>
              <a:rPr lang="en-US" sz="2000" dirty="0"/>
              <a:t>visitor </a:t>
            </a:r>
            <a:r>
              <a:rPr lang="en-US" sz="2000" dirty="0" smtClean="0"/>
              <a:t>south</a:t>
            </a:r>
          </a:p>
          <a:p>
            <a:pPr algn="l"/>
            <a:r>
              <a:rPr lang="en-US" sz="2000" dirty="0"/>
              <a:t> </a:t>
            </a:r>
            <a:r>
              <a:rPr lang="en-US" sz="2000" dirty="0" smtClean="0"/>
              <a:t>  </a:t>
            </a:r>
            <a:r>
              <a:rPr lang="en-US" sz="2000" dirty="0"/>
              <a:t>of </a:t>
            </a:r>
            <a:r>
              <a:rPr lang="en-US" sz="2000" dirty="0" smtClean="0"/>
              <a:t>the Canadian </a:t>
            </a:r>
            <a:r>
              <a:rPr lang="en-US" sz="2000" dirty="0"/>
              <a:t>border</a:t>
            </a:r>
          </a:p>
          <a:p>
            <a:pPr algn="l"/>
            <a:endParaRPr lang="en-US" sz="2000" dirty="0"/>
          </a:p>
          <a:p>
            <a:pPr algn="l">
              <a:buFontTx/>
              <a:buChar char="•"/>
            </a:pPr>
            <a:r>
              <a:rPr lang="en-US" sz="2000" dirty="0"/>
              <a:t> </a:t>
            </a:r>
            <a:r>
              <a:rPr lang="en-US" sz="2000" dirty="0" smtClean="0"/>
              <a:t>Colors </a:t>
            </a:r>
            <a:r>
              <a:rPr lang="en-US" sz="2000" dirty="0"/>
              <a:t>range from </a:t>
            </a:r>
            <a:r>
              <a:rPr lang="en-US" sz="2000" dirty="0" smtClean="0"/>
              <a:t>white</a:t>
            </a:r>
            <a:endParaRPr lang="en-US" sz="2000" dirty="0"/>
          </a:p>
          <a:p>
            <a:pPr algn="l"/>
            <a:r>
              <a:rPr lang="en-US" sz="2000" dirty="0" smtClean="0"/>
              <a:t>   through </a:t>
            </a:r>
            <a:r>
              <a:rPr lang="en-US" sz="2000" dirty="0"/>
              <a:t>dark grey</a:t>
            </a:r>
          </a:p>
        </p:txBody>
      </p:sp>
      <p:pic>
        <p:nvPicPr>
          <p:cNvPr id="146441" name="Picture 9" descr="close Gyr copy"/>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029200" y="2286000"/>
            <a:ext cx="3371850" cy="45720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spd="slow" advClick="0" advTm="1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nodeType="afterEffect">
                                  <p:stCondLst>
                                    <p:cond delay="0"/>
                                  </p:stCondLst>
                                  <p:childTnLst>
                                    <p:set>
                                      <p:cBhvr>
                                        <p:cTn id="6" dur="1" fill="hold">
                                          <p:stCondLst>
                                            <p:cond delay="0"/>
                                          </p:stCondLst>
                                        </p:cTn>
                                        <p:tgtEl>
                                          <p:spTgt spid="146439"/>
                                        </p:tgtEl>
                                        <p:attrNameLst>
                                          <p:attrName>style.visibility</p:attrName>
                                        </p:attrNameLst>
                                      </p:cBhvr>
                                      <p:to>
                                        <p:strVal val="visible"/>
                                      </p:to>
                                    </p:set>
                                    <p:anim calcmode="lin" valueType="num">
                                      <p:cBhvr>
                                        <p:cTn id="7" dur="3000" fill="hold"/>
                                        <p:tgtEl>
                                          <p:spTgt spid="146439"/>
                                        </p:tgtEl>
                                        <p:attrNameLst>
                                          <p:attrName>ppt_w</p:attrName>
                                        </p:attrNameLst>
                                      </p:cBhvr>
                                      <p:tavLst>
                                        <p:tav tm="0">
                                          <p:val>
                                            <p:fltVal val="0"/>
                                          </p:val>
                                        </p:tav>
                                        <p:tav tm="100000">
                                          <p:val>
                                            <p:strVal val="#ppt_w"/>
                                          </p:val>
                                        </p:tav>
                                      </p:tavLst>
                                    </p:anim>
                                    <p:anim calcmode="lin" valueType="num">
                                      <p:cBhvr>
                                        <p:cTn id="8" dur="3000" fill="hold"/>
                                        <p:tgtEl>
                                          <p:spTgt spid="146439"/>
                                        </p:tgtEl>
                                        <p:attrNameLst>
                                          <p:attrName>ppt_h</p:attrName>
                                        </p:attrNameLst>
                                      </p:cBhvr>
                                      <p:tavLst>
                                        <p:tav tm="0">
                                          <p:val>
                                            <p:fltVal val="0"/>
                                          </p:val>
                                        </p:tav>
                                        <p:tav tm="100000">
                                          <p:val>
                                            <p:strVal val="#ppt_h"/>
                                          </p:val>
                                        </p:tav>
                                      </p:tavLst>
                                    </p:anim>
                                    <p:animEffect transition="in" filter="fade">
                                      <p:cBhvr>
                                        <p:cTn id="9" dur="3000"/>
                                        <p:tgtEl>
                                          <p:spTgt spid="146439"/>
                                        </p:tgtEl>
                                      </p:cBhvr>
                                    </p:animEffect>
                                  </p:childTnLst>
                                </p:cTn>
                              </p:par>
                            </p:childTnLst>
                          </p:cTn>
                        </p:par>
                        <p:par>
                          <p:cTn id="10" fill="hold" nodeType="afterGroup">
                            <p:stCondLst>
                              <p:cond delay="3000"/>
                            </p:stCondLst>
                            <p:childTnLst>
                              <p:par>
                                <p:cTn id="11" presetID="10" presetClass="entr" presetSubtype="0" fill="hold" nodeType="afterEffect">
                                  <p:stCondLst>
                                    <p:cond delay="0"/>
                                  </p:stCondLst>
                                  <p:childTnLst>
                                    <p:set>
                                      <p:cBhvr>
                                        <p:cTn id="12" dur="1" fill="hold">
                                          <p:stCondLst>
                                            <p:cond delay="0"/>
                                          </p:stCondLst>
                                        </p:cTn>
                                        <p:tgtEl>
                                          <p:spTgt spid="146438">
                                            <p:txEl>
                                              <p:pRg st="0" end="0"/>
                                            </p:txEl>
                                          </p:spTgt>
                                        </p:tgtEl>
                                        <p:attrNameLst>
                                          <p:attrName>style.visibility</p:attrName>
                                        </p:attrNameLst>
                                      </p:cBhvr>
                                      <p:to>
                                        <p:strVal val="visible"/>
                                      </p:to>
                                    </p:set>
                                    <p:animEffect transition="in" filter="fade">
                                      <p:cBhvr>
                                        <p:cTn id="13" dur="2000"/>
                                        <p:tgtEl>
                                          <p:spTgt spid="146438">
                                            <p:txEl>
                                              <p:pRg st="0" end="0"/>
                                            </p:txEl>
                                          </p:spTgt>
                                        </p:tgtEl>
                                      </p:cBhvr>
                                    </p:animEffect>
                                  </p:childTnLst>
                                </p:cTn>
                              </p:par>
                              <p:par>
                                <p:cTn id="14" presetID="53" presetClass="entr" presetSubtype="0" fill="hold" nodeType="withEffect">
                                  <p:stCondLst>
                                    <p:cond delay="0"/>
                                  </p:stCondLst>
                                  <p:childTnLst>
                                    <p:set>
                                      <p:cBhvr>
                                        <p:cTn id="15" dur="1" fill="hold">
                                          <p:stCondLst>
                                            <p:cond delay="0"/>
                                          </p:stCondLst>
                                        </p:cTn>
                                        <p:tgtEl>
                                          <p:spTgt spid="146441"/>
                                        </p:tgtEl>
                                        <p:attrNameLst>
                                          <p:attrName>style.visibility</p:attrName>
                                        </p:attrNameLst>
                                      </p:cBhvr>
                                      <p:to>
                                        <p:strVal val="visible"/>
                                      </p:to>
                                    </p:set>
                                    <p:anim calcmode="lin" valueType="num">
                                      <p:cBhvr>
                                        <p:cTn id="16" dur="3000" fill="hold"/>
                                        <p:tgtEl>
                                          <p:spTgt spid="146441"/>
                                        </p:tgtEl>
                                        <p:attrNameLst>
                                          <p:attrName>ppt_w</p:attrName>
                                        </p:attrNameLst>
                                      </p:cBhvr>
                                      <p:tavLst>
                                        <p:tav tm="0">
                                          <p:val>
                                            <p:fltVal val="0"/>
                                          </p:val>
                                        </p:tav>
                                        <p:tav tm="100000">
                                          <p:val>
                                            <p:strVal val="#ppt_w"/>
                                          </p:val>
                                        </p:tav>
                                      </p:tavLst>
                                    </p:anim>
                                    <p:anim calcmode="lin" valueType="num">
                                      <p:cBhvr>
                                        <p:cTn id="17" dur="3000" fill="hold"/>
                                        <p:tgtEl>
                                          <p:spTgt spid="146441"/>
                                        </p:tgtEl>
                                        <p:attrNameLst>
                                          <p:attrName>ppt_h</p:attrName>
                                        </p:attrNameLst>
                                      </p:cBhvr>
                                      <p:tavLst>
                                        <p:tav tm="0">
                                          <p:val>
                                            <p:fltVal val="0"/>
                                          </p:val>
                                        </p:tav>
                                        <p:tav tm="100000">
                                          <p:val>
                                            <p:strVal val="#ppt_h"/>
                                          </p:val>
                                        </p:tav>
                                      </p:tavLst>
                                    </p:anim>
                                    <p:animEffect transition="in" filter="fade">
                                      <p:cBhvr>
                                        <p:cTn id="18" dur="3000"/>
                                        <p:tgtEl>
                                          <p:spTgt spid="146441"/>
                                        </p:tgtEl>
                                      </p:cBhvr>
                                    </p:animEffect>
                                  </p:childTnLst>
                                </p:cTn>
                              </p:par>
                            </p:childTnLst>
                          </p:cTn>
                        </p:par>
                        <p:par>
                          <p:cTn id="19" fill="hold" nodeType="afterGroup">
                            <p:stCondLst>
                              <p:cond delay="6000"/>
                            </p:stCondLst>
                            <p:childTnLst>
                              <p:par>
                                <p:cTn id="20" presetID="10" presetClass="entr" presetSubtype="0" fill="hold" nodeType="afterEffect">
                                  <p:stCondLst>
                                    <p:cond delay="0"/>
                                  </p:stCondLst>
                                  <p:childTnLst>
                                    <p:set>
                                      <p:cBhvr>
                                        <p:cTn id="21" dur="1" fill="hold">
                                          <p:stCondLst>
                                            <p:cond delay="0"/>
                                          </p:stCondLst>
                                        </p:cTn>
                                        <p:tgtEl>
                                          <p:spTgt spid="146438">
                                            <p:txEl>
                                              <p:pRg st="2" end="2"/>
                                            </p:txEl>
                                          </p:spTgt>
                                        </p:tgtEl>
                                        <p:attrNameLst>
                                          <p:attrName>style.visibility</p:attrName>
                                        </p:attrNameLst>
                                      </p:cBhvr>
                                      <p:to>
                                        <p:strVal val="visible"/>
                                      </p:to>
                                    </p:set>
                                    <p:animEffect transition="in" filter="fade">
                                      <p:cBhvr>
                                        <p:cTn id="22" dur="2000"/>
                                        <p:tgtEl>
                                          <p:spTgt spid="146438">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46438">
                                            <p:txEl>
                                              <p:pRg st="3" end="3"/>
                                            </p:txEl>
                                          </p:spTgt>
                                        </p:tgtEl>
                                        <p:attrNameLst>
                                          <p:attrName>style.visibility</p:attrName>
                                        </p:attrNameLst>
                                      </p:cBhvr>
                                      <p:to>
                                        <p:strVal val="visible"/>
                                      </p:to>
                                    </p:set>
                                    <p:animEffect transition="in" filter="fade">
                                      <p:cBhvr>
                                        <p:cTn id="25" dur="2000"/>
                                        <p:tgtEl>
                                          <p:spTgt spid="146438">
                                            <p:txEl>
                                              <p:pRg st="3" end="3"/>
                                            </p:txEl>
                                          </p:spTgt>
                                        </p:tgtEl>
                                      </p:cBhvr>
                                    </p:animEffect>
                                  </p:childTnLst>
                                </p:cTn>
                              </p:par>
                            </p:childTnLst>
                          </p:cTn>
                        </p:par>
                        <p:par>
                          <p:cTn id="26" fill="hold" nodeType="afterGroup">
                            <p:stCondLst>
                              <p:cond delay="8000"/>
                            </p:stCondLst>
                            <p:childTnLst>
                              <p:par>
                                <p:cTn id="27" presetID="10" presetClass="entr" presetSubtype="0" fill="hold" nodeType="afterEffect">
                                  <p:stCondLst>
                                    <p:cond delay="0"/>
                                  </p:stCondLst>
                                  <p:childTnLst>
                                    <p:set>
                                      <p:cBhvr>
                                        <p:cTn id="28" dur="1" fill="hold">
                                          <p:stCondLst>
                                            <p:cond delay="0"/>
                                          </p:stCondLst>
                                        </p:cTn>
                                        <p:tgtEl>
                                          <p:spTgt spid="146438">
                                            <p:txEl>
                                              <p:pRg st="5" end="5"/>
                                            </p:txEl>
                                          </p:spTgt>
                                        </p:tgtEl>
                                        <p:attrNameLst>
                                          <p:attrName>style.visibility</p:attrName>
                                        </p:attrNameLst>
                                      </p:cBhvr>
                                      <p:to>
                                        <p:strVal val="visible"/>
                                      </p:to>
                                    </p:set>
                                    <p:animEffect transition="in" filter="fade">
                                      <p:cBhvr>
                                        <p:cTn id="29" dur="2000"/>
                                        <p:tgtEl>
                                          <p:spTgt spid="146438">
                                            <p:txEl>
                                              <p:pRg st="5" end="5"/>
                                            </p:txEl>
                                          </p:spTgt>
                                        </p:tgtEl>
                                      </p:cBhvr>
                                    </p:animEffect>
                                  </p:childTnLst>
                                </p:cTn>
                              </p:par>
                              <p:par>
                                <p:cTn id="30" presetID="53" presetClass="exit" presetSubtype="0" fill="hold" nodeType="withEffect">
                                  <p:stCondLst>
                                    <p:cond delay="0"/>
                                  </p:stCondLst>
                                  <p:childTnLst>
                                    <p:anim calcmode="lin" valueType="num">
                                      <p:cBhvr>
                                        <p:cTn id="31" dur="3000"/>
                                        <p:tgtEl>
                                          <p:spTgt spid="146441"/>
                                        </p:tgtEl>
                                        <p:attrNameLst>
                                          <p:attrName>ppt_w</p:attrName>
                                        </p:attrNameLst>
                                      </p:cBhvr>
                                      <p:tavLst>
                                        <p:tav tm="0">
                                          <p:val>
                                            <p:strVal val="ppt_w"/>
                                          </p:val>
                                        </p:tav>
                                        <p:tav tm="100000">
                                          <p:val>
                                            <p:fltVal val="0"/>
                                          </p:val>
                                        </p:tav>
                                      </p:tavLst>
                                    </p:anim>
                                    <p:anim calcmode="lin" valueType="num">
                                      <p:cBhvr>
                                        <p:cTn id="32" dur="3000"/>
                                        <p:tgtEl>
                                          <p:spTgt spid="146441"/>
                                        </p:tgtEl>
                                        <p:attrNameLst>
                                          <p:attrName>ppt_h</p:attrName>
                                        </p:attrNameLst>
                                      </p:cBhvr>
                                      <p:tavLst>
                                        <p:tav tm="0">
                                          <p:val>
                                            <p:strVal val="ppt_h"/>
                                          </p:val>
                                        </p:tav>
                                        <p:tav tm="100000">
                                          <p:val>
                                            <p:fltVal val="0"/>
                                          </p:val>
                                        </p:tav>
                                      </p:tavLst>
                                    </p:anim>
                                    <p:animEffect transition="out" filter="fade">
                                      <p:cBhvr>
                                        <p:cTn id="33" dur="3000"/>
                                        <p:tgtEl>
                                          <p:spTgt spid="146441"/>
                                        </p:tgtEl>
                                      </p:cBhvr>
                                    </p:animEffect>
                                    <p:set>
                                      <p:cBhvr>
                                        <p:cTn id="34" dur="1" fill="hold">
                                          <p:stCondLst>
                                            <p:cond delay="2999"/>
                                          </p:stCondLst>
                                        </p:cTn>
                                        <p:tgtEl>
                                          <p:spTgt spid="146441"/>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146438">
                                            <p:txEl>
                                              <p:pRg st="6" end="6"/>
                                            </p:txEl>
                                          </p:spTgt>
                                        </p:tgtEl>
                                        <p:attrNameLst>
                                          <p:attrName>style.visibility</p:attrName>
                                        </p:attrNameLst>
                                      </p:cBhvr>
                                      <p:to>
                                        <p:strVal val="visible"/>
                                      </p:to>
                                    </p:set>
                                    <p:animEffect transition="in" filter="fade">
                                      <p:cBhvr>
                                        <p:cTn id="37" dur="2000"/>
                                        <p:tgtEl>
                                          <p:spTgt spid="146438">
                                            <p:txEl>
                                              <p:pRg st="6" end="6"/>
                                            </p:txEl>
                                          </p:spTgt>
                                        </p:tgtEl>
                                      </p:cBhvr>
                                    </p:animEffect>
                                  </p:childTnLst>
                                </p:cTn>
                              </p:par>
                              <p:par>
                                <p:cTn id="38" presetID="53" presetClass="entr" presetSubtype="0" fill="hold" nodeType="withEffect">
                                  <p:stCondLst>
                                    <p:cond delay="0"/>
                                  </p:stCondLst>
                                  <p:childTnLst>
                                    <p:set>
                                      <p:cBhvr>
                                        <p:cTn id="39" dur="1" fill="hold">
                                          <p:stCondLst>
                                            <p:cond delay="0"/>
                                          </p:stCondLst>
                                        </p:cTn>
                                        <p:tgtEl>
                                          <p:spTgt spid="146440"/>
                                        </p:tgtEl>
                                        <p:attrNameLst>
                                          <p:attrName>style.visibility</p:attrName>
                                        </p:attrNameLst>
                                      </p:cBhvr>
                                      <p:to>
                                        <p:strVal val="visible"/>
                                      </p:to>
                                    </p:set>
                                    <p:anim calcmode="lin" valueType="num">
                                      <p:cBhvr>
                                        <p:cTn id="40" dur="3000" fill="hold"/>
                                        <p:tgtEl>
                                          <p:spTgt spid="146440"/>
                                        </p:tgtEl>
                                        <p:attrNameLst>
                                          <p:attrName>ppt_w</p:attrName>
                                        </p:attrNameLst>
                                      </p:cBhvr>
                                      <p:tavLst>
                                        <p:tav tm="0">
                                          <p:val>
                                            <p:fltVal val="0"/>
                                          </p:val>
                                        </p:tav>
                                        <p:tav tm="100000">
                                          <p:val>
                                            <p:strVal val="#ppt_w"/>
                                          </p:val>
                                        </p:tav>
                                      </p:tavLst>
                                    </p:anim>
                                    <p:anim calcmode="lin" valueType="num">
                                      <p:cBhvr>
                                        <p:cTn id="41" dur="3000" fill="hold"/>
                                        <p:tgtEl>
                                          <p:spTgt spid="146440"/>
                                        </p:tgtEl>
                                        <p:attrNameLst>
                                          <p:attrName>ppt_h</p:attrName>
                                        </p:attrNameLst>
                                      </p:cBhvr>
                                      <p:tavLst>
                                        <p:tav tm="0">
                                          <p:val>
                                            <p:fltVal val="0"/>
                                          </p:val>
                                        </p:tav>
                                        <p:tav tm="100000">
                                          <p:val>
                                            <p:strVal val="#ppt_h"/>
                                          </p:val>
                                        </p:tav>
                                      </p:tavLst>
                                    </p:anim>
                                    <p:animEffect transition="in" filter="fade">
                                      <p:cBhvr>
                                        <p:cTn id="42" dur="3000"/>
                                        <p:tgtEl>
                                          <p:spTgt spid="146440"/>
                                        </p:tgtEl>
                                      </p:cBhvr>
                                    </p:animEffect>
                                  </p:childTnLst>
                                </p:cTn>
                              </p:par>
                            </p:childTnLst>
                          </p:cTn>
                        </p:par>
                        <p:par>
                          <p:cTn id="43" fill="hold">
                            <p:stCondLst>
                              <p:cond delay="11000"/>
                            </p:stCondLst>
                            <p:childTnLst>
                              <p:par>
                                <p:cTn id="44" presetID="53" presetClass="exit" presetSubtype="32" fill="hold" nodeType="afterEffect">
                                  <p:stCondLst>
                                    <p:cond delay="4000"/>
                                  </p:stCondLst>
                                  <p:childTnLst>
                                    <p:anim calcmode="lin" valueType="num">
                                      <p:cBhvr>
                                        <p:cTn id="45" dur="2000"/>
                                        <p:tgtEl>
                                          <p:spTgt spid="146440"/>
                                        </p:tgtEl>
                                        <p:attrNameLst>
                                          <p:attrName>ppt_w</p:attrName>
                                        </p:attrNameLst>
                                      </p:cBhvr>
                                      <p:tavLst>
                                        <p:tav tm="0">
                                          <p:val>
                                            <p:strVal val="ppt_w"/>
                                          </p:val>
                                        </p:tav>
                                        <p:tav tm="100000">
                                          <p:val>
                                            <p:fltVal val="0"/>
                                          </p:val>
                                        </p:tav>
                                      </p:tavLst>
                                    </p:anim>
                                    <p:anim calcmode="lin" valueType="num">
                                      <p:cBhvr>
                                        <p:cTn id="46" dur="2000"/>
                                        <p:tgtEl>
                                          <p:spTgt spid="146440"/>
                                        </p:tgtEl>
                                        <p:attrNameLst>
                                          <p:attrName>ppt_h</p:attrName>
                                        </p:attrNameLst>
                                      </p:cBhvr>
                                      <p:tavLst>
                                        <p:tav tm="0">
                                          <p:val>
                                            <p:strVal val="ppt_h"/>
                                          </p:val>
                                        </p:tav>
                                        <p:tav tm="100000">
                                          <p:val>
                                            <p:fltVal val="0"/>
                                          </p:val>
                                        </p:tav>
                                      </p:tavLst>
                                    </p:anim>
                                    <p:animEffect transition="out" filter="fade">
                                      <p:cBhvr>
                                        <p:cTn id="47" dur="2000"/>
                                        <p:tgtEl>
                                          <p:spTgt spid="146440"/>
                                        </p:tgtEl>
                                      </p:cBhvr>
                                    </p:animEffect>
                                    <p:set>
                                      <p:cBhvr>
                                        <p:cTn id="48" dur="1" fill="hold">
                                          <p:stCondLst>
                                            <p:cond delay="1999"/>
                                          </p:stCondLst>
                                        </p:cTn>
                                        <p:tgtEl>
                                          <p:spTgt spid="146440"/>
                                        </p:tgtEl>
                                        <p:attrNameLst>
                                          <p:attrName>style.visibility</p:attrName>
                                        </p:attrNameLst>
                                      </p:cBhvr>
                                      <p:to>
                                        <p:strVal val="hidden"/>
                                      </p:to>
                                    </p:set>
                                  </p:childTnLst>
                                </p:cTn>
                              </p:par>
                              <p:par>
                                <p:cTn id="49" presetID="53" presetClass="entr" presetSubtype="16" fill="hold" nodeType="withEffect">
                                  <p:stCondLst>
                                    <p:cond delay="4000"/>
                                  </p:stCondLst>
                                  <p:childTnLst>
                                    <p:set>
                                      <p:cBhvr>
                                        <p:cTn id="50" dur="1" fill="hold">
                                          <p:stCondLst>
                                            <p:cond delay="0"/>
                                          </p:stCondLst>
                                        </p:cTn>
                                        <p:tgtEl>
                                          <p:spTgt spid="146441"/>
                                        </p:tgtEl>
                                        <p:attrNameLst>
                                          <p:attrName>style.visibility</p:attrName>
                                        </p:attrNameLst>
                                      </p:cBhvr>
                                      <p:to>
                                        <p:strVal val="visible"/>
                                      </p:to>
                                    </p:set>
                                    <p:anim calcmode="lin" valueType="num">
                                      <p:cBhvr>
                                        <p:cTn id="51" dur="3000" fill="hold"/>
                                        <p:tgtEl>
                                          <p:spTgt spid="146441"/>
                                        </p:tgtEl>
                                        <p:attrNameLst>
                                          <p:attrName>ppt_w</p:attrName>
                                        </p:attrNameLst>
                                      </p:cBhvr>
                                      <p:tavLst>
                                        <p:tav tm="0">
                                          <p:val>
                                            <p:fltVal val="0"/>
                                          </p:val>
                                        </p:tav>
                                        <p:tav tm="100000">
                                          <p:val>
                                            <p:strVal val="#ppt_w"/>
                                          </p:val>
                                        </p:tav>
                                      </p:tavLst>
                                    </p:anim>
                                    <p:anim calcmode="lin" valueType="num">
                                      <p:cBhvr>
                                        <p:cTn id="52" dur="3000" fill="hold"/>
                                        <p:tgtEl>
                                          <p:spTgt spid="146441"/>
                                        </p:tgtEl>
                                        <p:attrNameLst>
                                          <p:attrName>ppt_h</p:attrName>
                                        </p:attrNameLst>
                                      </p:cBhvr>
                                      <p:tavLst>
                                        <p:tav tm="0">
                                          <p:val>
                                            <p:fltVal val="0"/>
                                          </p:val>
                                        </p:tav>
                                        <p:tav tm="100000">
                                          <p:val>
                                            <p:strVal val="#ppt_h"/>
                                          </p:val>
                                        </p:tav>
                                      </p:tavLst>
                                    </p:anim>
                                    <p:animEffect transition="in" filter="fade">
                                      <p:cBhvr>
                                        <p:cTn id="53" dur="3000"/>
                                        <p:tgtEl>
                                          <p:spTgt spid="146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3" name="Picture 5" descr="35880010"/>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200400" y="-838200"/>
            <a:ext cx="14706600" cy="9753600"/>
          </a:xfrm>
          <a:prstGeom prst="rect">
            <a:avLst/>
          </a:prstGeom>
          <a:noFill/>
          <a:extLst>
            <a:ext uri="{909E8E84-426E-40DD-AFC4-6F175D3DCCD1}">
              <a14:hiddenFill xmlns="" xmlns:a14="http://schemas.microsoft.com/office/drawing/2010/main">
                <a:solidFill>
                  <a:srgbClr val="FFFFFF"/>
                </a:solidFill>
              </a14:hiddenFill>
            </a:ext>
          </a:extLst>
        </p:spPr>
      </p:pic>
      <p:sp>
        <p:nvSpPr>
          <p:cNvPr id="150534" name="Text Box 6"/>
          <p:cNvSpPr txBox="1">
            <a:spLocks noChangeArrowheads="1"/>
          </p:cNvSpPr>
          <p:nvPr/>
        </p:nvSpPr>
        <p:spPr bwMode="auto">
          <a:xfrm>
            <a:off x="762000" y="1143000"/>
            <a:ext cx="7018338"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t>Remember this picture?</a:t>
            </a:r>
          </a:p>
        </p:txBody>
      </p:sp>
      <p:sp>
        <p:nvSpPr>
          <p:cNvPr id="150535" name="Text Box 7"/>
          <p:cNvSpPr txBox="1">
            <a:spLocks noChangeArrowheads="1"/>
          </p:cNvSpPr>
          <p:nvPr/>
        </p:nvSpPr>
        <p:spPr bwMode="auto">
          <a:xfrm>
            <a:off x="838200" y="4267200"/>
            <a:ext cx="7343775"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a:t>Remember the question?</a:t>
            </a:r>
          </a:p>
        </p:txBody>
      </p:sp>
      <p:sp>
        <p:nvSpPr>
          <p:cNvPr id="150536" name="Text Box 8"/>
          <p:cNvSpPr txBox="1">
            <a:spLocks noChangeArrowheads="1"/>
          </p:cNvSpPr>
          <p:nvPr/>
        </p:nvSpPr>
        <p:spPr bwMode="auto">
          <a:xfrm>
            <a:off x="609600" y="5667375"/>
            <a:ext cx="7620000" cy="1190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r>
              <a:rPr lang="en-US" sz="3600" dirty="0">
                <a:solidFill>
                  <a:srgbClr val="C00000"/>
                </a:solidFill>
              </a:rPr>
              <a:t>Now imagine you are using your binoculars</a:t>
            </a:r>
          </a:p>
        </p:txBody>
      </p:sp>
      <p:sp>
        <p:nvSpPr>
          <p:cNvPr id="150537" name="Oval 9"/>
          <p:cNvSpPr>
            <a:spLocks noChangeArrowheads="1"/>
          </p:cNvSpPr>
          <p:nvPr/>
        </p:nvSpPr>
        <p:spPr bwMode="auto">
          <a:xfrm>
            <a:off x="4114800" y="2286000"/>
            <a:ext cx="381000" cy="381000"/>
          </a:xfrm>
          <a:prstGeom prst="ellipse">
            <a:avLst/>
          </a:prstGeom>
          <a:noFill/>
          <a:ln w="57150">
            <a:solidFill>
              <a:srgbClr val="FFD319"/>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spd="slow" advClick="0" advTm="7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afterEffect">
                                  <p:stCondLst>
                                    <p:cond delay="0"/>
                                  </p:stCondLst>
                                  <p:childTnLst>
                                    <p:set>
                                      <p:cBhvr rctx="PPT">
                                        <p:cTn id="6" dur="indefinite"/>
                                        <p:tgtEl>
                                          <p:spTgt spid="150533"/>
                                        </p:tgtEl>
                                        <p:attrNameLst>
                                          <p:attrName>style.opacity</p:attrName>
                                        </p:attrNameLst>
                                      </p:cBhvr>
                                      <p:to>
                                        <p:strVal val="0.5"/>
                                      </p:to>
                                    </p:set>
                                    <p:animEffect filter="image" prLst="opacity: 0.5">
                                      <p:cBhvr rctx="IE">
                                        <p:cTn id="7" dur="indefinite"/>
                                        <p:tgtEl>
                                          <p:spTgt spid="150533"/>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50534"/>
                                        </p:tgtEl>
                                        <p:attrNameLst>
                                          <p:attrName>style.visibility</p:attrName>
                                        </p:attrNameLst>
                                      </p:cBhvr>
                                      <p:to>
                                        <p:strVal val="visible"/>
                                      </p:to>
                                    </p:set>
                                    <p:animEffect transition="in" filter="fade">
                                      <p:cBhvr>
                                        <p:cTn id="10" dur="2000"/>
                                        <p:tgtEl>
                                          <p:spTgt spid="150534"/>
                                        </p:tgtEl>
                                      </p:cBhvr>
                                    </p:animEffect>
                                  </p:childTnLst>
                                </p:cTn>
                              </p:par>
                            </p:childTnLst>
                          </p:cTn>
                        </p:par>
                        <p:par>
                          <p:cTn id="11" fill="hold" nodeType="afterGroup">
                            <p:stCondLst>
                              <p:cond delay="3000"/>
                            </p:stCondLst>
                            <p:childTnLst>
                              <p:par>
                                <p:cTn id="12" presetID="53" presetClass="entr" presetSubtype="0" fill="hold" grpId="0" nodeType="afterEffect">
                                  <p:stCondLst>
                                    <p:cond delay="0"/>
                                  </p:stCondLst>
                                  <p:childTnLst>
                                    <p:set>
                                      <p:cBhvr>
                                        <p:cTn id="13" dur="1" fill="hold">
                                          <p:stCondLst>
                                            <p:cond delay="0"/>
                                          </p:stCondLst>
                                        </p:cTn>
                                        <p:tgtEl>
                                          <p:spTgt spid="150537"/>
                                        </p:tgtEl>
                                        <p:attrNameLst>
                                          <p:attrName>style.visibility</p:attrName>
                                        </p:attrNameLst>
                                      </p:cBhvr>
                                      <p:to>
                                        <p:strVal val="visible"/>
                                      </p:to>
                                    </p:set>
                                    <p:anim calcmode="lin" valueType="num">
                                      <p:cBhvr>
                                        <p:cTn id="14" dur="3000" fill="hold"/>
                                        <p:tgtEl>
                                          <p:spTgt spid="150537"/>
                                        </p:tgtEl>
                                        <p:attrNameLst>
                                          <p:attrName>ppt_w</p:attrName>
                                        </p:attrNameLst>
                                      </p:cBhvr>
                                      <p:tavLst>
                                        <p:tav tm="0">
                                          <p:val>
                                            <p:fltVal val="0"/>
                                          </p:val>
                                        </p:tav>
                                        <p:tav tm="100000">
                                          <p:val>
                                            <p:strVal val="#ppt_w"/>
                                          </p:val>
                                        </p:tav>
                                      </p:tavLst>
                                    </p:anim>
                                    <p:anim calcmode="lin" valueType="num">
                                      <p:cBhvr>
                                        <p:cTn id="15" dur="3000" fill="hold"/>
                                        <p:tgtEl>
                                          <p:spTgt spid="150537"/>
                                        </p:tgtEl>
                                        <p:attrNameLst>
                                          <p:attrName>ppt_h</p:attrName>
                                        </p:attrNameLst>
                                      </p:cBhvr>
                                      <p:tavLst>
                                        <p:tav tm="0">
                                          <p:val>
                                            <p:fltVal val="0"/>
                                          </p:val>
                                        </p:tav>
                                        <p:tav tm="100000">
                                          <p:val>
                                            <p:strVal val="#ppt_h"/>
                                          </p:val>
                                        </p:tav>
                                      </p:tavLst>
                                    </p:anim>
                                    <p:animEffect transition="in" filter="fade">
                                      <p:cBhvr>
                                        <p:cTn id="16" dur="3000"/>
                                        <p:tgtEl>
                                          <p:spTgt spid="15053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0535"/>
                                        </p:tgtEl>
                                        <p:attrNameLst>
                                          <p:attrName>style.visibility</p:attrName>
                                        </p:attrNameLst>
                                      </p:cBhvr>
                                      <p:to>
                                        <p:strVal val="visible"/>
                                      </p:to>
                                    </p:set>
                                    <p:animEffect transition="in" filter="fade">
                                      <p:cBhvr>
                                        <p:cTn id="19" dur="3000"/>
                                        <p:tgtEl>
                                          <p:spTgt spid="150535"/>
                                        </p:tgtEl>
                                      </p:cBhvr>
                                    </p:animEffect>
                                  </p:childTnLst>
                                </p:cTn>
                              </p:par>
                            </p:childTnLst>
                          </p:cTn>
                        </p:par>
                        <p:par>
                          <p:cTn id="20" fill="hold" nodeType="afterGroup">
                            <p:stCondLst>
                              <p:cond delay="6000"/>
                            </p:stCondLst>
                            <p:childTnLst>
                              <p:par>
                                <p:cTn id="21" presetID="53" presetClass="entr" presetSubtype="0" fill="hold" grpId="0" nodeType="afterEffect">
                                  <p:stCondLst>
                                    <p:cond delay="0"/>
                                  </p:stCondLst>
                                  <p:childTnLst>
                                    <p:set>
                                      <p:cBhvr>
                                        <p:cTn id="22" dur="1" fill="hold">
                                          <p:stCondLst>
                                            <p:cond delay="0"/>
                                          </p:stCondLst>
                                        </p:cTn>
                                        <p:tgtEl>
                                          <p:spTgt spid="150536"/>
                                        </p:tgtEl>
                                        <p:attrNameLst>
                                          <p:attrName>style.visibility</p:attrName>
                                        </p:attrNameLst>
                                      </p:cBhvr>
                                      <p:to>
                                        <p:strVal val="visible"/>
                                      </p:to>
                                    </p:set>
                                    <p:anim calcmode="lin" valueType="num">
                                      <p:cBhvr>
                                        <p:cTn id="23" dur="2000" fill="hold"/>
                                        <p:tgtEl>
                                          <p:spTgt spid="150536"/>
                                        </p:tgtEl>
                                        <p:attrNameLst>
                                          <p:attrName>ppt_w</p:attrName>
                                        </p:attrNameLst>
                                      </p:cBhvr>
                                      <p:tavLst>
                                        <p:tav tm="0">
                                          <p:val>
                                            <p:fltVal val="0"/>
                                          </p:val>
                                        </p:tav>
                                        <p:tav tm="100000">
                                          <p:val>
                                            <p:strVal val="#ppt_w"/>
                                          </p:val>
                                        </p:tav>
                                      </p:tavLst>
                                    </p:anim>
                                    <p:anim calcmode="lin" valueType="num">
                                      <p:cBhvr>
                                        <p:cTn id="24" dur="2000" fill="hold"/>
                                        <p:tgtEl>
                                          <p:spTgt spid="150536"/>
                                        </p:tgtEl>
                                        <p:attrNameLst>
                                          <p:attrName>ppt_h</p:attrName>
                                        </p:attrNameLst>
                                      </p:cBhvr>
                                      <p:tavLst>
                                        <p:tav tm="0">
                                          <p:val>
                                            <p:fltVal val="0"/>
                                          </p:val>
                                        </p:tav>
                                        <p:tav tm="100000">
                                          <p:val>
                                            <p:strVal val="#ppt_h"/>
                                          </p:val>
                                        </p:tav>
                                      </p:tavLst>
                                    </p:anim>
                                    <p:animEffect transition="in" filter="fade">
                                      <p:cBhvr>
                                        <p:cTn id="25" dur="2000"/>
                                        <p:tgtEl>
                                          <p:spTgt spid="150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4" grpId="0"/>
      <p:bldP spid="150535" grpId="0"/>
      <p:bldP spid="150536" grpId="0"/>
      <p:bldP spid="15053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03" name="Object 3"/>
          <p:cNvGraphicFramePr>
            <a:graphicFrameLocks noGrp="1" noChangeAspect="1"/>
          </p:cNvGraphicFramePr>
          <p:nvPr>
            <p:ph sz="half" idx="1"/>
          </p:nvPr>
        </p:nvGraphicFramePr>
        <p:xfrm>
          <a:off x="4343400" y="2895600"/>
          <a:ext cx="431800" cy="457200"/>
        </p:xfrm>
        <a:graphic>
          <a:graphicData uri="http://schemas.openxmlformats.org/presentationml/2006/ole">
            <p:oleObj spid="_x0000_s154326" name="Image" r:id="rId4" imgW="431594" imgH="456821" progId="">
              <p:embed/>
            </p:oleObj>
          </a:graphicData>
        </a:graphic>
      </p:graphicFrame>
      <p:sp>
        <p:nvSpPr>
          <p:cNvPr id="153615" name="Oval 15"/>
          <p:cNvSpPr>
            <a:spLocks noChangeArrowheads="1"/>
          </p:cNvSpPr>
          <p:nvPr/>
        </p:nvSpPr>
        <p:spPr bwMode="auto">
          <a:xfrm>
            <a:off x="4343400" y="2895600"/>
            <a:ext cx="381000" cy="381000"/>
          </a:xfrm>
          <a:prstGeom prst="ellipse">
            <a:avLst/>
          </a:prstGeom>
          <a:noFill/>
          <a:ln w="57150">
            <a:solidFill>
              <a:srgbClr val="FFD319"/>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53605" name="Picture 5" descr="BWshaped"/>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rot="-1036403">
            <a:off x="3657600" y="2133600"/>
            <a:ext cx="1524000" cy="1689100"/>
          </a:xfrm>
          <a:prstGeom prst="rect">
            <a:avLst/>
          </a:prstGeom>
          <a:noFill/>
          <a:extLst>
            <a:ext uri="{909E8E84-426E-40DD-AFC4-6F175D3DCCD1}">
              <a14:hiddenFill xmlns="" xmlns:a14="http://schemas.microsoft.com/office/drawing/2010/main">
                <a:solidFill>
                  <a:srgbClr val="FFFFFF"/>
                </a:solidFill>
              </a14:hiddenFill>
            </a:ext>
          </a:extLst>
        </p:spPr>
      </p:pic>
      <p:pic>
        <p:nvPicPr>
          <p:cNvPr id="153607" name="Picture 7" descr="BWshaped"/>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2481924">
            <a:off x="3124200" y="1905000"/>
            <a:ext cx="2438400" cy="2200275"/>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153611" name="Object 11"/>
          <p:cNvGraphicFramePr>
            <a:graphicFrameLocks noGrp="1" noChangeAspect="1"/>
          </p:cNvGraphicFramePr>
          <p:nvPr>
            <p:ph sz="half" idx="2"/>
          </p:nvPr>
        </p:nvGraphicFramePr>
        <p:xfrm>
          <a:off x="3124200" y="1676400"/>
          <a:ext cx="2379663" cy="2743200"/>
        </p:xfrm>
        <a:graphic>
          <a:graphicData uri="http://schemas.openxmlformats.org/presentationml/2006/ole">
            <p:oleObj spid="_x0000_s154327" name="Image" r:id="rId7" imgW="1574048" imgH="1815873" progId="">
              <p:embed/>
            </p:oleObj>
          </a:graphicData>
        </a:graphic>
      </p:graphicFrame>
      <p:pic>
        <p:nvPicPr>
          <p:cNvPr id="153614" name="Picture 14" descr="JKennedyBWBRD2562 copy"/>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rot="-23589897">
            <a:off x="533400" y="457200"/>
            <a:ext cx="7562850" cy="5514975"/>
          </a:xfrm>
          <a:prstGeom prst="rect">
            <a:avLst/>
          </a:prstGeom>
          <a:noFill/>
          <a:extLst>
            <a:ext uri="{909E8E84-426E-40DD-AFC4-6F175D3DCCD1}">
              <a14:hiddenFill xmlns="" xmlns:a14="http://schemas.microsoft.com/office/drawing/2010/main">
                <a:solidFill>
                  <a:srgbClr val="FFFFFF"/>
                </a:solidFill>
              </a14:hiddenFill>
            </a:ext>
          </a:extLst>
        </p:spPr>
      </p:pic>
      <p:sp>
        <p:nvSpPr>
          <p:cNvPr id="153606" name="Rectangle 6"/>
          <p:cNvSpPr>
            <a:spLocks noChangeArrowheads="1"/>
          </p:cNvSpPr>
          <p:nvPr/>
        </p:nvSpPr>
        <p:spPr bwMode="auto">
          <a:xfrm>
            <a:off x="1752600" y="762000"/>
            <a:ext cx="5246688"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FF00"/>
                </a:solidFill>
              </a:rPr>
              <a:t>What do you see?</a:t>
            </a:r>
          </a:p>
        </p:txBody>
      </p:sp>
    </p:spTree>
  </p:cSld>
  <p:clrMapOvr>
    <a:masterClrMapping/>
  </p:clrMapOvr>
  <p:transition spd="slow" advClick="0" advTm="1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3606"/>
                                        </p:tgtEl>
                                        <p:attrNameLst>
                                          <p:attrName>style.visibility</p:attrName>
                                        </p:attrNameLst>
                                      </p:cBhvr>
                                      <p:to>
                                        <p:strVal val="visible"/>
                                      </p:to>
                                    </p:set>
                                    <p:animEffect transition="in" filter="fade">
                                      <p:cBhvr>
                                        <p:cTn id="7" dur="2000"/>
                                        <p:tgtEl>
                                          <p:spTgt spid="153606"/>
                                        </p:tgtEl>
                                      </p:cBhvr>
                                    </p:animEffect>
                                  </p:childTnLst>
                                </p:cTn>
                              </p:par>
                            </p:childTnLst>
                          </p:cTn>
                        </p:par>
                        <p:par>
                          <p:cTn id="8" fill="hold" nodeType="afterGroup">
                            <p:stCondLst>
                              <p:cond delay="2000"/>
                            </p:stCondLst>
                            <p:childTnLst>
                              <p:par>
                                <p:cTn id="9" presetID="53" presetClass="entr" presetSubtype="0" fill="hold" nodeType="afterEffect">
                                  <p:stCondLst>
                                    <p:cond delay="0"/>
                                  </p:stCondLst>
                                  <p:childTnLst>
                                    <p:set>
                                      <p:cBhvr>
                                        <p:cTn id="10" dur="1" fill="hold">
                                          <p:stCondLst>
                                            <p:cond delay="0"/>
                                          </p:stCondLst>
                                        </p:cTn>
                                        <p:tgtEl>
                                          <p:spTgt spid="153603"/>
                                        </p:tgtEl>
                                        <p:attrNameLst>
                                          <p:attrName>style.visibility</p:attrName>
                                        </p:attrNameLst>
                                      </p:cBhvr>
                                      <p:to>
                                        <p:strVal val="visible"/>
                                      </p:to>
                                    </p:set>
                                    <p:anim calcmode="lin" valueType="num">
                                      <p:cBhvr>
                                        <p:cTn id="11" dur="1000" fill="hold"/>
                                        <p:tgtEl>
                                          <p:spTgt spid="153603"/>
                                        </p:tgtEl>
                                        <p:attrNameLst>
                                          <p:attrName>ppt_w</p:attrName>
                                        </p:attrNameLst>
                                      </p:cBhvr>
                                      <p:tavLst>
                                        <p:tav tm="0">
                                          <p:val>
                                            <p:fltVal val="0"/>
                                          </p:val>
                                        </p:tav>
                                        <p:tav tm="100000">
                                          <p:val>
                                            <p:strVal val="#ppt_w"/>
                                          </p:val>
                                        </p:tav>
                                      </p:tavLst>
                                    </p:anim>
                                    <p:anim calcmode="lin" valueType="num">
                                      <p:cBhvr>
                                        <p:cTn id="12" dur="1000" fill="hold"/>
                                        <p:tgtEl>
                                          <p:spTgt spid="153603"/>
                                        </p:tgtEl>
                                        <p:attrNameLst>
                                          <p:attrName>ppt_h</p:attrName>
                                        </p:attrNameLst>
                                      </p:cBhvr>
                                      <p:tavLst>
                                        <p:tav tm="0">
                                          <p:val>
                                            <p:fltVal val="0"/>
                                          </p:val>
                                        </p:tav>
                                        <p:tav tm="100000">
                                          <p:val>
                                            <p:strVal val="#ppt_h"/>
                                          </p:val>
                                        </p:tav>
                                      </p:tavLst>
                                    </p:anim>
                                    <p:animEffect transition="in" filter="fade">
                                      <p:cBhvr>
                                        <p:cTn id="13" dur="1000"/>
                                        <p:tgtEl>
                                          <p:spTgt spid="153603"/>
                                        </p:tgtEl>
                                      </p:cBhvr>
                                    </p:animEffect>
                                  </p:childTnLst>
                                </p:cTn>
                              </p:par>
                              <p:par>
                                <p:cTn id="14" presetID="53" presetClass="entr" presetSubtype="0" fill="hold" grpId="0" nodeType="withEffect">
                                  <p:stCondLst>
                                    <p:cond delay="0"/>
                                  </p:stCondLst>
                                  <p:childTnLst>
                                    <p:set>
                                      <p:cBhvr>
                                        <p:cTn id="15" dur="1" fill="hold">
                                          <p:stCondLst>
                                            <p:cond delay="0"/>
                                          </p:stCondLst>
                                        </p:cTn>
                                        <p:tgtEl>
                                          <p:spTgt spid="153615"/>
                                        </p:tgtEl>
                                        <p:attrNameLst>
                                          <p:attrName>style.visibility</p:attrName>
                                        </p:attrNameLst>
                                      </p:cBhvr>
                                      <p:to>
                                        <p:strVal val="visible"/>
                                      </p:to>
                                    </p:set>
                                    <p:anim calcmode="lin" valueType="num">
                                      <p:cBhvr>
                                        <p:cTn id="16" dur="1000" fill="hold"/>
                                        <p:tgtEl>
                                          <p:spTgt spid="153615"/>
                                        </p:tgtEl>
                                        <p:attrNameLst>
                                          <p:attrName>ppt_w</p:attrName>
                                        </p:attrNameLst>
                                      </p:cBhvr>
                                      <p:tavLst>
                                        <p:tav tm="0">
                                          <p:val>
                                            <p:fltVal val="0"/>
                                          </p:val>
                                        </p:tav>
                                        <p:tav tm="100000">
                                          <p:val>
                                            <p:strVal val="#ppt_w"/>
                                          </p:val>
                                        </p:tav>
                                      </p:tavLst>
                                    </p:anim>
                                    <p:anim calcmode="lin" valueType="num">
                                      <p:cBhvr>
                                        <p:cTn id="17" dur="1000" fill="hold"/>
                                        <p:tgtEl>
                                          <p:spTgt spid="153615"/>
                                        </p:tgtEl>
                                        <p:attrNameLst>
                                          <p:attrName>ppt_h</p:attrName>
                                        </p:attrNameLst>
                                      </p:cBhvr>
                                      <p:tavLst>
                                        <p:tav tm="0">
                                          <p:val>
                                            <p:fltVal val="0"/>
                                          </p:val>
                                        </p:tav>
                                        <p:tav tm="100000">
                                          <p:val>
                                            <p:strVal val="#ppt_h"/>
                                          </p:val>
                                        </p:tav>
                                      </p:tavLst>
                                    </p:anim>
                                    <p:animEffect transition="in" filter="fade">
                                      <p:cBhvr>
                                        <p:cTn id="18" dur="1000"/>
                                        <p:tgtEl>
                                          <p:spTgt spid="153615"/>
                                        </p:tgtEl>
                                      </p:cBhvr>
                                    </p:animEffect>
                                  </p:childTnLst>
                                </p:cTn>
                              </p:par>
                            </p:childTnLst>
                          </p:cTn>
                        </p:par>
                        <p:par>
                          <p:cTn id="19" fill="hold" nodeType="afterGroup">
                            <p:stCondLst>
                              <p:cond delay="3000"/>
                            </p:stCondLst>
                            <p:childTnLst>
                              <p:par>
                                <p:cTn id="20" presetID="53" presetClass="entr" presetSubtype="0" fill="hold" nodeType="afterEffect">
                                  <p:stCondLst>
                                    <p:cond delay="1000"/>
                                  </p:stCondLst>
                                  <p:childTnLst>
                                    <p:set>
                                      <p:cBhvr>
                                        <p:cTn id="21" dur="1" fill="hold">
                                          <p:stCondLst>
                                            <p:cond delay="0"/>
                                          </p:stCondLst>
                                        </p:cTn>
                                        <p:tgtEl>
                                          <p:spTgt spid="153605"/>
                                        </p:tgtEl>
                                        <p:attrNameLst>
                                          <p:attrName>style.visibility</p:attrName>
                                        </p:attrNameLst>
                                      </p:cBhvr>
                                      <p:to>
                                        <p:strVal val="visible"/>
                                      </p:to>
                                    </p:set>
                                    <p:anim calcmode="lin" valueType="num">
                                      <p:cBhvr>
                                        <p:cTn id="22" dur="3000" fill="hold"/>
                                        <p:tgtEl>
                                          <p:spTgt spid="153605"/>
                                        </p:tgtEl>
                                        <p:attrNameLst>
                                          <p:attrName>ppt_w</p:attrName>
                                        </p:attrNameLst>
                                      </p:cBhvr>
                                      <p:tavLst>
                                        <p:tav tm="0">
                                          <p:val>
                                            <p:fltVal val="0"/>
                                          </p:val>
                                        </p:tav>
                                        <p:tav tm="100000">
                                          <p:val>
                                            <p:strVal val="#ppt_w"/>
                                          </p:val>
                                        </p:tav>
                                      </p:tavLst>
                                    </p:anim>
                                    <p:anim calcmode="lin" valueType="num">
                                      <p:cBhvr>
                                        <p:cTn id="23" dur="3000" fill="hold"/>
                                        <p:tgtEl>
                                          <p:spTgt spid="153605"/>
                                        </p:tgtEl>
                                        <p:attrNameLst>
                                          <p:attrName>ppt_h</p:attrName>
                                        </p:attrNameLst>
                                      </p:cBhvr>
                                      <p:tavLst>
                                        <p:tav tm="0">
                                          <p:val>
                                            <p:fltVal val="0"/>
                                          </p:val>
                                        </p:tav>
                                        <p:tav tm="100000">
                                          <p:val>
                                            <p:strVal val="#ppt_h"/>
                                          </p:val>
                                        </p:tav>
                                      </p:tavLst>
                                    </p:anim>
                                    <p:animEffect transition="in" filter="fade">
                                      <p:cBhvr>
                                        <p:cTn id="24" dur="3000"/>
                                        <p:tgtEl>
                                          <p:spTgt spid="153605"/>
                                        </p:tgtEl>
                                      </p:cBhvr>
                                    </p:animEffect>
                                  </p:childTnLst>
                                </p:cTn>
                              </p:par>
                            </p:childTnLst>
                          </p:cTn>
                        </p:par>
                        <p:par>
                          <p:cTn id="25" fill="hold" nodeType="afterGroup">
                            <p:stCondLst>
                              <p:cond delay="7000"/>
                            </p:stCondLst>
                            <p:childTnLst>
                              <p:par>
                                <p:cTn id="26" presetID="23" presetClass="entr" presetSubtype="16" fill="hold" nodeType="afterEffect">
                                  <p:stCondLst>
                                    <p:cond delay="0"/>
                                  </p:stCondLst>
                                  <p:childTnLst>
                                    <p:set>
                                      <p:cBhvr>
                                        <p:cTn id="27" dur="1" fill="hold">
                                          <p:stCondLst>
                                            <p:cond delay="0"/>
                                          </p:stCondLst>
                                        </p:cTn>
                                        <p:tgtEl>
                                          <p:spTgt spid="153607"/>
                                        </p:tgtEl>
                                        <p:attrNameLst>
                                          <p:attrName>style.visibility</p:attrName>
                                        </p:attrNameLst>
                                      </p:cBhvr>
                                      <p:to>
                                        <p:strVal val="visible"/>
                                      </p:to>
                                    </p:set>
                                    <p:anim calcmode="lin" valueType="num">
                                      <p:cBhvr>
                                        <p:cTn id="28" dur="3000" fill="hold"/>
                                        <p:tgtEl>
                                          <p:spTgt spid="153607"/>
                                        </p:tgtEl>
                                        <p:attrNameLst>
                                          <p:attrName>ppt_w</p:attrName>
                                        </p:attrNameLst>
                                      </p:cBhvr>
                                      <p:tavLst>
                                        <p:tav tm="0">
                                          <p:val>
                                            <p:fltVal val="0"/>
                                          </p:val>
                                        </p:tav>
                                        <p:tav tm="100000">
                                          <p:val>
                                            <p:strVal val="#ppt_w"/>
                                          </p:val>
                                        </p:tav>
                                      </p:tavLst>
                                    </p:anim>
                                    <p:anim calcmode="lin" valueType="num">
                                      <p:cBhvr>
                                        <p:cTn id="29" dur="3000" fill="hold"/>
                                        <p:tgtEl>
                                          <p:spTgt spid="153607"/>
                                        </p:tgtEl>
                                        <p:attrNameLst>
                                          <p:attrName>ppt_h</p:attrName>
                                        </p:attrNameLst>
                                      </p:cBhvr>
                                      <p:tavLst>
                                        <p:tav tm="0">
                                          <p:val>
                                            <p:fltVal val="0"/>
                                          </p:val>
                                        </p:tav>
                                        <p:tav tm="100000">
                                          <p:val>
                                            <p:strVal val="#ppt_h"/>
                                          </p:val>
                                        </p:tav>
                                      </p:tavLst>
                                    </p:anim>
                                  </p:childTnLst>
                                </p:cTn>
                              </p:par>
                            </p:childTnLst>
                          </p:cTn>
                        </p:par>
                        <p:par>
                          <p:cTn id="30" fill="hold" nodeType="afterGroup">
                            <p:stCondLst>
                              <p:cond delay="10000"/>
                            </p:stCondLst>
                            <p:childTnLst>
                              <p:par>
                                <p:cTn id="31" presetID="23" presetClass="entr" presetSubtype="16" fill="hold" nodeType="afterEffect">
                                  <p:stCondLst>
                                    <p:cond delay="0"/>
                                  </p:stCondLst>
                                  <p:childTnLst>
                                    <p:set>
                                      <p:cBhvr>
                                        <p:cTn id="32" dur="1" fill="hold">
                                          <p:stCondLst>
                                            <p:cond delay="0"/>
                                          </p:stCondLst>
                                        </p:cTn>
                                        <p:tgtEl>
                                          <p:spTgt spid="153611"/>
                                        </p:tgtEl>
                                        <p:attrNameLst>
                                          <p:attrName>style.visibility</p:attrName>
                                        </p:attrNameLst>
                                      </p:cBhvr>
                                      <p:to>
                                        <p:strVal val="visible"/>
                                      </p:to>
                                    </p:set>
                                    <p:anim calcmode="lin" valueType="num">
                                      <p:cBhvr>
                                        <p:cTn id="33" dur="3000" fill="hold"/>
                                        <p:tgtEl>
                                          <p:spTgt spid="153611"/>
                                        </p:tgtEl>
                                        <p:attrNameLst>
                                          <p:attrName>ppt_w</p:attrName>
                                        </p:attrNameLst>
                                      </p:cBhvr>
                                      <p:tavLst>
                                        <p:tav tm="0">
                                          <p:val>
                                            <p:fltVal val="0"/>
                                          </p:val>
                                        </p:tav>
                                        <p:tav tm="100000">
                                          <p:val>
                                            <p:strVal val="#ppt_w"/>
                                          </p:val>
                                        </p:tav>
                                      </p:tavLst>
                                    </p:anim>
                                    <p:anim calcmode="lin" valueType="num">
                                      <p:cBhvr>
                                        <p:cTn id="34" dur="3000" fill="hold"/>
                                        <p:tgtEl>
                                          <p:spTgt spid="153611"/>
                                        </p:tgtEl>
                                        <p:attrNameLst>
                                          <p:attrName>ppt_h</p:attrName>
                                        </p:attrNameLst>
                                      </p:cBhvr>
                                      <p:tavLst>
                                        <p:tav tm="0">
                                          <p:val>
                                            <p:fltVal val="0"/>
                                          </p:val>
                                        </p:tav>
                                        <p:tav tm="100000">
                                          <p:val>
                                            <p:strVal val="#ppt_h"/>
                                          </p:val>
                                        </p:tav>
                                      </p:tavLst>
                                    </p:anim>
                                  </p:childTnLst>
                                </p:cTn>
                              </p:par>
                            </p:childTnLst>
                          </p:cTn>
                        </p:par>
                        <p:par>
                          <p:cTn id="35" fill="hold" nodeType="afterGroup">
                            <p:stCondLst>
                              <p:cond delay="13000"/>
                            </p:stCondLst>
                            <p:childTnLst>
                              <p:par>
                                <p:cTn id="36" presetID="23" presetClass="entr" presetSubtype="16" fill="hold" nodeType="afterEffect">
                                  <p:stCondLst>
                                    <p:cond delay="500"/>
                                  </p:stCondLst>
                                  <p:childTnLst>
                                    <p:set>
                                      <p:cBhvr>
                                        <p:cTn id="37" dur="1" fill="hold">
                                          <p:stCondLst>
                                            <p:cond delay="0"/>
                                          </p:stCondLst>
                                        </p:cTn>
                                        <p:tgtEl>
                                          <p:spTgt spid="153614"/>
                                        </p:tgtEl>
                                        <p:attrNameLst>
                                          <p:attrName>style.visibility</p:attrName>
                                        </p:attrNameLst>
                                      </p:cBhvr>
                                      <p:to>
                                        <p:strVal val="visible"/>
                                      </p:to>
                                    </p:set>
                                    <p:anim calcmode="lin" valueType="num">
                                      <p:cBhvr>
                                        <p:cTn id="38" dur="5000" fill="hold"/>
                                        <p:tgtEl>
                                          <p:spTgt spid="153614"/>
                                        </p:tgtEl>
                                        <p:attrNameLst>
                                          <p:attrName>ppt_w</p:attrName>
                                        </p:attrNameLst>
                                      </p:cBhvr>
                                      <p:tavLst>
                                        <p:tav tm="0">
                                          <p:val>
                                            <p:fltVal val="0"/>
                                          </p:val>
                                        </p:tav>
                                        <p:tav tm="100000">
                                          <p:val>
                                            <p:strVal val="#ppt_w"/>
                                          </p:val>
                                        </p:tav>
                                      </p:tavLst>
                                    </p:anim>
                                    <p:anim calcmode="lin" valueType="num">
                                      <p:cBhvr>
                                        <p:cTn id="39" dur="5000" fill="hold"/>
                                        <p:tgtEl>
                                          <p:spTgt spid="1536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15" grpId="0" animBg="1"/>
      <p:bldP spid="15360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9" name="Picture 15" descr="mergedbuteo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407525" y="1676400"/>
            <a:ext cx="1011238" cy="1752600"/>
          </a:xfrm>
          <a:prstGeom prst="rect">
            <a:avLst/>
          </a:prstGeom>
          <a:noFill/>
          <a:extLst>
            <a:ext uri="{909E8E84-426E-40DD-AFC4-6F175D3DCCD1}">
              <a14:hiddenFill xmlns="" xmlns:a14="http://schemas.microsoft.com/office/drawing/2010/main">
                <a:solidFill>
                  <a:srgbClr val="FFFFFF"/>
                </a:solidFill>
              </a14:hiddenFill>
            </a:ext>
          </a:extLst>
        </p:spPr>
      </p:pic>
      <p:sp>
        <p:nvSpPr>
          <p:cNvPr id="31748" name="Rectangle 4"/>
          <p:cNvSpPr>
            <a:spLocks noChangeArrowheads="1"/>
          </p:cNvSpPr>
          <p:nvPr/>
        </p:nvSpPr>
        <p:spPr bwMode="auto">
          <a:xfrm>
            <a:off x="457200" y="457200"/>
            <a:ext cx="8153400" cy="1403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a:r>
              <a:rPr lang="en-US" sz="4000" dirty="0" smtClean="0">
                <a:solidFill>
                  <a:srgbClr val="FFFF00"/>
                </a:solidFill>
              </a:rPr>
              <a:t>First!</a:t>
            </a:r>
            <a:endParaRPr lang="en-US" sz="4000" dirty="0">
              <a:solidFill>
                <a:srgbClr val="FFFF00"/>
              </a:solidFill>
            </a:endParaRPr>
          </a:p>
          <a:p>
            <a:pPr algn="l"/>
            <a:endParaRPr lang="en-US" sz="1800" dirty="0">
              <a:solidFill>
                <a:srgbClr val="FFFF00"/>
              </a:solidFill>
            </a:endParaRPr>
          </a:p>
          <a:p>
            <a:r>
              <a:rPr lang="en-US" sz="2800" dirty="0">
                <a:solidFill>
                  <a:srgbClr val="83FD3F"/>
                </a:solidFill>
              </a:rPr>
              <a:t>Learn the basic silhouettes/shapes of…</a:t>
            </a:r>
          </a:p>
        </p:txBody>
      </p:sp>
      <p:pic>
        <p:nvPicPr>
          <p:cNvPr id="31752" name="Picture 8" descr="accipsilhouette"/>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9144000" y="827088"/>
            <a:ext cx="571500" cy="760412"/>
          </a:xfrm>
          <a:prstGeom prst="rect">
            <a:avLst/>
          </a:prstGeom>
          <a:solidFill>
            <a:srgbClr val="5454F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1755" name="Rectangle 11"/>
          <p:cNvSpPr>
            <a:spLocks noChangeArrowheads="1"/>
          </p:cNvSpPr>
          <p:nvPr/>
        </p:nvSpPr>
        <p:spPr bwMode="auto">
          <a:xfrm>
            <a:off x="1143000" y="4191000"/>
            <a:ext cx="198120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sz="2800" dirty="0"/>
              <a:t>Falcons</a:t>
            </a:r>
          </a:p>
        </p:txBody>
      </p:sp>
      <p:pic>
        <p:nvPicPr>
          <p:cNvPr id="31758" name="Picture 14" descr="eaglesilhouette"/>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rot="-2592347">
            <a:off x="8763000" y="6172200"/>
            <a:ext cx="2428875" cy="9286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1756" name="Picture 12" descr="falconsilhouette"/>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1207807">
            <a:off x="9144000" y="3676650"/>
            <a:ext cx="920750" cy="995363"/>
          </a:xfrm>
          <a:prstGeom prst="rect">
            <a:avLst/>
          </a:prstGeom>
          <a:solidFill>
            <a:srgbClr val="5454F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1753" name="Rectangle 9"/>
          <p:cNvSpPr>
            <a:spLocks noChangeArrowheads="1"/>
          </p:cNvSpPr>
          <p:nvPr/>
        </p:nvSpPr>
        <p:spPr bwMode="auto">
          <a:xfrm>
            <a:off x="1905000" y="3352800"/>
            <a:ext cx="167640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a:r>
              <a:rPr lang="en-US" sz="2800" dirty="0" err="1"/>
              <a:t>Buteos</a:t>
            </a:r>
            <a:endParaRPr lang="en-US" sz="2800" dirty="0"/>
          </a:p>
        </p:txBody>
      </p:sp>
      <p:sp>
        <p:nvSpPr>
          <p:cNvPr id="31751" name="Rectangle 7"/>
          <p:cNvSpPr>
            <a:spLocks noChangeArrowheads="1"/>
          </p:cNvSpPr>
          <p:nvPr/>
        </p:nvSpPr>
        <p:spPr bwMode="auto">
          <a:xfrm>
            <a:off x="914400" y="2438400"/>
            <a:ext cx="228600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sz="2800" dirty="0" err="1"/>
              <a:t>Accipiters</a:t>
            </a:r>
            <a:endParaRPr lang="en-US" sz="2800" dirty="0"/>
          </a:p>
        </p:txBody>
      </p:sp>
      <p:sp>
        <p:nvSpPr>
          <p:cNvPr id="31757" name="Rectangle 13"/>
          <p:cNvSpPr>
            <a:spLocks noChangeArrowheads="1"/>
          </p:cNvSpPr>
          <p:nvPr/>
        </p:nvSpPr>
        <p:spPr bwMode="auto">
          <a:xfrm>
            <a:off x="1676400" y="5410200"/>
            <a:ext cx="160020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sz="2800" dirty="0"/>
              <a:t>Eagles</a:t>
            </a:r>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1748"/>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31751"/>
                                        </p:tgtEl>
                                        <p:attrNameLst>
                                          <p:attrName>style.visibility</p:attrName>
                                        </p:attrNameLst>
                                      </p:cBhvr>
                                      <p:to>
                                        <p:strVal val="visible"/>
                                      </p:to>
                                    </p:set>
                                  </p:childTnLst>
                                </p:cTn>
                              </p:par>
                              <p:par>
                                <p:cTn id="10" presetID="0" presetClass="path" presetSubtype="0" accel="50000" decel="50000" fill="hold" nodeType="withEffect">
                                  <p:stCondLst>
                                    <p:cond delay="0"/>
                                  </p:stCondLst>
                                  <p:childTnLst>
                                    <p:animMotion origin="layout" path="M -2.22045E-16 3.33333E-6 L -0.64167 0.21111 " pathEditMode="relative" rAng="0" ptsTypes="AA">
                                      <p:cBhvr>
                                        <p:cTn id="11" dur="2000" fill="hold"/>
                                        <p:tgtEl>
                                          <p:spTgt spid="31752"/>
                                        </p:tgtEl>
                                        <p:attrNameLst>
                                          <p:attrName>ppt_x</p:attrName>
                                          <p:attrName>ppt_y</p:attrName>
                                        </p:attrNameLst>
                                      </p:cBhvr>
                                      <p:rCtr x="-32083" y="10556"/>
                                    </p:animMotion>
                                  </p:childTnLst>
                                </p:cTn>
                              </p:par>
                            </p:childTnLst>
                          </p:cTn>
                        </p:par>
                        <p:par>
                          <p:cTn id="12" fill="hold" nodeType="afterGroup">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31753"/>
                                        </p:tgtEl>
                                        <p:attrNameLst>
                                          <p:attrName>style.visibility</p:attrName>
                                        </p:attrNameLst>
                                      </p:cBhvr>
                                      <p:to>
                                        <p:strVal val="visible"/>
                                      </p:to>
                                    </p:set>
                                  </p:childTnLst>
                                </p:cTn>
                              </p:par>
                              <p:par>
                                <p:cTn id="15" presetID="0" presetClass="path" presetSubtype="0" accel="50000" decel="50000" fill="hold" nodeType="withEffect">
                                  <p:stCondLst>
                                    <p:cond delay="0"/>
                                  </p:stCondLst>
                                  <p:childTnLst>
                                    <p:animMotion origin="layout" path="M 0.10451 -0.00555 C 0.096 0.01181 0.0868 0.02917 0.07378 0.04074 C 0.07066 0.04722 0.06614 0.05579 0.06215 0.06111 C 0.06059 0.0632 0.05816 0.06412 0.05642 0.06621 C 0.04774 0.07639 0.04114 0.08843 0.03142 0.09699 C 0.02778 0.11227 0.03246 0.09838 0.02378 0.10996 C 0.02222 0.11204 0.02187 0.11597 0.01996 0.11759 C 0.01649 0.12037 0.0118 0.11968 0.00833 0.12269 C 0.00451 0.12616 0.00069 0.1294 -0.00313 0.13287 C -0.00538 0.13496 -0.0066 0.13889 -0.00903 0.14074 C -0.0125 0.14329 -0.01667 0.14422 -0.02049 0.14584 C -0.0257 0.14815 -0.02952 0.1544 -0.03403 0.15857 C -0.03993 0.16412 -0.05504 0.16528 -0.06094 0.16621 C -0.0691 0.16922 -0.08038 0.17107 -0.08785 0.17662 C -0.09184 0.17963 -0.09497 0.18496 -0.09931 0.18681 C -0.10903 0.19097 -0.1184 0.19329 -0.12813 0.19699 C -0.13733 0.20047 -0.13924 0.20255 -0.1474 0.20741 C -0.15122 0.20949 -0.15903 0.2125 -0.15903 0.21273 C -0.17622 0.22778 -0.18715 0.22107 -0.21285 0.22269 C -0.26545 0.22176 -0.31788 0.22246 -0.37049 0.22014 C -0.37709 0.21991 -0.38334 0.21667 -0.38976 0.21505 C -0.41337 0.2088 -0.43733 0.20278 -0.46094 0.19699 C -0.48976 0.19005 -0.51754 0.17732 -0.54549 0.16621 C -0.5474 0.16551 -0.54931 0.16435 -0.55122 0.16366 C -0.55764 0.16181 -0.56406 0.16065 -0.57049 0.15857 C -0.575 0.15695 -0.58403 0.15347 -0.58403 0.15371 " pathEditMode="relative" rAng="0" ptsTypes="fffffffffffffffffffffffffA">
                                      <p:cBhvr>
                                        <p:cTn id="16" dur="3000" fill="hold"/>
                                        <p:tgtEl>
                                          <p:spTgt spid="31759"/>
                                        </p:tgtEl>
                                        <p:attrNameLst>
                                          <p:attrName>ppt_x</p:attrName>
                                          <p:attrName>ppt_y</p:attrName>
                                        </p:attrNameLst>
                                      </p:cBhvr>
                                      <p:rCtr x="-34427" y="11667"/>
                                    </p:animMotion>
                                  </p:childTnLst>
                                </p:cTn>
                              </p:par>
                            </p:childTnLst>
                          </p:cTn>
                        </p:par>
                        <p:par>
                          <p:cTn id="17" fill="hold" nodeType="afterGroup">
                            <p:stCondLst>
                              <p:cond delay="5000"/>
                            </p:stCondLst>
                            <p:childTnLst>
                              <p:par>
                                <p:cTn id="18" presetID="1" presetClass="entr" presetSubtype="0" fill="hold" grpId="0" nodeType="afterEffect">
                                  <p:stCondLst>
                                    <p:cond delay="0"/>
                                  </p:stCondLst>
                                  <p:childTnLst>
                                    <p:set>
                                      <p:cBhvr>
                                        <p:cTn id="19" dur="1" fill="hold">
                                          <p:stCondLst>
                                            <p:cond delay="0"/>
                                          </p:stCondLst>
                                        </p:cTn>
                                        <p:tgtEl>
                                          <p:spTgt spid="31755"/>
                                        </p:tgtEl>
                                        <p:attrNameLst>
                                          <p:attrName>style.visibility</p:attrName>
                                        </p:attrNameLst>
                                      </p:cBhvr>
                                      <p:to>
                                        <p:strVal val="visible"/>
                                      </p:to>
                                    </p:set>
                                  </p:childTnLst>
                                </p:cTn>
                              </p:par>
                            </p:childTnLst>
                          </p:cTn>
                        </p:par>
                        <p:par>
                          <p:cTn id="20" fill="hold" nodeType="afterGroup">
                            <p:stCondLst>
                              <p:cond delay="5000"/>
                            </p:stCondLst>
                            <p:childTnLst>
                              <p:par>
                                <p:cTn id="21" presetID="0" presetClass="path" presetSubtype="0" accel="50000" decel="50000" fill="hold" nodeType="afterEffect">
                                  <p:stCondLst>
                                    <p:cond delay="0"/>
                                  </p:stCondLst>
                                  <p:childTnLst>
                                    <p:animMotion origin="layout" path="M -0.05035 -0.01967 L -0.68368 0.047 " pathEditMode="relative" rAng="0" ptsTypes="AA">
                                      <p:cBhvr>
                                        <p:cTn id="22" dur="1000" fill="hold"/>
                                        <p:tgtEl>
                                          <p:spTgt spid="31756"/>
                                        </p:tgtEl>
                                        <p:attrNameLst>
                                          <p:attrName>ppt_x</p:attrName>
                                          <p:attrName>ppt_y</p:attrName>
                                        </p:attrNameLst>
                                      </p:cBhvr>
                                      <p:rCtr x="-31667" y="3333"/>
                                    </p:animMotion>
                                  </p:childTnLst>
                                </p:cTn>
                              </p:par>
                            </p:childTnLst>
                          </p:cTn>
                        </p:par>
                        <p:par>
                          <p:cTn id="23" fill="hold" nodeType="afterGroup">
                            <p:stCondLst>
                              <p:cond delay="6000"/>
                            </p:stCondLst>
                            <p:childTnLst>
                              <p:par>
                                <p:cTn id="24" presetID="1" presetClass="entr" presetSubtype="0" fill="hold" grpId="0" nodeType="afterEffect">
                                  <p:stCondLst>
                                    <p:cond delay="0"/>
                                  </p:stCondLst>
                                  <p:childTnLst>
                                    <p:set>
                                      <p:cBhvr>
                                        <p:cTn id="25" dur="1" fill="hold">
                                          <p:stCondLst>
                                            <p:cond delay="0"/>
                                          </p:stCondLst>
                                        </p:cTn>
                                        <p:tgtEl>
                                          <p:spTgt spid="31757"/>
                                        </p:tgtEl>
                                        <p:attrNameLst>
                                          <p:attrName>style.visibility</p:attrName>
                                        </p:attrNameLst>
                                      </p:cBhvr>
                                      <p:to>
                                        <p:strVal val="visible"/>
                                      </p:to>
                                    </p:set>
                                  </p:childTnLst>
                                </p:cTn>
                              </p:par>
                            </p:childTnLst>
                          </p:cTn>
                        </p:par>
                        <p:par>
                          <p:cTn id="26" fill="hold" nodeType="afterGroup">
                            <p:stCondLst>
                              <p:cond delay="6000"/>
                            </p:stCondLst>
                            <p:childTnLst>
                              <p:par>
                                <p:cTn id="27" presetID="0" presetClass="path" presetSubtype="0" accel="50000" decel="50000" fill="hold" nodeType="afterEffect">
                                  <p:stCondLst>
                                    <p:cond delay="0"/>
                                  </p:stCondLst>
                                  <p:childTnLst>
                                    <p:animMotion origin="layout" path="M -0.00782 -0.05621 C -0.03334 -0.12167 -0.05868 -0.18737 -0.16563 -0.19963 C -0.27257 -0.21189 -0.56927 -0.14203 -0.64948 -0.1307 " pathEditMode="relative" rAng="0" ptsTypes="aaA">
                                      <p:cBhvr>
                                        <p:cTn id="28" dur="3000" fill="hold"/>
                                        <p:tgtEl>
                                          <p:spTgt spid="31758"/>
                                        </p:tgtEl>
                                        <p:attrNameLst>
                                          <p:attrName>ppt_x</p:attrName>
                                          <p:attrName>ppt_y</p:attrName>
                                        </p:attrNameLst>
                                      </p:cBhvr>
                                      <p:rCtr x="-32083" y="-77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p:bldP spid="31755" grpId="0"/>
      <p:bldP spid="31753" grpId="0"/>
      <p:bldP spid="31751" grpId="0"/>
      <p:bldP spid="3175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6" name="Text Box 4"/>
          <p:cNvSpPr txBox="1">
            <a:spLocks noChangeArrowheads="1"/>
          </p:cNvSpPr>
          <p:nvPr/>
        </p:nvSpPr>
        <p:spPr bwMode="auto">
          <a:xfrm>
            <a:off x="2971800" y="1371600"/>
            <a:ext cx="3233738"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a:t>If you said</a:t>
            </a:r>
          </a:p>
        </p:txBody>
      </p:sp>
      <p:sp>
        <p:nvSpPr>
          <p:cNvPr id="156677" name="Text Box 5"/>
          <p:cNvSpPr txBox="1">
            <a:spLocks noChangeArrowheads="1"/>
          </p:cNvSpPr>
          <p:nvPr/>
        </p:nvSpPr>
        <p:spPr bwMode="auto">
          <a:xfrm>
            <a:off x="1676400" y="2743200"/>
            <a:ext cx="6027612"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smtClean="0">
                <a:solidFill>
                  <a:srgbClr val="FFC000"/>
                </a:solidFill>
              </a:rPr>
              <a:t>Broad-winged Hawk</a:t>
            </a:r>
            <a:endParaRPr lang="en-US" sz="4000" dirty="0">
              <a:solidFill>
                <a:srgbClr val="83FD3F"/>
              </a:solidFill>
            </a:endParaRPr>
          </a:p>
        </p:txBody>
      </p:sp>
      <p:sp>
        <p:nvSpPr>
          <p:cNvPr id="156678" name="Text Box 6"/>
          <p:cNvSpPr txBox="1">
            <a:spLocks noChangeArrowheads="1"/>
          </p:cNvSpPr>
          <p:nvPr/>
        </p:nvSpPr>
        <p:spPr bwMode="auto">
          <a:xfrm>
            <a:off x="2133600" y="4191000"/>
            <a:ext cx="5222875"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a:t>you were correct!</a:t>
            </a:r>
          </a:p>
        </p:txBody>
      </p:sp>
    </p:spTree>
  </p:cSld>
  <p:clrMapOvr>
    <a:masterClrMapping/>
  </p:clrMapOvr>
  <p:transition spd="slow" advClick="0" advTm="5000">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744" name="Picture 48" descr="Coopsilhouette"/>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294123">
            <a:off x="5181600" y="4343400"/>
            <a:ext cx="1598613" cy="2514600"/>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157718" name="Object 22"/>
          <p:cNvGraphicFramePr>
            <a:graphicFrameLocks noChangeAspect="1"/>
          </p:cNvGraphicFramePr>
          <p:nvPr>
            <p:extLst>
              <p:ext uri="{D42A27DB-BD31-4B8C-83A1-F6EECF244321}">
                <p14:modId xmlns="" xmlns:p14="http://schemas.microsoft.com/office/powerpoint/2010/main" val="1997355482"/>
              </p:ext>
            </p:extLst>
          </p:nvPr>
        </p:nvGraphicFramePr>
        <p:xfrm>
          <a:off x="4648200" y="4191000"/>
          <a:ext cx="2511425" cy="2667000"/>
        </p:xfrm>
        <a:graphic>
          <a:graphicData uri="http://schemas.openxmlformats.org/presentationml/2006/ole">
            <p:oleObj spid="_x0000_s158455" name="Image" r:id="rId5" imgW="4939683" imgH="5244444" progId="">
              <p:embed/>
            </p:oleObj>
          </a:graphicData>
        </a:graphic>
      </p:graphicFrame>
      <p:pic>
        <p:nvPicPr>
          <p:cNvPr id="157740" name="Picture 44" descr="mergedbuteosilhouetteRS"/>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1391664">
            <a:off x="914400" y="609600"/>
            <a:ext cx="1282700" cy="2222500"/>
          </a:xfrm>
          <a:prstGeom prst="rect">
            <a:avLst/>
          </a:prstGeom>
          <a:noFill/>
          <a:extLst>
            <a:ext uri="{909E8E84-426E-40DD-AFC4-6F175D3DCCD1}">
              <a14:hiddenFill xmlns="" xmlns:a14="http://schemas.microsoft.com/office/drawing/2010/main">
                <a:solidFill>
                  <a:srgbClr val="FFFFFF"/>
                </a:solidFill>
              </a14:hiddenFill>
            </a:ext>
          </a:extLst>
        </p:spPr>
      </p:pic>
      <p:pic>
        <p:nvPicPr>
          <p:cNvPr id="157713" name="Picture 17" descr="JosKennedyshoulderpretty"/>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rot="-1270735">
            <a:off x="0" y="533400"/>
            <a:ext cx="3352800" cy="2241550"/>
          </a:xfrm>
          <a:prstGeom prst="rect">
            <a:avLst/>
          </a:prstGeom>
          <a:noFill/>
          <a:extLst>
            <a:ext uri="{909E8E84-426E-40DD-AFC4-6F175D3DCCD1}">
              <a14:hiddenFill xmlns="" xmlns:a14="http://schemas.microsoft.com/office/drawing/2010/main">
                <a:solidFill>
                  <a:srgbClr val="FFFFFF"/>
                </a:solidFill>
              </a14:hiddenFill>
            </a:ext>
          </a:extLst>
        </p:spPr>
      </p:pic>
      <p:pic>
        <p:nvPicPr>
          <p:cNvPr id="157743" name="Picture 47" descr="Broadiedarkened"/>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6858000" y="4648200"/>
            <a:ext cx="1560513" cy="2209800"/>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157742" name="Object 46"/>
          <p:cNvGraphicFramePr>
            <a:graphicFrameLocks noChangeAspect="1"/>
          </p:cNvGraphicFramePr>
          <p:nvPr/>
        </p:nvGraphicFramePr>
        <p:xfrm>
          <a:off x="2667000" y="4343400"/>
          <a:ext cx="1766888" cy="2514600"/>
        </p:xfrm>
        <a:graphic>
          <a:graphicData uri="http://schemas.openxmlformats.org/presentationml/2006/ole">
            <p:oleObj spid="_x0000_s158456" name="Image" r:id="rId9" imgW="7174603" imgH="10209524" progId="">
              <p:embed/>
            </p:oleObj>
          </a:graphicData>
        </a:graphic>
      </p:graphicFrame>
      <p:pic>
        <p:nvPicPr>
          <p:cNvPr id="157738" name="Picture 42" descr="silhouettesaccipiter"/>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rot="1012119">
            <a:off x="762000" y="4419600"/>
            <a:ext cx="1250950" cy="2038350"/>
          </a:xfrm>
          <a:prstGeom prst="rect">
            <a:avLst/>
          </a:prstGeom>
          <a:noFill/>
          <a:extLst>
            <a:ext uri="{909E8E84-426E-40DD-AFC4-6F175D3DCCD1}">
              <a14:hiddenFill xmlns="" xmlns:a14="http://schemas.microsoft.com/office/drawing/2010/main">
                <a:solidFill>
                  <a:srgbClr val="FFFFFF"/>
                </a:solidFill>
              </a14:hiddenFill>
            </a:ext>
          </a:extLst>
        </p:spPr>
      </p:pic>
      <p:pic>
        <p:nvPicPr>
          <p:cNvPr id="157737" name="Picture 41" descr="Export silhouette copy"/>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rot="425058">
            <a:off x="7772400" y="2667000"/>
            <a:ext cx="1111250" cy="2362200"/>
          </a:xfrm>
          <a:prstGeom prst="rect">
            <a:avLst/>
          </a:prstGeom>
          <a:noFill/>
          <a:extLst>
            <a:ext uri="{909E8E84-426E-40DD-AFC4-6F175D3DCCD1}">
              <a14:hiddenFill xmlns="" xmlns:a14="http://schemas.microsoft.com/office/drawing/2010/main">
                <a:solidFill>
                  <a:srgbClr val="FFFFFF"/>
                </a:solidFill>
              </a14:hiddenFill>
            </a:ext>
          </a:extLst>
        </p:spPr>
      </p:pic>
      <p:pic>
        <p:nvPicPr>
          <p:cNvPr id="157736" name="Picture 40" descr="SilhouetteBaldEagle"/>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rot="2118951">
            <a:off x="5486400" y="1828800"/>
            <a:ext cx="971550" cy="2339975"/>
          </a:xfrm>
          <a:prstGeom prst="rect">
            <a:avLst/>
          </a:prstGeom>
          <a:noFill/>
          <a:extLst>
            <a:ext uri="{909E8E84-426E-40DD-AFC4-6F175D3DCCD1}">
              <a14:hiddenFill xmlns="" xmlns:a14="http://schemas.microsoft.com/office/drawing/2010/main">
                <a:solidFill>
                  <a:srgbClr val="FFFFFF"/>
                </a:solidFill>
              </a14:hiddenFill>
            </a:ext>
          </a:extLst>
        </p:spPr>
      </p:pic>
      <p:pic>
        <p:nvPicPr>
          <p:cNvPr id="157735" name="Picture 39" descr="Export silhouette copy"/>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rot="1622139">
            <a:off x="3352800" y="1828800"/>
            <a:ext cx="957263" cy="2035175"/>
          </a:xfrm>
          <a:prstGeom prst="rect">
            <a:avLst/>
          </a:prstGeom>
          <a:noFill/>
          <a:extLst>
            <a:ext uri="{909E8E84-426E-40DD-AFC4-6F175D3DCCD1}">
              <a14:hiddenFill xmlns="" xmlns:a14="http://schemas.microsoft.com/office/drawing/2010/main">
                <a:solidFill>
                  <a:srgbClr val="FFFFFF"/>
                </a:solidFill>
              </a14:hiddenFill>
            </a:ext>
          </a:extLst>
        </p:spPr>
      </p:pic>
      <p:pic>
        <p:nvPicPr>
          <p:cNvPr id="157734" name="Picture 38" descr="Ospsilhouette"/>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rot="-2324255">
            <a:off x="7239000" y="0"/>
            <a:ext cx="1014413" cy="2514600"/>
          </a:xfrm>
          <a:prstGeom prst="rect">
            <a:avLst/>
          </a:prstGeom>
          <a:noFill/>
          <a:extLst>
            <a:ext uri="{909E8E84-426E-40DD-AFC4-6F175D3DCCD1}">
              <a14:hiddenFill xmlns="" xmlns:a14="http://schemas.microsoft.com/office/drawing/2010/main">
                <a:solidFill>
                  <a:srgbClr val="FFFFFF"/>
                </a:solidFill>
              </a14:hiddenFill>
            </a:ext>
          </a:extLst>
        </p:spPr>
      </p:pic>
      <p:pic>
        <p:nvPicPr>
          <p:cNvPr id="157732" name="Picture 36" descr="ShawnCareyhawksSharpie 006 copy"/>
          <p:cNvPicPr>
            <a:picLocks noChangeAspect="1" noChangeArrowheads="1"/>
          </p:cNvPicPr>
          <p:nvPr/>
        </p:nvPicPr>
        <p:blipFill>
          <a:blip r:embed="rId15" cstate="print">
            <a:extLst>
              <a:ext uri="{28A0092B-C50C-407E-A947-70E740481C1C}">
                <a14:useLocalDpi xmlns="" xmlns:a14="http://schemas.microsoft.com/office/drawing/2010/main" val="0"/>
              </a:ext>
            </a:extLst>
          </a:blip>
          <a:srcRect/>
          <a:stretch>
            <a:fillRect/>
          </a:stretch>
        </p:blipFill>
        <p:spPr bwMode="auto">
          <a:xfrm rot="1263048">
            <a:off x="-228600" y="4114800"/>
            <a:ext cx="2971800" cy="2403475"/>
          </a:xfrm>
          <a:prstGeom prst="rect">
            <a:avLst/>
          </a:prstGeom>
          <a:noFill/>
          <a:extLst>
            <a:ext uri="{909E8E84-426E-40DD-AFC4-6F175D3DCCD1}">
              <a14:hiddenFill xmlns="" xmlns:a14="http://schemas.microsoft.com/office/drawing/2010/main">
                <a:solidFill>
                  <a:srgbClr val="FFFFFF"/>
                </a:solidFill>
              </a14:hiddenFill>
            </a:ext>
          </a:extLst>
        </p:spPr>
      </p:pic>
      <p:pic>
        <p:nvPicPr>
          <p:cNvPr id="157706" name="Picture 10" descr="DaveMcNhawksfixedmaleOS copy"/>
          <p:cNvPicPr>
            <a:picLocks noChangeAspect="1" noChangeArrowheads="1"/>
          </p:cNvPicPr>
          <p:nvPr/>
        </p:nvPicPr>
        <p:blipFill>
          <a:blip r:embed="rId16" cstate="print">
            <a:extLst>
              <a:ext uri="{28A0092B-C50C-407E-A947-70E740481C1C}">
                <a14:useLocalDpi xmlns="" xmlns:a14="http://schemas.microsoft.com/office/drawing/2010/main" val="0"/>
              </a:ext>
            </a:extLst>
          </a:blip>
          <a:srcRect/>
          <a:stretch>
            <a:fillRect/>
          </a:stretch>
        </p:blipFill>
        <p:spPr bwMode="auto">
          <a:xfrm rot="1424955">
            <a:off x="6400800" y="152400"/>
            <a:ext cx="2743200" cy="2408238"/>
          </a:xfrm>
          <a:prstGeom prst="rect">
            <a:avLst/>
          </a:prstGeom>
          <a:noFill/>
          <a:extLst>
            <a:ext uri="{909E8E84-426E-40DD-AFC4-6F175D3DCCD1}">
              <a14:hiddenFill xmlns="" xmlns:a14="http://schemas.microsoft.com/office/drawing/2010/main">
                <a:solidFill>
                  <a:srgbClr val="FFFFFF"/>
                </a:solidFill>
              </a14:hiddenFill>
            </a:ext>
          </a:extLst>
        </p:spPr>
      </p:pic>
      <p:pic>
        <p:nvPicPr>
          <p:cNvPr id="157705" name="Picture 9" descr="DaveMcNhawksBV copy"/>
          <p:cNvPicPr>
            <a:picLocks noChangeAspect="1" noChangeArrowheads="1"/>
          </p:cNvPicPr>
          <p:nvPr/>
        </p:nvPicPr>
        <p:blipFill>
          <a:blip r:embed="rId17" cstate="print">
            <a:extLst>
              <a:ext uri="{28A0092B-C50C-407E-A947-70E740481C1C}">
                <a14:useLocalDpi xmlns="" xmlns:a14="http://schemas.microsoft.com/office/drawing/2010/main" val="0"/>
              </a:ext>
            </a:extLst>
          </a:blip>
          <a:srcRect/>
          <a:stretch>
            <a:fillRect/>
          </a:stretch>
        </p:blipFill>
        <p:spPr bwMode="auto">
          <a:xfrm rot="-186010">
            <a:off x="3200400" y="0"/>
            <a:ext cx="3251200" cy="1350963"/>
          </a:xfrm>
          <a:prstGeom prst="rect">
            <a:avLst/>
          </a:prstGeom>
          <a:noFill/>
          <a:extLst>
            <a:ext uri="{909E8E84-426E-40DD-AFC4-6F175D3DCCD1}">
              <a14:hiddenFill xmlns="" xmlns:a14="http://schemas.microsoft.com/office/drawing/2010/main">
                <a:solidFill>
                  <a:srgbClr val="FFFFFF"/>
                </a:solidFill>
              </a14:hiddenFill>
            </a:ext>
          </a:extLst>
        </p:spPr>
      </p:pic>
      <p:pic>
        <p:nvPicPr>
          <p:cNvPr id="157708" name="Picture 12" descr="DaveMcNhawksyoungBE copy"/>
          <p:cNvPicPr>
            <a:picLocks noChangeAspect="1" noChangeArrowheads="1"/>
          </p:cNvPicPr>
          <p:nvPr/>
        </p:nvPicPr>
        <p:blipFill>
          <a:blip r:embed="rId18" cstate="print">
            <a:extLst>
              <a:ext uri="{28A0092B-C50C-407E-A947-70E740481C1C}">
                <a14:useLocalDpi xmlns="" xmlns:a14="http://schemas.microsoft.com/office/drawing/2010/main" val="0"/>
              </a:ext>
            </a:extLst>
          </a:blip>
          <a:srcRect/>
          <a:stretch>
            <a:fillRect/>
          </a:stretch>
        </p:blipFill>
        <p:spPr bwMode="auto">
          <a:xfrm rot="-205478">
            <a:off x="5029200" y="1828800"/>
            <a:ext cx="1739900" cy="2019300"/>
          </a:xfrm>
          <a:prstGeom prst="rect">
            <a:avLst/>
          </a:prstGeom>
          <a:noFill/>
          <a:extLst>
            <a:ext uri="{909E8E84-426E-40DD-AFC4-6F175D3DCCD1}">
              <a14:hiddenFill xmlns="" xmlns:a14="http://schemas.microsoft.com/office/drawing/2010/main">
                <a:solidFill>
                  <a:srgbClr val="FFFFFF"/>
                </a:solidFill>
              </a14:hiddenFill>
            </a:ext>
          </a:extLst>
        </p:spPr>
      </p:pic>
      <p:pic>
        <p:nvPicPr>
          <p:cNvPr id="157716" name="Picture 20" descr="reversekestrel"/>
          <p:cNvPicPr>
            <a:picLocks noChangeAspect="1" noChangeArrowheads="1"/>
          </p:cNvPicPr>
          <p:nvPr/>
        </p:nvPicPr>
        <p:blipFill>
          <a:blip r:embed="rId19" cstate="print">
            <a:extLst>
              <a:ext uri="{28A0092B-C50C-407E-A947-70E740481C1C}">
                <a14:useLocalDpi xmlns="" xmlns:a14="http://schemas.microsoft.com/office/drawing/2010/main" val="0"/>
              </a:ext>
            </a:extLst>
          </a:blip>
          <a:srcRect/>
          <a:stretch>
            <a:fillRect/>
          </a:stretch>
        </p:blipFill>
        <p:spPr bwMode="auto">
          <a:xfrm>
            <a:off x="2819400" y="1752600"/>
            <a:ext cx="2224088" cy="2400300"/>
          </a:xfrm>
          <a:prstGeom prst="rect">
            <a:avLst/>
          </a:prstGeom>
          <a:noFill/>
          <a:extLst>
            <a:ext uri="{909E8E84-426E-40DD-AFC4-6F175D3DCCD1}">
              <a14:hiddenFill xmlns="" xmlns:a14="http://schemas.microsoft.com/office/drawing/2010/main">
                <a:solidFill>
                  <a:srgbClr val="FFFFFF"/>
                </a:solidFill>
              </a14:hiddenFill>
            </a:ext>
          </a:extLst>
        </p:spPr>
      </p:pic>
      <p:pic>
        <p:nvPicPr>
          <p:cNvPr id="157714" name="Picture 18" descr="JKennedyBWBRD2562 copy"/>
          <p:cNvPicPr>
            <a:picLocks noChangeAspect="1" noChangeArrowheads="1"/>
          </p:cNvPicPr>
          <p:nvPr/>
        </p:nvPicPr>
        <p:blipFill>
          <a:blip r:embed="rId20" cstate="print">
            <a:extLst>
              <a:ext uri="{28A0092B-C50C-407E-A947-70E740481C1C}">
                <a14:useLocalDpi xmlns="" xmlns:a14="http://schemas.microsoft.com/office/drawing/2010/main" val="0"/>
              </a:ext>
            </a:extLst>
          </a:blip>
          <a:srcRect/>
          <a:stretch>
            <a:fillRect/>
          </a:stretch>
        </p:blipFill>
        <p:spPr bwMode="auto">
          <a:xfrm>
            <a:off x="6629400" y="4419600"/>
            <a:ext cx="2063750" cy="2438400"/>
          </a:xfrm>
          <a:prstGeom prst="rect">
            <a:avLst/>
          </a:prstGeom>
          <a:noFill/>
          <a:extLst>
            <a:ext uri="{909E8E84-426E-40DD-AFC4-6F175D3DCCD1}">
              <a14:hiddenFill xmlns="" xmlns:a14="http://schemas.microsoft.com/office/drawing/2010/main">
                <a:solidFill>
                  <a:srgbClr val="FFFFFF"/>
                </a:solidFill>
              </a14:hiddenFill>
            </a:ext>
          </a:extLst>
        </p:spPr>
      </p:pic>
      <p:sp>
        <p:nvSpPr>
          <p:cNvPr id="157720" name="Text Box 24"/>
          <p:cNvSpPr txBox="1">
            <a:spLocks noChangeArrowheads="1"/>
          </p:cNvSpPr>
          <p:nvPr/>
        </p:nvSpPr>
        <p:spPr bwMode="auto">
          <a:xfrm>
            <a:off x="3276600" y="0"/>
            <a:ext cx="546100"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a:solidFill>
                  <a:srgbClr val="83FD3F"/>
                </a:solidFill>
              </a:rPr>
              <a:t>2</a:t>
            </a:r>
          </a:p>
        </p:txBody>
      </p:sp>
      <p:sp>
        <p:nvSpPr>
          <p:cNvPr id="157721" name="Text Box 25"/>
          <p:cNvSpPr txBox="1">
            <a:spLocks noChangeArrowheads="1"/>
          </p:cNvSpPr>
          <p:nvPr/>
        </p:nvSpPr>
        <p:spPr bwMode="auto">
          <a:xfrm>
            <a:off x="7985125" y="363538"/>
            <a:ext cx="546100"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a:solidFill>
                  <a:srgbClr val="83FD3F"/>
                </a:solidFill>
              </a:rPr>
              <a:t>3</a:t>
            </a:r>
          </a:p>
        </p:txBody>
      </p:sp>
      <p:sp>
        <p:nvSpPr>
          <p:cNvPr id="157722" name="Text Box 26"/>
          <p:cNvSpPr txBox="1">
            <a:spLocks noChangeArrowheads="1"/>
          </p:cNvSpPr>
          <p:nvPr/>
        </p:nvSpPr>
        <p:spPr bwMode="auto">
          <a:xfrm>
            <a:off x="3032125" y="1582738"/>
            <a:ext cx="546100"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a:solidFill>
                  <a:srgbClr val="83FD3F"/>
                </a:solidFill>
              </a:rPr>
              <a:t>4</a:t>
            </a:r>
          </a:p>
        </p:txBody>
      </p:sp>
      <p:sp>
        <p:nvSpPr>
          <p:cNvPr id="157723" name="Text Box 27"/>
          <p:cNvSpPr txBox="1">
            <a:spLocks noChangeArrowheads="1"/>
          </p:cNvSpPr>
          <p:nvPr/>
        </p:nvSpPr>
        <p:spPr bwMode="auto">
          <a:xfrm>
            <a:off x="5181600" y="1981200"/>
            <a:ext cx="546100"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a:solidFill>
                  <a:srgbClr val="83FD3F"/>
                </a:solidFill>
              </a:rPr>
              <a:t>5</a:t>
            </a:r>
          </a:p>
        </p:txBody>
      </p:sp>
      <p:sp>
        <p:nvSpPr>
          <p:cNvPr id="157725" name="Text Box 29"/>
          <p:cNvSpPr txBox="1">
            <a:spLocks noChangeArrowheads="1"/>
          </p:cNvSpPr>
          <p:nvPr/>
        </p:nvSpPr>
        <p:spPr bwMode="auto">
          <a:xfrm>
            <a:off x="1143000" y="3657600"/>
            <a:ext cx="546100"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a:solidFill>
                  <a:srgbClr val="83FD3F"/>
                </a:solidFill>
              </a:rPr>
              <a:t>7</a:t>
            </a:r>
          </a:p>
        </p:txBody>
      </p:sp>
      <p:sp>
        <p:nvSpPr>
          <p:cNvPr id="157727" name="Text Box 31"/>
          <p:cNvSpPr txBox="1">
            <a:spLocks noChangeArrowheads="1"/>
          </p:cNvSpPr>
          <p:nvPr/>
        </p:nvSpPr>
        <p:spPr bwMode="auto">
          <a:xfrm>
            <a:off x="4648200" y="5029200"/>
            <a:ext cx="546100"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83FD3F"/>
                </a:solidFill>
              </a:rPr>
              <a:t>9</a:t>
            </a:r>
          </a:p>
        </p:txBody>
      </p:sp>
      <p:pic>
        <p:nvPicPr>
          <p:cNvPr id="157730" name="Picture 34" descr="McNflyingPBirdadult"/>
          <p:cNvPicPr>
            <a:picLocks noChangeAspect="1" noChangeArrowheads="1"/>
          </p:cNvPicPr>
          <p:nvPr/>
        </p:nvPicPr>
        <p:blipFill>
          <a:blip r:embed="rId21" cstate="print">
            <a:extLst>
              <a:ext uri="{28A0092B-C50C-407E-A947-70E740481C1C}">
                <a14:useLocalDpi xmlns="" xmlns:a14="http://schemas.microsoft.com/office/drawing/2010/main" val="0"/>
              </a:ext>
            </a:extLst>
          </a:blip>
          <a:srcRect/>
          <a:stretch>
            <a:fillRect/>
          </a:stretch>
        </p:blipFill>
        <p:spPr bwMode="auto">
          <a:xfrm>
            <a:off x="7686675" y="2590800"/>
            <a:ext cx="1457325" cy="2393950"/>
          </a:xfrm>
          <a:prstGeom prst="rect">
            <a:avLst/>
          </a:prstGeom>
          <a:noFill/>
          <a:extLst>
            <a:ext uri="{909E8E84-426E-40DD-AFC4-6F175D3DCCD1}">
              <a14:hiddenFill xmlns="" xmlns:a14="http://schemas.microsoft.com/office/drawing/2010/main">
                <a:solidFill>
                  <a:srgbClr val="FFFFFF"/>
                </a:solidFill>
              </a14:hiddenFill>
            </a:ext>
          </a:extLst>
        </p:spPr>
      </p:pic>
      <p:sp>
        <p:nvSpPr>
          <p:cNvPr id="157719" name="Text Box 23"/>
          <p:cNvSpPr txBox="1">
            <a:spLocks noChangeArrowheads="1"/>
          </p:cNvSpPr>
          <p:nvPr/>
        </p:nvSpPr>
        <p:spPr bwMode="auto">
          <a:xfrm>
            <a:off x="685800" y="457200"/>
            <a:ext cx="546100"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a:solidFill>
                  <a:srgbClr val="83FD3F"/>
                </a:solidFill>
              </a:rPr>
              <a:t>1</a:t>
            </a:r>
          </a:p>
        </p:txBody>
      </p:sp>
      <p:sp>
        <p:nvSpPr>
          <p:cNvPr id="157700" name="Text Box 4"/>
          <p:cNvSpPr txBox="1">
            <a:spLocks noChangeArrowheads="1"/>
          </p:cNvSpPr>
          <p:nvPr/>
        </p:nvSpPr>
        <p:spPr bwMode="auto">
          <a:xfrm>
            <a:off x="1981200" y="1066800"/>
            <a:ext cx="4949825"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FF00"/>
                </a:solidFill>
              </a:rPr>
              <a:t>Final exam time!</a:t>
            </a:r>
          </a:p>
        </p:txBody>
      </p:sp>
      <p:sp>
        <p:nvSpPr>
          <p:cNvPr id="157724" name="Text Box 28"/>
          <p:cNvSpPr txBox="1">
            <a:spLocks noChangeArrowheads="1"/>
          </p:cNvSpPr>
          <p:nvPr/>
        </p:nvSpPr>
        <p:spPr bwMode="auto">
          <a:xfrm>
            <a:off x="7620000" y="2743200"/>
            <a:ext cx="546100"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a:solidFill>
                  <a:srgbClr val="83FD3F"/>
                </a:solidFill>
              </a:rPr>
              <a:t>6</a:t>
            </a:r>
          </a:p>
        </p:txBody>
      </p:sp>
      <p:pic>
        <p:nvPicPr>
          <p:cNvPr id="157715" name="Picture 19" descr="RTsalientpoints"/>
          <p:cNvPicPr>
            <a:picLocks noChangeAspect="1" noChangeArrowheads="1"/>
          </p:cNvPicPr>
          <p:nvPr/>
        </p:nvPicPr>
        <p:blipFill>
          <a:blip r:embed="rId22" cstate="print">
            <a:extLst>
              <a:ext uri="{28A0092B-C50C-407E-A947-70E740481C1C}">
                <a14:useLocalDpi xmlns="" xmlns:a14="http://schemas.microsoft.com/office/drawing/2010/main" val="0"/>
              </a:ext>
            </a:extLst>
          </a:blip>
          <a:srcRect/>
          <a:stretch>
            <a:fillRect/>
          </a:stretch>
        </p:blipFill>
        <p:spPr bwMode="auto">
          <a:xfrm rot="975079">
            <a:off x="2514600" y="3810000"/>
            <a:ext cx="2095500" cy="3352800"/>
          </a:xfrm>
          <a:prstGeom prst="rect">
            <a:avLst/>
          </a:prstGeom>
          <a:noFill/>
          <a:extLst>
            <a:ext uri="{909E8E84-426E-40DD-AFC4-6F175D3DCCD1}">
              <a14:hiddenFill xmlns="" xmlns:a14="http://schemas.microsoft.com/office/drawing/2010/main">
                <a:solidFill>
                  <a:srgbClr val="FFFFFF"/>
                </a:solidFill>
              </a14:hiddenFill>
            </a:ext>
          </a:extLst>
        </p:spPr>
      </p:pic>
      <p:sp>
        <p:nvSpPr>
          <p:cNvPr id="157726" name="Text Box 30"/>
          <p:cNvSpPr txBox="1">
            <a:spLocks noChangeArrowheads="1"/>
          </p:cNvSpPr>
          <p:nvPr/>
        </p:nvSpPr>
        <p:spPr bwMode="auto">
          <a:xfrm>
            <a:off x="2574925" y="3868738"/>
            <a:ext cx="546100"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a:solidFill>
                  <a:srgbClr val="83FD3F"/>
                </a:solidFill>
              </a:rPr>
              <a:t>8</a:t>
            </a:r>
          </a:p>
        </p:txBody>
      </p:sp>
      <p:sp>
        <p:nvSpPr>
          <p:cNvPr id="157728" name="Text Box 32"/>
          <p:cNvSpPr txBox="1">
            <a:spLocks noChangeArrowheads="1"/>
          </p:cNvSpPr>
          <p:nvPr/>
        </p:nvSpPr>
        <p:spPr bwMode="auto">
          <a:xfrm>
            <a:off x="6781800" y="6156325"/>
            <a:ext cx="908050"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83FD3F"/>
                </a:solidFill>
              </a:rPr>
              <a:t>10</a:t>
            </a:r>
          </a:p>
        </p:txBody>
      </p:sp>
    </p:spTree>
  </p:cSld>
  <p:clrMapOvr>
    <a:masterClrMapping/>
  </p:clrMapOvr>
  <p:transition spd="slow" advClick="0" advTm="1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7700"/>
                                        </p:tgtEl>
                                        <p:attrNameLst>
                                          <p:attrName>style.visibility</p:attrName>
                                        </p:attrNameLst>
                                      </p:cBhvr>
                                      <p:to>
                                        <p:strVal val="visible"/>
                                      </p:to>
                                    </p:set>
                                    <p:animEffect transition="in" filter="fade">
                                      <p:cBhvr>
                                        <p:cTn id="7" dur="2000"/>
                                        <p:tgtEl>
                                          <p:spTgt spid="15770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57719"/>
                                        </p:tgtEl>
                                        <p:attrNameLst>
                                          <p:attrName>style.visibility</p:attrName>
                                        </p:attrNameLst>
                                      </p:cBhvr>
                                      <p:to>
                                        <p:strVal val="visible"/>
                                      </p:to>
                                    </p:set>
                                    <p:animEffect transition="in" filter="fade">
                                      <p:cBhvr>
                                        <p:cTn id="11" dur="2000"/>
                                        <p:tgtEl>
                                          <p:spTgt spid="157719"/>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157740"/>
                                        </p:tgtEl>
                                        <p:attrNameLst>
                                          <p:attrName>style.visibility</p:attrName>
                                        </p:attrNameLst>
                                      </p:cBhvr>
                                      <p:to>
                                        <p:strVal val="visible"/>
                                      </p:to>
                                    </p:set>
                                    <p:animEffect transition="in" filter="fade">
                                      <p:cBhvr>
                                        <p:cTn id="15" dur="2000"/>
                                        <p:tgtEl>
                                          <p:spTgt spid="157740"/>
                                        </p:tgtEl>
                                      </p:cBhvr>
                                    </p:animEffect>
                                  </p:childTnLst>
                                </p:cTn>
                              </p:par>
                              <p:par>
                                <p:cTn id="16" presetID="53" presetClass="exit" presetSubtype="0" fill="hold" grpId="1" nodeType="withEffect">
                                  <p:stCondLst>
                                    <p:cond delay="0"/>
                                  </p:stCondLst>
                                  <p:childTnLst>
                                    <p:anim calcmode="lin" valueType="num">
                                      <p:cBhvr>
                                        <p:cTn id="17" dur="1000"/>
                                        <p:tgtEl>
                                          <p:spTgt spid="157700"/>
                                        </p:tgtEl>
                                        <p:attrNameLst>
                                          <p:attrName>ppt_w</p:attrName>
                                        </p:attrNameLst>
                                      </p:cBhvr>
                                      <p:tavLst>
                                        <p:tav tm="0">
                                          <p:val>
                                            <p:strVal val="ppt_w"/>
                                          </p:val>
                                        </p:tav>
                                        <p:tav tm="100000">
                                          <p:val>
                                            <p:fltVal val="0"/>
                                          </p:val>
                                        </p:tav>
                                      </p:tavLst>
                                    </p:anim>
                                    <p:anim calcmode="lin" valueType="num">
                                      <p:cBhvr>
                                        <p:cTn id="18" dur="1000"/>
                                        <p:tgtEl>
                                          <p:spTgt spid="157700"/>
                                        </p:tgtEl>
                                        <p:attrNameLst>
                                          <p:attrName>ppt_h</p:attrName>
                                        </p:attrNameLst>
                                      </p:cBhvr>
                                      <p:tavLst>
                                        <p:tav tm="0">
                                          <p:val>
                                            <p:strVal val="ppt_h"/>
                                          </p:val>
                                        </p:tav>
                                        <p:tav tm="100000">
                                          <p:val>
                                            <p:fltVal val="0"/>
                                          </p:val>
                                        </p:tav>
                                      </p:tavLst>
                                    </p:anim>
                                    <p:animEffect transition="out" filter="fade">
                                      <p:cBhvr>
                                        <p:cTn id="19" dur="1000"/>
                                        <p:tgtEl>
                                          <p:spTgt spid="157700"/>
                                        </p:tgtEl>
                                      </p:cBhvr>
                                    </p:animEffect>
                                    <p:set>
                                      <p:cBhvr>
                                        <p:cTn id="20" dur="1" fill="hold">
                                          <p:stCondLst>
                                            <p:cond delay="999"/>
                                          </p:stCondLst>
                                        </p:cTn>
                                        <p:tgtEl>
                                          <p:spTgt spid="157700"/>
                                        </p:tgtEl>
                                        <p:attrNameLst>
                                          <p:attrName>style.visibility</p:attrName>
                                        </p:attrNameLst>
                                      </p:cBhvr>
                                      <p:to>
                                        <p:strVal val="hidden"/>
                                      </p:to>
                                    </p:set>
                                  </p:childTnLst>
                                </p:cTn>
                              </p:par>
                            </p:childTnLst>
                          </p:cTn>
                        </p:par>
                        <p:par>
                          <p:cTn id="21" fill="hold" nodeType="afterGroup">
                            <p:stCondLst>
                              <p:cond delay="6000"/>
                            </p:stCondLst>
                            <p:childTnLst>
                              <p:par>
                                <p:cTn id="22" presetID="10" presetClass="entr" presetSubtype="0" fill="hold" nodeType="afterEffect">
                                  <p:stCondLst>
                                    <p:cond delay="0"/>
                                  </p:stCondLst>
                                  <p:childTnLst>
                                    <p:set>
                                      <p:cBhvr>
                                        <p:cTn id="23" dur="1" fill="hold">
                                          <p:stCondLst>
                                            <p:cond delay="0"/>
                                          </p:stCondLst>
                                        </p:cTn>
                                        <p:tgtEl>
                                          <p:spTgt spid="157713"/>
                                        </p:tgtEl>
                                        <p:attrNameLst>
                                          <p:attrName>style.visibility</p:attrName>
                                        </p:attrNameLst>
                                      </p:cBhvr>
                                      <p:to>
                                        <p:strVal val="visible"/>
                                      </p:to>
                                    </p:set>
                                    <p:animEffect transition="in" filter="fade">
                                      <p:cBhvr>
                                        <p:cTn id="24" dur="2000"/>
                                        <p:tgtEl>
                                          <p:spTgt spid="157713"/>
                                        </p:tgtEl>
                                      </p:cBhvr>
                                    </p:animEffect>
                                  </p:childTnLst>
                                </p:cTn>
                              </p:par>
                            </p:childTnLst>
                          </p:cTn>
                        </p:par>
                        <p:par>
                          <p:cTn id="25" fill="hold" nodeType="afterGroup">
                            <p:stCondLst>
                              <p:cond delay="8000"/>
                            </p:stCondLst>
                            <p:childTnLst>
                              <p:par>
                                <p:cTn id="26" presetID="10" presetClass="entr" presetSubtype="0" fill="hold" grpId="0" nodeType="afterEffect">
                                  <p:stCondLst>
                                    <p:cond delay="500"/>
                                  </p:stCondLst>
                                  <p:childTnLst>
                                    <p:set>
                                      <p:cBhvr>
                                        <p:cTn id="27" dur="1" fill="hold">
                                          <p:stCondLst>
                                            <p:cond delay="0"/>
                                          </p:stCondLst>
                                        </p:cTn>
                                        <p:tgtEl>
                                          <p:spTgt spid="157720"/>
                                        </p:tgtEl>
                                        <p:attrNameLst>
                                          <p:attrName>style.visibility</p:attrName>
                                        </p:attrNameLst>
                                      </p:cBhvr>
                                      <p:to>
                                        <p:strVal val="visible"/>
                                      </p:to>
                                    </p:set>
                                    <p:animEffect transition="in" filter="fade">
                                      <p:cBhvr>
                                        <p:cTn id="28" dur="2000"/>
                                        <p:tgtEl>
                                          <p:spTgt spid="157720"/>
                                        </p:tgtEl>
                                      </p:cBhvr>
                                    </p:animEffect>
                                  </p:childTnLst>
                                </p:cTn>
                              </p:par>
                            </p:childTnLst>
                          </p:cTn>
                        </p:par>
                        <p:par>
                          <p:cTn id="29" fill="hold" nodeType="afterGroup">
                            <p:stCondLst>
                              <p:cond delay="10500"/>
                            </p:stCondLst>
                            <p:childTnLst>
                              <p:par>
                                <p:cTn id="30" presetID="10" presetClass="entr" presetSubtype="0" fill="hold" nodeType="afterEffect">
                                  <p:stCondLst>
                                    <p:cond delay="500"/>
                                  </p:stCondLst>
                                  <p:childTnLst>
                                    <p:set>
                                      <p:cBhvr>
                                        <p:cTn id="31" dur="1" fill="hold">
                                          <p:stCondLst>
                                            <p:cond delay="0"/>
                                          </p:stCondLst>
                                        </p:cTn>
                                        <p:tgtEl>
                                          <p:spTgt spid="157705"/>
                                        </p:tgtEl>
                                        <p:attrNameLst>
                                          <p:attrName>style.visibility</p:attrName>
                                        </p:attrNameLst>
                                      </p:cBhvr>
                                      <p:to>
                                        <p:strVal val="visible"/>
                                      </p:to>
                                    </p:set>
                                    <p:animEffect transition="in" filter="fade">
                                      <p:cBhvr>
                                        <p:cTn id="32" dur="2000"/>
                                        <p:tgtEl>
                                          <p:spTgt spid="157705"/>
                                        </p:tgtEl>
                                      </p:cBhvr>
                                    </p:animEffect>
                                  </p:childTnLst>
                                </p:cTn>
                              </p:par>
                            </p:childTnLst>
                          </p:cTn>
                        </p:par>
                        <p:par>
                          <p:cTn id="33" fill="hold" nodeType="afterGroup">
                            <p:stCondLst>
                              <p:cond delay="13000"/>
                            </p:stCondLst>
                            <p:childTnLst>
                              <p:par>
                                <p:cTn id="34" presetID="10" presetClass="entr" presetSubtype="0" fill="hold" grpId="0" nodeType="afterEffect">
                                  <p:stCondLst>
                                    <p:cond delay="500"/>
                                  </p:stCondLst>
                                  <p:childTnLst>
                                    <p:set>
                                      <p:cBhvr>
                                        <p:cTn id="35" dur="1" fill="hold">
                                          <p:stCondLst>
                                            <p:cond delay="0"/>
                                          </p:stCondLst>
                                        </p:cTn>
                                        <p:tgtEl>
                                          <p:spTgt spid="157721"/>
                                        </p:tgtEl>
                                        <p:attrNameLst>
                                          <p:attrName>style.visibility</p:attrName>
                                        </p:attrNameLst>
                                      </p:cBhvr>
                                      <p:to>
                                        <p:strVal val="visible"/>
                                      </p:to>
                                    </p:set>
                                    <p:animEffect transition="in" filter="fade">
                                      <p:cBhvr>
                                        <p:cTn id="36" dur="2000"/>
                                        <p:tgtEl>
                                          <p:spTgt spid="157721"/>
                                        </p:tgtEl>
                                      </p:cBhvr>
                                    </p:animEffect>
                                  </p:childTnLst>
                                </p:cTn>
                              </p:par>
                            </p:childTnLst>
                          </p:cTn>
                        </p:par>
                        <p:par>
                          <p:cTn id="37" fill="hold" nodeType="afterGroup">
                            <p:stCondLst>
                              <p:cond delay="15500"/>
                            </p:stCondLst>
                            <p:childTnLst>
                              <p:par>
                                <p:cTn id="38" presetID="10" presetClass="entr" presetSubtype="0" fill="hold" nodeType="afterEffect">
                                  <p:stCondLst>
                                    <p:cond delay="0"/>
                                  </p:stCondLst>
                                  <p:childTnLst>
                                    <p:set>
                                      <p:cBhvr>
                                        <p:cTn id="39" dur="1" fill="hold">
                                          <p:stCondLst>
                                            <p:cond delay="0"/>
                                          </p:stCondLst>
                                        </p:cTn>
                                        <p:tgtEl>
                                          <p:spTgt spid="157734"/>
                                        </p:tgtEl>
                                        <p:attrNameLst>
                                          <p:attrName>style.visibility</p:attrName>
                                        </p:attrNameLst>
                                      </p:cBhvr>
                                      <p:to>
                                        <p:strVal val="visible"/>
                                      </p:to>
                                    </p:set>
                                    <p:animEffect transition="in" filter="fade">
                                      <p:cBhvr>
                                        <p:cTn id="40" dur="3000"/>
                                        <p:tgtEl>
                                          <p:spTgt spid="157734"/>
                                        </p:tgtEl>
                                      </p:cBhvr>
                                    </p:animEffect>
                                  </p:childTnLst>
                                </p:cTn>
                              </p:par>
                            </p:childTnLst>
                          </p:cTn>
                        </p:par>
                        <p:par>
                          <p:cTn id="41" fill="hold" nodeType="afterGroup">
                            <p:stCondLst>
                              <p:cond delay="18500"/>
                            </p:stCondLst>
                            <p:childTnLst>
                              <p:par>
                                <p:cTn id="42" presetID="10" presetClass="entr" presetSubtype="0" fill="hold" nodeType="afterEffect">
                                  <p:stCondLst>
                                    <p:cond delay="0"/>
                                  </p:stCondLst>
                                  <p:childTnLst>
                                    <p:set>
                                      <p:cBhvr>
                                        <p:cTn id="43" dur="1" fill="hold">
                                          <p:stCondLst>
                                            <p:cond delay="0"/>
                                          </p:stCondLst>
                                        </p:cTn>
                                        <p:tgtEl>
                                          <p:spTgt spid="157706"/>
                                        </p:tgtEl>
                                        <p:attrNameLst>
                                          <p:attrName>style.visibility</p:attrName>
                                        </p:attrNameLst>
                                      </p:cBhvr>
                                      <p:to>
                                        <p:strVal val="visible"/>
                                      </p:to>
                                    </p:set>
                                    <p:animEffect transition="in" filter="fade">
                                      <p:cBhvr>
                                        <p:cTn id="44" dur="2000"/>
                                        <p:tgtEl>
                                          <p:spTgt spid="157706"/>
                                        </p:tgtEl>
                                      </p:cBhvr>
                                    </p:animEffect>
                                  </p:childTnLst>
                                </p:cTn>
                              </p:par>
                            </p:childTnLst>
                          </p:cTn>
                        </p:par>
                        <p:par>
                          <p:cTn id="45" fill="hold" nodeType="afterGroup">
                            <p:stCondLst>
                              <p:cond delay="20500"/>
                            </p:stCondLst>
                            <p:childTnLst>
                              <p:par>
                                <p:cTn id="46" presetID="10" presetClass="entr" presetSubtype="0" fill="hold" grpId="0" nodeType="afterEffect">
                                  <p:stCondLst>
                                    <p:cond delay="500"/>
                                  </p:stCondLst>
                                  <p:childTnLst>
                                    <p:set>
                                      <p:cBhvr>
                                        <p:cTn id="47" dur="1" fill="hold">
                                          <p:stCondLst>
                                            <p:cond delay="0"/>
                                          </p:stCondLst>
                                        </p:cTn>
                                        <p:tgtEl>
                                          <p:spTgt spid="157722"/>
                                        </p:tgtEl>
                                        <p:attrNameLst>
                                          <p:attrName>style.visibility</p:attrName>
                                        </p:attrNameLst>
                                      </p:cBhvr>
                                      <p:to>
                                        <p:strVal val="visible"/>
                                      </p:to>
                                    </p:set>
                                    <p:animEffect transition="in" filter="fade">
                                      <p:cBhvr>
                                        <p:cTn id="48" dur="2000"/>
                                        <p:tgtEl>
                                          <p:spTgt spid="157722"/>
                                        </p:tgtEl>
                                      </p:cBhvr>
                                    </p:animEffect>
                                  </p:childTnLst>
                                </p:cTn>
                              </p:par>
                            </p:childTnLst>
                          </p:cTn>
                        </p:par>
                        <p:par>
                          <p:cTn id="49" fill="hold" nodeType="afterGroup">
                            <p:stCondLst>
                              <p:cond delay="23000"/>
                            </p:stCondLst>
                            <p:childTnLst>
                              <p:par>
                                <p:cTn id="50" presetID="10" presetClass="entr" presetSubtype="0" fill="hold" nodeType="afterEffect">
                                  <p:stCondLst>
                                    <p:cond delay="0"/>
                                  </p:stCondLst>
                                  <p:childTnLst>
                                    <p:set>
                                      <p:cBhvr>
                                        <p:cTn id="51" dur="1" fill="hold">
                                          <p:stCondLst>
                                            <p:cond delay="0"/>
                                          </p:stCondLst>
                                        </p:cTn>
                                        <p:tgtEl>
                                          <p:spTgt spid="157735"/>
                                        </p:tgtEl>
                                        <p:attrNameLst>
                                          <p:attrName>style.visibility</p:attrName>
                                        </p:attrNameLst>
                                      </p:cBhvr>
                                      <p:to>
                                        <p:strVal val="visible"/>
                                      </p:to>
                                    </p:set>
                                    <p:animEffect transition="in" filter="fade">
                                      <p:cBhvr>
                                        <p:cTn id="52" dur="2000"/>
                                        <p:tgtEl>
                                          <p:spTgt spid="157735"/>
                                        </p:tgtEl>
                                      </p:cBhvr>
                                    </p:animEffect>
                                  </p:childTnLst>
                                </p:cTn>
                              </p:par>
                            </p:childTnLst>
                          </p:cTn>
                        </p:par>
                        <p:par>
                          <p:cTn id="53" fill="hold" nodeType="afterGroup">
                            <p:stCondLst>
                              <p:cond delay="25000"/>
                            </p:stCondLst>
                            <p:childTnLst>
                              <p:par>
                                <p:cTn id="54" presetID="10" presetClass="entr" presetSubtype="0" fill="hold" nodeType="afterEffect">
                                  <p:stCondLst>
                                    <p:cond delay="0"/>
                                  </p:stCondLst>
                                  <p:childTnLst>
                                    <p:set>
                                      <p:cBhvr>
                                        <p:cTn id="55" dur="1" fill="hold">
                                          <p:stCondLst>
                                            <p:cond delay="0"/>
                                          </p:stCondLst>
                                        </p:cTn>
                                        <p:tgtEl>
                                          <p:spTgt spid="157716"/>
                                        </p:tgtEl>
                                        <p:attrNameLst>
                                          <p:attrName>style.visibility</p:attrName>
                                        </p:attrNameLst>
                                      </p:cBhvr>
                                      <p:to>
                                        <p:strVal val="visible"/>
                                      </p:to>
                                    </p:set>
                                    <p:animEffect transition="in" filter="fade">
                                      <p:cBhvr>
                                        <p:cTn id="56" dur="2000"/>
                                        <p:tgtEl>
                                          <p:spTgt spid="157716"/>
                                        </p:tgtEl>
                                      </p:cBhvr>
                                    </p:animEffect>
                                  </p:childTnLst>
                                </p:cTn>
                              </p:par>
                            </p:childTnLst>
                          </p:cTn>
                        </p:par>
                        <p:par>
                          <p:cTn id="57" fill="hold" nodeType="afterGroup">
                            <p:stCondLst>
                              <p:cond delay="27000"/>
                            </p:stCondLst>
                            <p:childTnLst>
                              <p:par>
                                <p:cTn id="58" presetID="10" presetClass="entr" presetSubtype="0" fill="hold" grpId="0" nodeType="afterEffect">
                                  <p:stCondLst>
                                    <p:cond delay="500"/>
                                  </p:stCondLst>
                                  <p:childTnLst>
                                    <p:set>
                                      <p:cBhvr>
                                        <p:cTn id="59" dur="1" fill="hold">
                                          <p:stCondLst>
                                            <p:cond delay="0"/>
                                          </p:stCondLst>
                                        </p:cTn>
                                        <p:tgtEl>
                                          <p:spTgt spid="157723"/>
                                        </p:tgtEl>
                                        <p:attrNameLst>
                                          <p:attrName>style.visibility</p:attrName>
                                        </p:attrNameLst>
                                      </p:cBhvr>
                                      <p:to>
                                        <p:strVal val="visible"/>
                                      </p:to>
                                    </p:set>
                                    <p:animEffect transition="in" filter="fade">
                                      <p:cBhvr>
                                        <p:cTn id="60" dur="2000"/>
                                        <p:tgtEl>
                                          <p:spTgt spid="157723"/>
                                        </p:tgtEl>
                                      </p:cBhvr>
                                    </p:animEffect>
                                  </p:childTnLst>
                                </p:cTn>
                              </p:par>
                            </p:childTnLst>
                          </p:cTn>
                        </p:par>
                        <p:par>
                          <p:cTn id="61" fill="hold" nodeType="afterGroup">
                            <p:stCondLst>
                              <p:cond delay="29500"/>
                            </p:stCondLst>
                            <p:childTnLst>
                              <p:par>
                                <p:cTn id="62" presetID="10" presetClass="entr" presetSubtype="0" fill="hold" nodeType="afterEffect">
                                  <p:stCondLst>
                                    <p:cond delay="0"/>
                                  </p:stCondLst>
                                  <p:childTnLst>
                                    <p:set>
                                      <p:cBhvr>
                                        <p:cTn id="63" dur="1" fill="hold">
                                          <p:stCondLst>
                                            <p:cond delay="0"/>
                                          </p:stCondLst>
                                        </p:cTn>
                                        <p:tgtEl>
                                          <p:spTgt spid="157736"/>
                                        </p:tgtEl>
                                        <p:attrNameLst>
                                          <p:attrName>style.visibility</p:attrName>
                                        </p:attrNameLst>
                                      </p:cBhvr>
                                      <p:to>
                                        <p:strVal val="visible"/>
                                      </p:to>
                                    </p:set>
                                    <p:animEffect transition="in" filter="fade">
                                      <p:cBhvr>
                                        <p:cTn id="64" dur="2000"/>
                                        <p:tgtEl>
                                          <p:spTgt spid="157736"/>
                                        </p:tgtEl>
                                      </p:cBhvr>
                                    </p:animEffect>
                                  </p:childTnLst>
                                </p:cTn>
                              </p:par>
                            </p:childTnLst>
                          </p:cTn>
                        </p:par>
                        <p:par>
                          <p:cTn id="65" fill="hold" nodeType="afterGroup">
                            <p:stCondLst>
                              <p:cond delay="31500"/>
                            </p:stCondLst>
                            <p:childTnLst>
                              <p:par>
                                <p:cTn id="66" presetID="10" presetClass="entr" presetSubtype="0" fill="hold" nodeType="afterEffect">
                                  <p:stCondLst>
                                    <p:cond delay="0"/>
                                  </p:stCondLst>
                                  <p:childTnLst>
                                    <p:set>
                                      <p:cBhvr>
                                        <p:cTn id="67" dur="1" fill="hold">
                                          <p:stCondLst>
                                            <p:cond delay="0"/>
                                          </p:stCondLst>
                                        </p:cTn>
                                        <p:tgtEl>
                                          <p:spTgt spid="157708"/>
                                        </p:tgtEl>
                                        <p:attrNameLst>
                                          <p:attrName>style.visibility</p:attrName>
                                        </p:attrNameLst>
                                      </p:cBhvr>
                                      <p:to>
                                        <p:strVal val="visible"/>
                                      </p:to>
                                    </p:set>
                                    <p:animEffect transition="in" filter="fade">
                                      <p:cBhvr>
                                        <p:cTn id="68" dur="2000"/>
                                        <p:tgtEl>
                                          <p:spTgt spid="157708"/>
                                        </p:tgtEl>
                                      </p:cBhvr>
                                    </p:animEffect>
                                  </p:childTnLst>
                                </p:cTn>
                              </p:par>
                            </p:childTnLst>
                          </p:cTn>
                        </p:par>
                        <p:par>
                          <p:cTn id="69" fill="hold" nodeType="afterGroup">
                            <p:stCondLst>
                              <p:cond delay="33500"/>
                            </p:stCondLst>
                            <p:childTnLst>
                              <p:par>
                                <p:cTn id="70" presetID="10" presetClass="entr" presetSubtype="0" fill="hold" grpId="0" nodeType="afterEffect">
                                  <p:stCondLst>
                                    <p:cond delay="500"/>
                                  </p:stCondLst>
                                  <p:childTnLst>
                                    <p:set>
                                      <p:cBhvr>
                                        <p:cTn id="71" dur="1" fill="hold">
                                          <p:stCondLst>
                                            <p:cond delay="0"/>
                                          </p:stCondLst>
                                        </p:cTn>
                                        <p:tgtEl>
                                          <p:spTgt spid="157724"/>
                                        </p:tgtEl>
                                        <p:attrNameLst>
                                          <p:attrName>style.visibility</p:attrName>
                                        </p:attrNameLst>
                                      </p:cBhvr>
                                      <p:to>
                                        <p:strVal val="visible"/>
                                      </p:to>
                                    </p:set>
                                    <p:animEffect transition="in" filter="fade">
                                      <p:cBhvr>
                                        <p:cTn id="72" dur="2000"/>
                                        <p:tgtEl>
                                          <p:spTgt spid="157724"/>
                                        </p:tgtEl>
                                      </p:cBhvr>
                                    </p:animEffect>
                                  </p:childTnLst>
                                </p:cTn>
                              </p:par>
                            </p:childTnLst>
                          </p:cTn>
                        </p:par>
                        <p:par>
                          <p:cTn id="73" fill="hold" nodeType="afterGroup">
                            <p:stCondLst>
                              <p:cond delay="36000"/>
                            </p:stCondLst>
                            <p:childTnLst>
                              <p:par>
                                <p:cTn id="74" presetID="10" presetClass="entr" presetSubtype="0" fill="hold" nodeType="afterEffect">
                                  <p:stCondLst>
                                    <p:cond delay="0"/>
                                  </p:stCondLst>
                                  <p:childTnLst>
                                    <p:set>
                                      <p:cBhvr>
                                        <p:cTn id="75" dur="1" fill="hold">
                                          <p:stCondLst>
                                            <p:cond delay="0"/>
                                          </p:stCondLst>
                                        </p:cTn>
                                        <p:tgtEl>
                                          <p:spTgt spid="157737"/>
                                        </p:tgtEl>
                                        <p:attrNameLst>
                                          <p:attrName>style.visibility</p:attrName>
                                        </p:attrNameLst>
                                      </p:cBhvr>
                                      <p:to>
                                        <p:strVal val="visible"/>
                                      </p:to>
                                    </p:set>
                                    <p:animEffect transition="in" filter="fade">
                                      <p:cBhvr>
                                        <p:cTn id="76" dur="2000"/>
                                        <p:tgtEl>
                                          <p:spTgt spid="157737"/>
                                        </p:tgtEl>
                                      </p:cBhvr>
                                    </p:animEffect>
                                  </p:childTnLst>
                                </p:cTn>
                              </p:par>
                            </p:childTnLst>
                          </p:cTn>
                        </p:par>
                        <p:par>
                          <p:cTn id="77" fill="hold" nodeType="afterGroup">
                            <p:stCondLst>
                              <p:cond delay="38000"/>
                            </p:stCondLst>
                            <p:childTnLst>
                              <p:par>
                                <p:cTn id="78" presetID="10" presetClass="entr" presetSubtype="0" fill="hold" nodeType="afterEffect">
                                  <p:stCondLst>
                                    <p:cond delay="0"/>
                                  </p:stCondLst>
                                  <p:childTnLst>
                                    <p:set>
                                      <p:cBhvr>
                                        <p:cTn id="79" dur="1" fill="hold">
                                          <p:stCondLst>
                                            <p:cond delay="0"/>
                                          </p:stCondLst>
                                        </p:cTn>
                                        <p:tgtEl>
                                          <p:spTgt spid="157730"/>
                                        </p:tgtEl>
                                        <p:attrNameLst>
                                          <p:attrName>style.visibility</p:attrName>
                                        </p:attrNameLst>
                                      </p:cBhvr>
                                      <p:to>
                                        <p:strVal val="visible"/>
                                      </p:to>
                                    </p:set>
                                    <p:animEffect transition="in" filter="fade">
                                      <p:cBhvr>
                                        <p:cTn id="80" dur="2000"/>
                                        <p:tgtEl>
                                          <p:spTgt spid="157730"/>
                                        </p:tgtEl>
                                      </p:cBhvr>
                                    </p:animEffect>
                                  </p:childTnLst>
                                </p:cTn>
                              </p:par>
                            </p:childTnLst>
                          </p:cTn>
                        </p:par>
                        <p:par>
                          <p:cTn id="81" fill="hold" nodeType="afterGroup">
                            <p:stCondLst>
                              <p:cond delay="40000"/>
                            </p:stCondLst>
                            <p:childTnLst>
                              <p:par>
                                <p:cTn id="82" presetID="10" presetClass="entr" presetSubtype="0" fill="hold" grpId="0" nodeType="afterEffect">
                                  <p:stCondLst>
                                    <p:cond delay="0"/>
                                  </p:stCondLst>
                                  <p:childTnLst>
                                    <p:set>
                                      <p:cBhvr>
                                        <p:cTn id="83" dur="1" fill="hold">
                                          <p:stCondLst>
                                            <p:cond delay="0"/>
                                          </p:stCondLst>
                                        </p:cTn>
                                        <p:tgtEl>
                                          <p:spTgt spid="157725"/>
                                        </p:tgtEl>
                                        <p:attrNameLst>
                                          <p:attrName>style.visibility</p:attrName>
                                        </p:attrNameLst>
                                      </p:cBhvr>
                                      <p:to>
                                        <p:strVal val="visible"/>
                                      </p:to>
                                    </p:set>
                                    <p:animEffect transition="in" filter="fade">
                                      <p:cBhvr>
                                        <p:cTn id="84" dur="2000"/>
                                        <p:tgtEl>
                                          <p:spTgt spid="157725"/>
                                        </p:tgtEl>
                                      </p:cBhvr>
                                    </p:animEffect>
                                  </p:childTnLst>
                                </p:cTn>
                              </p:par>
                            </p:childTnLst>
                          </p:cTn>
                        </p:par>
                        <p:par>
                          <p:cTn id="85" fill="hold" nodeType="afterGroup">
                            <p:stCondLst>
                              <p:cond delay="42000"/>
                            </p:stCondLst>
                            <p:childTnLst>
                              <p:par>
                                <p:cTn id="86" presetID="10" presetClass="entr" presetSubtype="0" fill="hold" nodeType="afterEffect">
                                  <p:stCondLst>
                                    <p:cond delay="0"/>
                                  </p:stCondLst>
                                  <p:childTnLst>
                                    <p:set>
                                      <p:cBhvr>
                                        <p:cTn id="87" dur="1" fill="hold">
                                          <p:stCondLst>
                                            <p:cond delay="0"/>
                                          </p:stCondLst>
                                        </p:cTn>
                                        <p:tgtEl>
                                          <p:spTgt spid="157738"/>
                                        </p:tgtEl>
                                        <p:attrNameLst>
                                          <p:attrName>style.visibility</p:attrName>
                                        </p:attrNameLst>
                                      </p:cBhvr>
                                      <p:to>
                                        <p:strVal val="visible"/>
                                      </p:to>
                                    </p:set>
                                    <p:animEffect transition="in" filter="fade">
                                      <p:cBhvr>
                                        <p:cTn id="88" dur="2000"/>
                                        <p:tgtEl>
                                          <p:spTgt spid="157738"/>
                                        </p:tgtEl>
                                      </p:cBhvr>
                                    </p:animEffect>
                                  </p:childTnLst>
                                </p:cTn>
                              </p:par>
                            </p:childTnLst>
                          </p:cTn>
                        </p:par>
                        <p:par>
                          <p:cTn id="89" fill="hold" nodeType="afterGroup">
                            <p:stCondLst>
                              <p:cond delay="44000"/>
                            </p:stCondLst>
                            <p:childTnLst>
                              <p:par>
                                <p:cTn id="90" presetID="10" presetClass="entr" presetSubtype="0" fill="hold" nodeType="afterEffect">
                                  <p:stCondLst>
                                    <p:cond delay="0"/>
                                  </p:stCondLst>
                                  <p:childTnLst>
                                    <p:set>
                                      <p:cBhvr>
                                        <p:cTn id="91" dur="1" fill="hold">
                                          <p:stCondLst>
                                            <p:cond delay="0"/>
                                          </p:stCondLst>
                                        </p:cTn>
                                        <p:tgtEl>
                                          <p:spTgt spid="157732"/>
                                        </p:tgtEl>
                                        <p:attrNameLst>
                                          <p:attrName>style.visibility</p:attrName>
                                        </p:attrNameLst>
                                      </p:cBhvr>
                                      <p:to>
                                        <p:strVal val="visible"/>
                                      </p:to>
                                    </p:set>
                                    <p:animEffect transition="in" filter="fade">
                                      <p:cBhvr>
                                        <p:cTn id="92" dur="2000"/>
                                        <p:tgtEl>
                                          <p:spTgt spid="157732"/>
                                        </p:tgtEl>
                                      </p:cBhvr>
                                    </p:animEffect>
                                  </p:childTnLst>
                                </p:cTn>
                              </p:par>
                            </p:childTnLst>
                          </p:cTn>
                        </p:par>
                        <p:par>
                          <p:cTn id="93" fill="hold" nodeType="afterGroup">
                            <p:stCondLst>
                              <p:cond delay="46000"/>
                            </p:stCondLst>
                            <p:childTnLst>
                              <p:par>
                                <p:cTn id="94" presetID="10" presetClass="entr" presetSubtype="0" fill="hold" grpId="0" nodeType="afterEffect">
                                  <p:stCondLst>
                                    <p:cond delay="500"/>
                                  </p:stCondLst>
                                  <p:childTnLst>
                                    <p:set>
                                      <p:cBhvr>
                                        <p:cTn id="95" dur="1" fill="hold">
                                          <p:stCondLst>
                                            <p:cond delay="0"/>
                                          </p:stCondLst>
                                        </p:cTn>
                                        <p:tgtEl>
                                          <p:spTgt spid="157726"/>
                                        </p:tgtEl>
                                        <p:attrNameLst>
                                          <p:attrName>style.visibility</p:attrName>
                                        </p:attrNameLst>
                                      </p:cBhvr>
                                      <p:to>
                                        <p:strVal val="visible"/>
                                      </p:to>
                                    </p:set>
                                    <p:animEffect transition="in" filter="fade">
                                      <p:cBhvr>
                                        <p:cTn id="96" dur="2000"/>
                                        <p:tgtEl>
                                          <p:spTgt spid="157726"/>
                                        </p:tgtEl>
                                      </p:cBhvr>
                                    </p:animEffect>
                                  </p:childTnLst>
                                </p:cTn>
                              </p:par>
                            </p:childTnLst>
                          </p:cTn>
                        </p:par>
                        <p:par>
                          <p:cTn id="97" fill="hold" nodeType="afterGroup">
                            <p:stCondLst>
                              <p:cond delay="48500"/>
                            </p:stCondLst>
                            <p:childTnLst>
                              <p:par>
                                <p:cTn id="98" presetID="10" presetClass="entr" presetSubtype="0" fill="hold" nodeType="afterEffect">
                                  <p:stCondLst>
                                    <p:cond delay="0"/>
                                  </p:stCondLst>
                                  <p:childTnLst>
                                    <p:set>
                                      <p:cBhvr>
                                        <p:cTn id="99" dur="1" fill="hold">
                                          <p:stCondLst>
                                            <p:cond delay="0"/>
                                          </p:stCondLst>
                                        </p:cTn>
                                        <p:tgtEl>
                                          <p:spTgt spid="157742"/>
                                        </p:tgtEl>
                                        <p:attrNameLst>
                                          <p:attrName>style.visibility</p:attrName>
                                        </p:attrNameLst>
                                      </p:cBhvr>
                                      <p:to>
                                        <p:strVal val="visible"/>
                                      </p:to>
                                    </p:set>
                                    <p:animEffect transition="in" filter="fade">
                                      <p:cBhvr>
                                        <p:cTn id="100" dur="5000"/>
                                        <p:tgtEl>
                                          <p:spTgt spid="157742"/>
                                        </p:tgtEl>
                                      </p:cBhvr>
                                    </p:animEffect>
                                  </p:childTnLst>
                                </p:cTn>
                              </p:par>
                            </p:childTnLst>
                          </p:cTn>
                        </p:par>
                        <p:par>
                          <p:cTn id="101" fill="hold" nodeType="afterGroup">
                            <p:stCondLst>
                              <p:cond delay="53500"/>
                            </p:stCondLst>
                            <p:childTnLst>
                              <p:par>
                                <p:cTn id="102" presetID="10" presetClass="entr" presetSubtype="0" fill="hold" nodeType="afterEffect">
                                  <p:stCondLst>
                                    <p:cond delay="0"/>
                                  </p:stCondLst>
                                  <p:childTnLst>
                                    <p:set>
                                      <p:cBhvr>
                                        <p:cTn id="103" dur="1" fill="hold">
                                          <p:stCondLst>
                                            <p:cond delay="0"/>
                                          </p:stCondLst>
                                        </p:cTn>
                                        <p:tgtEl>
                                          <p:spTgt spid="157715"/>
                                        </p:tgtEl>
                                        <p:attrNameLst>
                                          <p:attrName>style.visibility</p:attrName>
                                        </p:attrNameLst>
                                      </p:cBhvr>
                                      <p:to>
                                        <p:strVal val="visible"/>
                                      </p:to>
                                    </p:set>
                                    <p:animEffect transition="in" filter="fade">
                                      <p:cBhvr>
                                        <p:cTn id="104" dur="2000"/>
                                        <p:tgtEl>
                                          <p:spTgt spid="157715"/>
                                        </p:tgtEl>
                                      </p:cBhvr>
                                    </p:animEffect>
                                  </p:childTnLst>
                                </p:cTn>
                              </p:par>
                            </p:childTnLst>
                          </p:cTn>
                        </p:par>
                        <p:par>
                          <p:cTn id="105" fill="hold" nodeType="afterGroup">
                            <p:stCondLst>
                              <p:cond delay="55500"/>
                            </p:stCondLst>
                            <p:childTnLst>
                              <p:par>
                                <p:cTn id="106" presetID="10" presetClass="entr" presetSubtype="0" fill="hold" grpId="0" nodeType="afterEffect">
                                  <p:stCondLst>
                                    <p:cond delay="500"/>
                                  </p:stCondLst>
                                  <p:childTnLst>
                                    <p:set>
                                      <p:cBhvr>
                                        <p:cTn id="107" dur="1" fill="hold">
                                          <p:stCondLst>
                                            <p:cond delay="0"/>
                                          </p:stCondLst>
                                        </p:cTn>
                                        <p:tgtEl>
                                          <p:spTgt spid="157727"/>
                                        </p:tgtEl>
                                        <p:attrNameLst>
                                          <p:attrName>style.visibility</p:attrName>
                                        </p:attrNameLst>
                                      </p:cBhvr>
                                      <p:to>
                                        <p:strVal val="visible"/>
                                      </p:to>
                                    </p:set>
                                    <p:animEffect transition="in" filter="fade">
                                      <p:cBhvr>
                                        <p:cTn id="108" dur="2000"/>
                                        <p:tgtEl>
                                          <p:spTgt spid="157727"/>
                                        </p:tgtEl>
                                      </p:cBhvr>
                                    </p:animEffect>
                                  </p:childTnLst>
                                </p:cTn>
                              </p:par>
                            </p:childTnLst>
                          </p:cTn>
                        </p:par>
                        <p:par>
                          <p:cTn id="109" fill="hold" nodeType="afterGroup">
                            <p:stCondLst>
                              <p:cond delay="58000"/>
                            </p:stCondLst>
                            <p:childTnLst>
                              <p:par>
                                <p:cTn id="110" presetID="10" presetClass="entr" presetSubtype="0" fill="hold" nodeType="afterEffect">
                                  <p:stCondLst>
                                    <p:cond delay="0"/>
                                  </p:stCondLst>
                                  <p:childTnLst>
                                    <p:set>
                                      <p:cBhvr>
                                        <p:cTn id="111" dur="1" fill="hold">
                                          <p:stCondLst>
                                            <p:cond delay="0"/>
                                          </p:stCondLst>
                                        </p:cTn>
                                        <p:tgtEl>
                                          <p:spTgt spid="157744"/>
                                        </p:tgtEl>
                                        <p:attrNameLst>
                                          <p:attrName>style.visibility</p:attrName>
                                        </p:attrNameLst>
                                      </p:cBhvr>
                                      <p:to>
                                        <p:strVal val="visible"/>
                                      </p:to>
                                    </p:set>
                                    <p:animEffect transition="in" filter="fade">
                                      <p:cBhvr>
                                        <p:cTn id="112" dur="2000"/>
                                        <p:tgtEl>
                                          <p:spTgt spid="157744"/>
                                        </p:tgtEl>
                                      </p:cBhvr>
                                    </p:animEffect>
                                  </p:childTnLst>
                                </p:cTn>
                              </p:par>
                            </p:childTnLst>
                          </p:cTn>
                        </p:par>
                        <p:par>
                          <p:cTn id="113" fill="hold" nodeType="afterGroup">
                            <p:stCondLst>
                              <p:cond delay="60000"/>
                            </p:stCondLst>
                            <p:childTnLst>
                              <p:par>
                                <p:cTn id="114" presetID="10" presetClass="entr" presetSubtype="0" fill="hold" nodeType="afterEffect">
                                  <p:stCondLst>
                                    <p:cond delay="0"/>
                                  </p:stCondLst>
                                  <p:childTnLst>
                                    <p:set>
                                      <p:cBhvr>
                                        <p:cTn id="115" dur="1" fill="hold">
                                          <p:stCondLst>
                                            <p:cond delay="0"/>
                                          </p:stCondLst>
                                        </p:cTn>
                                        <p:tgtEl>
                                          <p:spTgt spid="157718"/>
                                        </p:tgtEl>
                                        <p:attrNameLst>
                                          <p:attrName>style.visibility</p:attrName>
                                        </p:attrNameLst>
                                      </p:cBhvr>
                                      <p:to>
                                        <p:strVal val="visible"/>
                                      </p:to>
                                    </p:set>
                                    <p:animEffect transition="in" filter="fade">
                                      <p:cBhvr>
                                        <p:cTn id="116" dur="2000"/>
                                        <p:tgtEl>
                                          <p:spTgt spid="157718"/>
                                        </p:tgtEl>
                                      </p:cBhvr>
                                    </p:animEffect>
                                  </p:childTnLst>
                                </p:cTn>
                              </p:par>
                            </p:childTnLst>
                          </p:cTn>
                        </p:par>
                        <p:par>
                          <p:cTn id="117" fill="hold" nodeType="afterGroup">
                            <p:stCondLst>
                              <p:cond delay="62000"/>
                            </p:stCondLst>
                            <p:childTnLst>
                              <p:par>
                                <p:cTn id="118" presetID="10" presetClass="entr" presetSubtype="0" fill="hold" grpId="0" nodeType="afterEffect">
                                  <p:stCondLst>
                                    <p:cond delay="500"/>
                                  </p:stCondLst>
                                  <p:childTnLst>
                                    <p:set>
                                      <p:cBhvr>
                                        <p:cTn id="119" dur="1" fill="hold">
                                          <p:stCondLst>
                                            <p:cond delay="0"/>
                                          </p:stCondLst>
                                        </p:cTn>
                                        <p:tgtEl>
                                          <p:spTgt spid="157728"/>
                                        </p:tgtEl>
                                        <p:attrNameLst>
                                          <p:attrName>style.visibility</p:attrName>
                                        </p:attrNameLst>
                                      </p:cBhvr>
                                      <p:to>
                                        <p:strVal val="visible"/>
                                      </p:to>
                                    </p:set>
                                    <p:animEffect transition="in" filter="fade">
                                      <p:cBhvr>
                                        <p:cTn id="120" dur="2000"/>
                                        <p:tgtEl>
                                          <p:spTgt spid="157728"/>
                                        </p:tgtEl>
                                      </p:cBhvr>
                                    </p:animEffect>
                                  </p:childTnLst>
                                </p:cTn>
                              </p:par>
                            </p:childTnLst>
                          </p:cTn>
                        </p:par>
                        <p:par>
                          <p:cTn id="121" fill="hold" nodeType="afterGroup">
                            <p:stCondLst>
                              <p:cond delay="64500"/>
                            </p:stCondLst>
                            <p:childTnLst>
                              <p:par>
                                <p:cTn id="122" presetID="10" presetClass="entr" presetSubtype="0" fill="hold" nodeType="afterEffect">
                                  <p:stCondLst>
                                    <p:cond delay="0"/>
                                  </p:stCondLst>
                                  <p:childTnLst>
                                    <p:set>
                                      <p:cBhvr>
                                        <p:cTn id="123" dur="1" fill="hold">
                                          <p:stCondLst>
                                            <p:cond delay="0"/>
                                          </p:stCondLst>
                                        </p:cTn>
                                        <p:tgtEl>
                                          <p:spTgt spid="157743"/>
                                        </p:tgtEl>
                                        <p:attrNameLst>
                                          <p:attrName>style.visibility</p:attrName>
                                        </p:attrNameLst>
                                      </p:cBhvr>
                                      <p:to>
                                        <p:strVal val="visible"/>
                                      </p:to>
                                    </p:set>
                                    <p:animEffect transition="in" filter="fade">
                                      <p:cBhvr>
                                        <p:cTn id="124" dur="2000"/>
                                        <p:tgtEl>
                                          <p:spTgt spid="157743"/>
                                        </p:tgtEl>
                                      </p:cBhvr>
                                    </p:animEffect>
                                  </p:childTnLst>
                                </p:cTn>
                              </p:par>
                            </p:childTnLst>
                          </p:cTn>
                        </p:par>
                        <p:par>
                          <p:cTn id="125" fill="hold" nodeType="afterGroup">
                            <p:stCondLst>
                              <p:cond delay="66500"/>
                            </p:stCondLst>
                            <p:childTnLst>
                              <p:par>
                                <p:cTn id="126" presetID="10" presetClass="entr" presetSubtype="0" fill="hold" nodeType="afterEffect">
                                  <p:stCondLst>
                                    <p:cond delay="1000"/>
                                  </p:stCondLst>
                                  <p:childTnLst>
                                    <p:set>
                                      <p:cBhvr>
                                        <p:cTn id="127" dur="1" fill="hold">
                                          <p:stCondLst>
                                            <p:cond delay="0"/>
                                          </p:stCondLst>
                                        </p:cTn>
                                        <p:tgtEl>
                                          <p:spTgt spid="157714"/>
                                        </p:tgtEl>
                                        <p:attrNameLst>
                                          <p:attrName>style.visibility</p:attrName>
                                        </p:attrNameLst>
                                      </p:cBhvr>
                                      <p:to>
                                        <p:strVal val="visible"/>
                                      </p:to>
                                    </p:set>
                                    <p:animEffect transition="in" filter="fade">
                                      <p:cBhvr>
                                        <p:cTn id="128" dur="3000"/>
                                        <p:tgtEl>
                                          <p:spTgt spid="157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20" grpId="0"/>
      <p:bldP spid="157721" grpId="0"/>
      <p:bldP spid="157722" grpId="0"/>
      <p:bldP spid="157723" grpId="0"/>
      <p:bldP spid="157725" grpId="0"/>
      <p:bldP spid="157727" grpId="0"/>
      <p:bldP spid="157719" grpId="0"/>
      <p:bldP spid="157700" grpId="0"/>
      <p:bldP spid="157700" grpId="1"/>
      <p:bldP spid="157724" grpId="0"/>
      <p:bldP spid="157726" grpId="0"/>
      <p:bldP spid="157728" grpId="0"/>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9748" name="Text Box 4"/>
          <p:cNvSpPr txBox="1">
            <a:spLocks noChangeArrowheads="1"/>
          </p:cNvSpPr>
          <p:nvPr/>
        </p:nvSpPr>
        <p:spPr bwMode="auto">
          <a:xfrm>
            <a:off x="1508125" y="361950"/>
            <a:ext cx="2922595"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i="1" dirty="0"/>
              <a:t>The </a:t>
            </a:r>
            <a:r>
              <a:rPr lang="en-US" sz="2800" i="1" dirty="0" smtClean="0"/>
              <a:t>Answers</a:t>
            </a:r>
            <a:r>
              <a:rPr lang="en-US" sz="2800" i="1" dirty="0"/>
              <a:t>:</a:t>
            </a:r>
          </a:p>
        </p:txBody>
      </p:sp>
      <p:pic>
        <p:nvPicPr>
          <p:cNvPr id="159750" name="Picture 6" descr="JosKennedyshoulderpretty"/>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1270735">
            <a:off x="5334000" y="533400"/>
            <a:ext cx="2895600" cy="1935163"/>
          </a:xfrm>
          <a:prstGeom prst="rect">
            <a:avLst/>
          </a:prstGeom>
          <a:noFill/>
          <a:extLst>
            <a:ext uri="{909E8E84-426E-40DD-AFC4-6F175D3DCCD1}">
              <a14:hiddenFill xmlns="" xmlns:a14="http://schemas.microsoft.com/office/drawing/2010/main">
                <a:solidFill>
                  <a:srgbClr val="FFFFFF"/>
                </a:solidFill>
              </a14:hiddenFill>
            </a:ext>
          </a:extLst>
        </p:spPr>
      </p:pic>
      <p:pic>
        <p:nvPicPr>
          <p:cNvPr id="159751" name="Picture 7" descr="DaveMcNhawksBV copy"/>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998680">
            <a:off x="4343400" y="914400"/>
            <a:ext cx="1201738" cy="2894013"/>
          </a:xfrm>
          <a:prstGeom prst="rect">
            <a:avLst/>
          </a:prstGeom>
          <a:noFill/>
          <a:extLst>
            <a:ext uri="{909E8E84-426E-40DD-AFC4-6F175D3DCCD1}">
              <a14:hiddenFill xmlns="" xmlns:a14="http://schemas.microsoft.com/office/drawing/2010/main">
                <a:solidFill>
                  <a:srgbClr val="FFFFFF"/>
                </a:solidFill>
              </a14:hiddenFill>
            </a:ext>
          </a:extLst>
        </p:spPr>
      </p:pic>
      <p:pic>
        <p:nvPicPr>
          <p:cNvPr id="159752" name="Picture 8" descr="DaveMcNhawksfixedmaleOS copy"/>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rot="-1838553">
            <a:off x="5003800" y="1330325"/>
            <a:ext cx="2208213" cy="2514600"/>
          </a:xfrm>
          <a:prstGeom prst="rect">
            <a:avLst/>
          </a:prstGeom>
          <a:noFill/>
          <a:extLst>
            <a:ext uri="{909E8E84-426E-40DD-AFC4-6F175D3DCCD1}">
              <a14:hiddenFill xmlns="" xmlns:a14="http://schemas.microsoft.com/office/drawing/2010/main">
                <a:solidFill>
                  <a:srgbClr val="FFFFFF"/>
                </a:solidFill>
              </a14:hiddenFill>
            </a:ext>
          </a:extLst>
        </p:spPr>
      </p:pic>
      <p:pic>
        <p:nvPicPr>
          <p:cNvPr id="159753" name="Picture 9" descr="reversekestrel"/>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791200" y="1600200"/>
            <a:ext cx="2224088" cy="2400300"/>
          </a:xfrm>
          <a:prstGeom prst="rect">
            <a:avLst/>
          </a:prstGeom>
          <a:noFill/>
          <a:extLst>
            <a:ext uri="{909E8E84-426E-40DD-AFC4-6F175D3DCCD1}">
              <a14:hiddenFill xmlns="" xmlns:a14="http://schemas.microsoft.com/office/drawing/2010/main">
                <a:solidFill>
                  <a:srgbClr val="FFFFFF"/>
                </a:solidFill>
              </a14:hiddenFill>
            </a:ext>
          </a:extLst>
        </p:spPr>
      </p:pic>
      <p:pic>
        <p:nvPicPr>
          <p:cNvPr id="159754" name="Picture 10" descr="DaveMcNhawksyoungBE copy"/>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5105400" y="1981200"/>
            <a:ext cx="1739900" cy="2019300"/>
          </a:xfrm>
          <a:prstGeom prst="rect">
            <a:avLst/>
          </a:prstGeom>
          <a:noFill/>
          <a:extLst>
            <a:ext uri="{909E8E84-426E-40DD-AFC4-6F175D3DCCD1}">
              <a14:hiddenFill xmlns="" xmlns:a14="http://schemas.microsoft.com/office/drawing/2010/main">
                <a:solidFill>
                  <a:srgbClr val="FFFFFF"/>
                </a:solidFill>
              </a14:hiddenFill>
            </a:ext>
          </a:extLst>
        </p:spPr>
      </p:pic>
      <p:sp>
        <p:nvSpPr>
          <p:cNvPr id="159749" name="Text Box 5"/>
          <p:cNvSpPr txBox="1">
            <a:spLocks noChangeArrowheads="1"/>
          </p:cNvSpPr>
          <p:nvPr/>
        </p:nvSpPr>
        <p:spPr bwMode="auto">
          <a:xfrm>
            <a:off x="517525" y="1352550"/>
            <a:ext cx="5100638" cy="47894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defRPr>
                <a:solidFill>
                  <a:schemeClr val="tx1"/>
                </a:solidFill>
                <a:latin typeface="Arial" charset="0"/>
              </a:defRPr>
            </a:lvl1pPr>
            <a:lvl2pPr marL="800100" indent="-342900" algn="l">
              <a:defRPr>
                <a:solidFill>
                  <a:schemeClr val="tx1"/>
                </a:solidFill>
                <a:latin typeface="Arial" charset="0"/>
              </a:defRPr>
            </a:lvl2pPr>
            <a:lvl3pPr marL="1257300" indent="-342900" algn="l">
              <a:defRPr>
                <a:solidFill>
                  <a:schemeClr val="tx1"/>
                </a:solidFill>
                <a:latin typeface="Arial" charset="0"/>
              </a:defRPr>
            </a:lvl3pPr>
            <a:lvl4pPr marL="1714500" indent="-342900" algn="l">
              <a:defRPr>
                <a:solidFill>
                  <a:schemeClr val="tx1"/>
                </a:solidFill>
                <a:latin typeface="Arial" charset="0"/>
              </a:defRPr>
            </a:lvl4pPr>
            <a:lvl5pPr marL="2171700" indent="-342900" algn="l">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buFontTx/>
              <a:buAutoNum type="arabicPeriod"/>
            </a:pPr>
            <a:r>
              <a:rPr lang="en-US" sz="2800" dirty="0">
                <a:solidFill>
                  <a:srgbClr val="FFFF00"/>
                </a:solidFill>
                <a:latin typeface="Verdana" pitchFamily="34" charset="0"/>
              </a:rPr>
              <a:t> Red-shouldered Hawk</a:t>
            </a:r>
          </a:p>
          <a:p>
            <a:pPr>
              <a:buFontTx/>
              <a:buAutoNum type="arabicPeriod"/>
            </a:pPr>
            <a:r>
              <a:rPr lang="en-US" sz="2800" dirty="0">
                <a:solidFill>
                  <a:srgbClr val="FFFF00"/>
                </a:solidFill>
                <a:latin typeface="Verdana" pitchFamily="34" charset="0"/>
              </a:rPr>
              <a:t> Black Vulture</a:t>
            </a:r>
          </a:p>
          <a:p>
            <a:pPr>
              <a:buFontTx/>
              <a:buAutoNum type="arabicPeriod"/>
            </a:pPr>
            <a:r>
              <a:rPr lang="en-US" sz="2800" dirty="0">
                <a:solidFill>
                  <a:srgbClr val="FFFF00"/>
                </a:solidFill>
                <a:latin typeface="Verdana" pitchFamily="34" charset="0"/>
              </a:rPr>
              <a:t> Osprey</a:t>
            </a:r>
          </a:p>
          <a:p>
            <a:pPr>
              <a:buFontTx/>
              <a:buAutoNum type="arabicPeriod"/>
            </a:pPr>
            <a:r>
              <a:rPr lang="en-US" sz="2800" dirty="0">
                <a:solidFill>
                  <a:srgbClr val="FFFF00"/>
                </a:solidFill>
                <a:latin typeface="Verdana" pitchFamily="34" charset="0"/>
              </a:rPr>
              <a:t> American Kestrel</a:t>
            </a:r>
          </a:p>
          <a:p>
            <a:pPr>
              <a:buFontTx/>
              <a:buAutoNum type="arabicPeriod"/>
            </a:pPr>
            <a:r>
              <a:rPr lang="en-US" sz="2800" dirty="0">
                <a:solidFill>
                  <a:srgbClr val="FFFF00"/>
                </a:solidFill>
                <a:latin typeface="Verdana" pitchFamily="34" charset="0"/>
              </a:rPr>
              <a:t> Bald Eagle </a:t>
            </a:r>
            <a:r>
              <a:rPr lang="en-US" sz="2800" b="0" dirty="0">
                <a:solidFill>
                  <a:srgbClr val="FFFF00"/>
                </a:solidFill>
                <a:latin typeface="Verdana" pitchFamily="34" charset="0"/>
              </a:rPr>
              <a:t>(immature)</a:t>
            </a:r>
          </a:p>
          <a:p>
            <a:pPr>
              <a:buFontTx/>
              <a:buAutoNum type="arabicPeriod"/>
            </a:pPr>
            <a:r>
              <a:rPr lang="en-US" sz="2800" dirty="0">
                <a:solidFill>
                  <a:srgbClr val="FFFF00"/>
                </a:solidFill>
                <a:latin typeface="Verdana" pitchFamily="34" charset="0"/>
              </a:rPr>
              <a:t> Peregrine Falcon</a:t>
            </a:r>
          </a:p>
          <a:p>
            <a:pPr>
              <a:buFontTx/>
              <a:buAutoNum type="arabicPeriod"/>
            </a:pPr>
            <a:r>
              <a:rPr lang="en-US" sz="2800" dirty="0">
                <a:solidFill>
                  <a:srgbClr val="FFFF00"/>
                </a:solidFill>
                <a:latin typeface="Verdana" pitchFamily="34" charset="0"/>
              </a:rPr>
              <a:t> Sharp-shinned Hawk</a:t>
            </a:r>
          </a:p>
          <a:p>
            <a:pPr>
              <a:buFontTx/>
              <a:buAutoNum type="arabicPeriod"/>
            </a:pPr>
            <a:r>
              <a:rPr lang="en-US" sz="2800" dirty="0">
                <a:solidFill>
                  <a:srgbClr val="FFFF00"/>
                </a:solidFill>
                <a:latin typeface="Verdana" pitchFamily="34" charset="0"/>
              </a:rPr>
              <a:t> Red-tailed Hawk</a:t>
            </a:r>
          </a:p>
          <a:p>
            <a:pPr>
              <a:buFontTx/>
              <a:buAutoNum type="arabicPeriod"/>
            </a:pPr>
            <a:r>
              <a:rPr lang="en-US" sz="2800" dirty="0">
                <a:solidFill>
                  <a:srgbClr val="FFFF00"/>
                </a:solidFill>
                <a:latin typeface="Verdana" pitchFamily="34" charset="0"/>
              </a:rPr>
              <a:t> Cooper’s Hawk</a:t>
            </a:r>
          </a:p>
          <a:p>
            <a:pPr>
              <a:buFontTx/>
              <a:buAutoNum type="arabicPeriod"/>
            </a:pPr>
            <a:r>
              <a:rPr lang="en-US" sz="2800" dirty="0">
                <a:solidFill>
                  <a:srgbClr val="FFFF00"/>
                </a:solidFill>
                <a:latin typeface="Verdana" pitchFamily="34" charset="0"/>
              </a:rPr>
              <a:t> Broad-winged Hawk</a:t>
            </a:r>
          </a:p>
          <a:p>
            <a:endParaRPr lang="en-US" sz="2800" dirty="0">
              <a:solidFill>
                <a:srgbClr val="83FD3F"/>
              </a:solidFill>
              <a:latin typeface="Verdana" pitchFamily="34" charset="0"/>
            </a:endParaRPr>
          </a:p>
        </p:txBody>
      </p:sp>
      <p:pic>
        <p:nvPicPr>
          <p:cNvPr id="159755" name="Picture 11" descr="McNflyingPBirdadult"/>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6172200" y="2362200"/>
            <a:ext cx="1457325" cy="2393950"/>
          </a:xfrm>
          <a:prstGeom prst="rect">
            <a:avLst/>
          </a:prstGeom>
          <a:noFill/>
          <a:extLst>
            <a:ext uri="{909E8E84-426E-40DD-AFC4-6F175D3DCCD1}">
              <a14:hiddenFill xmlns="" xmlns:a14="http://schemas.microsoft.com/office/drawing/2010/main">
                <a:solidFill>
                  <a:srgbClr val="FFFFFF"/>
                </a:solidFill>
              </a14:hiddenFill>
            </a:ext>
          </a:extLst>
        </p:spPr>
      </p:pic>
      <p:pic>
        <p:nvPicPr>
          <p:cNvPr id="159757" name="Picture 13" descr="ShawnCareyhawksSharpie 006 copy"/>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rot="136734">
            <a:off x="5638800" y="3352800"/>
            <a:ext cx="2063750" cy="1668463"/>
          </a:xfrm>
          <a:prstGeom prst="rect">
            <a:avLst/>
          </a:prstGeom>
          <a:noFill/>
          <a:extLst>
            <a:ext uri="{909E8E84-426E-40DD-AFC4-6F175D3DCCD1}">
              <a14:hiddenFill xmlns="" xmlns:a14="http://schemas.microsoft.com/office/drawing/2010/main">
                <a:solidFill>
                  <a:srgbClr val="FFFFFF"/>
                </a:solidFill>
              </a14:hiddenFill>
            </a:ext>
          </a:extLst>
        </p:spPr>
      </p:pic>
      <p:pic>
        <p:nvPicPr>
          <p:cNvPr id="159758" name="Picture 14" descr="RTsalientpoints"/>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5791200" y="2971800"/>
            <a:ext cx="1905000" cy="3048000"/>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159759" name="Object 15"/>
          <p:cNvGraphicFramePr>
            <a:graphicFrameLocks noChangeAspect="1"/>
          </p:cNvGraphicFramePr>
          <p:nvPr/>
        </p:nvGraphicFramePr>
        <p:xfrm>
          <a:off x="5715000" y="3657600"/>
          <a:ext cx="2511425" cy="2667000"/>
        </p:xfrm>
        <a:graphic>
          <a:graphicData uri="http://schemas.openxmlformats.org/presentationml/2006/ole">
            <p:oleObj spid="_x0000_s160116" name="Image" r:id="rId11" imgW="4939683" imgH="5244444" progId="">
              <p:embed/>
            </p:oleObj>
          </a:graphicData>
        </a:graphic>
      </p:graphicFrame>
      <p:pic>
        <p:nvPicPr>
          <p:cNvPr id="159760" name="Picture 16" descr="JKennedyBWBRD2562 copy"/>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5715000" y="3962400"/>
            <a:ext cx="2451100" cy="28956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spd="slow" advClick="0" advTm="12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2000"/>
                                  </p:stCondLst>
                                  <p:childTnLst>
                                    <p:set>
                                      <p:cBhvr>
                                        <p:cTn id="6" dur="1" fill="hold">
                                          <p:stCondLst>
                                            <p:cond delay="0"/>
                                          </p:stCondLst>
                                        </p:cTn>
                                        <p:tgtEl>
                                          <p:spTgt spid="159750"/>
                                        </p:tgtEl>
                                        <p:attrNameLst>
                                          <p:attrName>style.visibility</p:attrName>
                                        </p:attrNameLst>
                                      </p:cBhvr>
                                      <p:to>
                                        <p:strVal val="visible"/>
                                      </p:to>
                                    </p:set>
                                    <p:animEffect transition="in" filter="fade">
                                      <p:cBhvr>
                                        <p:cTn id="7" dur="2000"/>
                                        <p:tgtEl>
                                          <p:spTgt spid="159750"/>
                                        </p:tgtEl>
                                      </p:cBhvr>
                                    </p:animEffect>
                                  </p:childTnLst>
                                </p:cTn>
                              </p:par>
                            </p:childTnLst>
                          </p:cTn>
                        </p:par>
                        <p:par>
                          <p:cTn id="8" fill="hold" nodeType="afterGroup">
                            <p:stCondLst>
                              <p:cond delay="4000"/>
                            </p:stCondLst>
                            <p:childTnLst>
                              <p:par>
                                <p:cTn id="9" presetID="10" presetClass="entr" presetSubtype="0" fill="hold" nodeType="afterEffect">
                                  <p:stCondLst>
                                    <p:cond delay="500"/>
                                  </p:stCondLst>
                                  <p:childTnLst>
                                    <p:set>
                                      <p:cBhvr>
                                        <p:cTn id="10" dur="1" fill="hold">
                                          <p:stCondLst>
                                            <p:cond delay="0"/>
                                          </p:stCondLst>
                                        </p:cTn>
                                        <p:tgtEl>
                                          <p:spTgt spid="159749">
                                            <p:txEl>
                                              <p:pRg st="0" end="0"/>
                                            </p:txEl>
                                          </p:spTgt>
                                        </p:tgtEl>
                                        <p:attrNameLst>
                                          <p:attrName>style.visibility</p:attrName>
                                        </p:attrNameLst>
                                      </p:cBhvr>
                                      <p:to>
                                        <p:strVal val="visible"/>
                                      </p:to>
                                    </p:set>
                                    <p:animEffect transition="in" filter="fade">
                                      <p:cBhvr>
                                        <p:cTn id="11" dur="2000"/>
                                        <p:tgtEl>
                                          <p:spTgt spid="159749">
                                            <p:txEl>
                                              <p:pRg st="0" end="0"/>
                                            </p:txEl>
                                          </p:spTgt>
                                        </p:tgtEl>
                                      </p:cBhvr>
                                    </p:animEffect>
                                  </p:childTnLst>
                                </p:cTn>
                              </p:par>
                            </p:childTnLst>
                          </p:cTn>
                        </p:par>
                        <p:par>
                          <p:cTn id="12" fill="hold" nodeType="afterGroup">
                            <p:stCondLst>
                              <p:cond delay="6500"/>
                            </p:stCondLst>
                            <p:childTnLst>
                              <p:par>
                                <p:cTn id="13" presetID="10" presetClass="exit" presetSubtype="0" fill="hold" nodeType="afterEffect">
                                  <p:stCondLst>
                                    <p:cond delay="1000"/>
                                  </p:stCondLst>
                                  <p:childTnLst>
                                    <p:animEffect transition="out" filter="fade">
                                      <p:cBhvr>
                                        <p:cTn id="14" dur="2000"/>
                                        <p:tgtEl>
                                          <p:spTgt spid="159750"/>
                                        </p:tgtEl>
                                      </p:cBhvr>
                                    </p:animEffect>
                                    <p:set>
                                      <p:cBhvr>
                                        <p:cTn id="15" dur="1" fill="hold">
                                          <p:stCondLst>
                                            <p:cond delay="1999"/>
                                          </p:stCondLst>
                                        </p:cTn>
                                        <p:tgtEl>
                                          <p:spTgt spid="159750"/>
                                        </p:tgtEl>
                                        <p:attrNameLst>
                                          <p:attrName>style.visibility</p:attrName>
                                        </p:attrNameLst>
                                      </p:cBhvr>
                                      <p:to>
                                        <p:strVal val="hidden"/>
                                      </p:to>
                                    </p:set>
                                  </p:childTnLst>
                                </p:cTn>
                              </p:par>
                              <p:par>
                                <p:cTn id="16" presetID="3" presetClass="emph" presetSubtype="2" fill="hold" nodeType="withEffect">
                                  <p:stCondLst>
                                    <p:cond delay="500"/>
                                  </p:stCondLst>
                                  <p:childTnLst>
                                    <p:animClr clrSpc="rgb" dir="cw">
                                      <p:cBhvr override="childStyle">
                                        <p:cTn id="17" dur="2000" fill="hold"/>
                                        <p:tgtEl>
                                          <p:spTgt spid="159749">
                                            <p:txEl>
                                              <p:pRg st="0" end="0"/>
                                            </p:txEl>
                                          </p:spTgt>
                                        </p:tgtEl>
                                        <p:attrNameLst>
                                          <p:attrName>style.color</p:attrName>
                                        </p:attrNameLst>
                                      </p:cBhvr>
                                      <p:to>
                                        <a:schemeClr val="accent2"/>
                                      </p:to>
                                    </p:animClr>
                                  </p:childTnLst>
                                </p:cTn>
                              </p:par>
                            </p:childTnLst>
                          </p:cTn>
                        </p:par>
                        <p:par>
                          <p:cTn id="18" fill="hold" nodeType="afterGroup">
                            <p:stCondLst>
                              <p:cond delay="9500"/>
                            </p:stCondLst>
                            <p:childTnLst>
                              <p:par>
                                <p:cTn id="19" presetID="10" presetClass="entr" presetSubtype="0" fill="hold" nodeType="afterEffect">
                                  <p:stCondLst>
                                    <p:cond delay="500"/>
                                  </p:stCondLst>
                                  <p:childTnLst>
                                    <p:set>
                                      <p:cBhvr>
                                        <p:cTn id="20" dur="1" fill="hold">
                                          <p:stCondLst>
                                            <p:cond delay="0"/>
                                          </p:stCondLst>
                                        </p:cTn>
                                        <p:tgtEl>
                                          <p:spTgt spid="159751"/>
                                        </p:tgtEl>
                                        <p:attrNameLst>
                                          <p:attrName>style.visibility</p:attrName>
                                        </p:attrNameLst>
                                      </p:cBhvr>
                                      <p:to>
                                        <p:strVal val="visible"/>
                                      </p:to>
                                    </p:set>
                                    <p:animEffect transition="in" filter="fade">
                                      <p:cBhvr>
                                        <p:cTn id="21" dur="2000"/>
                                        <p:tgtEl>
                                          <p:spTgt spid="159751"/>
                                        </p:tgtEl>
                                      </p:cBhvr>
                                    </p:animEffect>
                                  </p:childTnLst>
                                </p:cTn>
                              </p:par>
                            </p:childTnLst>
                          </p:cTn>
                        </p:par>
                        <p:par>
                          <p:cTn id="22" fill="hold" nodeType="afterGroup">
                            <p:stCondLst>
                              <p:cond delay="12000"/>
                            </p:stCondLst>
                            <p:childTnLst>
                              <p:par>
                                <p:cTn id="23" presetID="10" presetClass="entr" presetSubtype="0" fill="hold" nodeType="afterEffect">
                                  <p:stCondLst>
                                    <p:cond delay="0"/>
                                  </p:stCondLst>
                                  <p:childTnLst>
                                    <p:set>
                                      <p:cBhvr>
                                        <p:cTn id="24" dur="1" fill="hold">
                                          <p:stCondLst>
                                            <p:cond delay="0"/>
                                          </p:stCondLst>
                                        </p:cTn>
                                        <p:tgtEl>
                                          <p:spTgt spid="159749">
                                            <p:txEl>
                                              <p:pRg st="1" end="1"/>
                                            </p:txEl>
                                          </p:spTgt>
                                        </p:tgtEl>
                                        <p:attrNameLst>
                                          <p:attrName>style.visibility</p:attrName>
                                        </p:attrNameLst>
                                      </p:cBhvr>
                                      <p:to>
                                        <p:strVal val="visible"/>
                                      </p:to>
                                    </p:set>
                                    <p:animEffect transition="in" filter="fade">
                                      <p:cBhvr>
                                        <p:cTn id="25" dur="2000"/>
                                        <p:tgtEl>
                                          <p:spTgt spid="159749">
                                            <p:txEl>
                                              <p:pRg st="1" end="1"/>
                                            </p:txEl>
                                          </p:spTgt>
                                        </p:tgtEl>
                                      </p:cBhvr>
                                    </p:animEffect>
                                  </p:childTnLst>
                                </p:cTn>
                              </p:par>
                            </p:childTnLst>
                          </p:cTn>
                        </p:par>
                        <p:par>
                          <p:cTn id="26" fill="hold" nodeType="afterGroup">
                            <p:stCondLst>
                              <p:cond delay="14000"/>
                            </p:stCondLst>
                            <p:childTnLst>
                              <p:par>
                                <p:cTn id="27" presetID="10" presetClass="exit" presetSubtype="0" fill="hold" nodeType="afterEffect">
                                  <p:stCondLst>
                                    <p:cond delay="1000"/>
                                  </p:stCondLst>
                                  <p:childTnLst>
                                    <p:animEffect transition="out" filter="fade">
                                      <p:cBhvr>
                                        <p:cTn id="28" dur="2000"/>
                                        <p:tgtEl>
                                          <p:spTgt spid="159751"/>
                                        </p:tgtEl>
                                      </p:cBhvr>
                                    </p:animEffect>
                                    <p:set>
                                      <p:cBhvr>
                                        <p:cTn id="29" dur="1" fill="hold">
                                          <p:stCondLst>
                                            <p:cond delay="1999"/>
                                          </p:stCondLst>
                                        </p:cTn>
                                        <p:tgtEl>
                                          <p:spTgt spid="159751"/>
                                        </p:tgtEl>
                                        <p:attrNameLst>
                                          <p:attrName>style.visibility</p:attrName>
                                        </p:attrNameLst>
                                      </p:cBhvr>
                                      <p:to>
                                        <p:strVal val="hidden"/>
                                      </p:to>
                                    </p:set>
                                  </p:childTnLst>
                                </p:cTn>
                              </p:par>
                              <p:par>
                                <p:cTn id="30" presetID="3" presetClass="emph" presetSubtype="2" fill="hold" nodeType="withEffect">
                                  <p:stCondLst>
                                    <p:cond delay="1000"/>
                                  </p:stCondLst>
                                  <p:childTnLst>
                                    <p:animClr clrSpc="rgb" dir="cw">
                                      <p:cBhvr override="childStyle">
                                        <p:cTn id="31" dur="2000" fill="hold"/>
                                        <p:tgtEl>
                                          <p:spTgt spid="159749">
                                            <p:txEl>
                                              <p:pRg st="1" end="1"/>
                                            </p:txEl>
                                          </p:spTgt>
                                        </p:tgtEl>
                                        <p:attrNameLst>
                                          <p:attrName>style.color</p:attrName>
                                        </p:attrNameLst>
                                      </p:cBhvr>
                                      <p:to>
                                        <a:schemeClr val="accent2"/>
                                      </p:to>
                                    </p:animClr>
                                  </p:childTnLst>
                                </p:cTn>
                              </p:par>
                            </p:childTnLst>
                          </p:cTn>
                        </p:par>
                        <p:par>
                          <p:cTn id="32" fill="hold" nodeType="afterGroup">
                            <p:stCondLst>
                              <p:cond delay="17000"/>
                            </p:stCondLst>
                            <p:childTnLst>
                              <p:par>
                                <p:cTn id="33" presetID="10" presetClass="entr" presetSubtype="0" fill="hold" nodeType="afterEffect">
                                  <p:stCondLst>
                                    <p:cond delay="0"/>
                                  </p:stCondLst>
                                  <p:childTnLst>
                                    <p:set>
                                      <p:cBhvr>
                                        <p:cTn id="34" dur="1" fill="hold">
                                          <p:stCondLst>
                                            <p:cond delay="0"/>
                                          </p:stCondLst>
                                        </p:cTn>
                                        <p:tgtEl>
                                          <p:spTgt spid="159752"/>
                                        </p:tgtEl>
                                        <p:attrNameLst>
                                          <p:attrName>style.visibility</p:attrName>
                                        </p:attrNameLst>
                                      </p:cBhvr>
                                      <p:to>
                                        <p:strVal val="visible"/>
                                      </p:to>
                                    </p:set>
                                    <p:animEffect transition="in" filter="fade">
                                      <p:cBhvr>
                                        <p:cTn id="35" dur="2000"/>
                                        <p:tgtEl>
                                          <p:spTgt spid="159752"/>
                                        </p:tgtEl>
                                      </p:cBhvr>
                                    </p:animEffect>
                                  </p:childTnLst>
                                </p:cTn>
                              </p:par>
                            </p:childTnLst>
                          </p:cTn>
                        </p:par>
                        <p:par>
                          <p:cTn id="36" fill="hold" nodeType="afterGroup">
                            <p:stCondLst>
                              <p:cond delay="19000"/>
                            </p:stCondLst>
                            <p:childTnLst>
                              <p:par>
                                <p:cTn id="37" presetID="10" presetClass="entr" presetSubtype="0" fill="hold" nodeType="afterEffect">
                                  <p:stCondLst>
                                    <p:cond delay="0"/>
                                  </p:stCondLst>
                                  <p:childTnLst>
                                    <p:set>
                                      <p:cBhvr>
                                        <p:cTn id="38" dur="1" fill="hold">
                                          <p:stCondLst>
                                            <p:cond delay="0"/>
                                          </p:stCondLst>
                                        </p:cTn>
                                        <p:tgtEl>
                                          <p:spTgt spid="159749">
                                            <p:txEl>
                                              <p:pRg st="2" end="2"/>
                                            </p:txEl>
                                          </p:spTgt>
                                        </p:tgtEl>
                                        <p:attrNameLst>
                                          <p:attrName>style.visibility</p:attrName>
                                        </p:attrNameLst>
                                      </p:cBhvr>
                                      <p:to>
                                        <p:strVal val="visible"/>
                                      </p:to>
                                    </p:set>
                                    <p:animEffect transition="in" filter="fade">
                                      <p:cBhvr>
                                        <p:cTn id="39" dur="2000"/>
                                        <p:tgtEl>
                                          <p:spTgt spid="159749">
                                            <p:txEl>
                                              <p:pRg st="2" end="2"/>
                                            </p:txEl>
                                          </p:spTgt>
                                        </p:tgtEl>
                                      </p:cBhvr>
                                    </p:animEffect>
                                  </p:childTnLst>
                                </p:cTn>
                              </p:par>
                            </p:childTnLst>
                          </p:cTn>
                        </p:par>
                        <p:par>
                          <p:cTn id="40" fill="hold" nodeType="afterGroup">
                            <p:stCondLst>
                              <p:cond delay="21000"/>
                            </p:stCondLst>
                            <p:childTnLst>
                              <p:par>
                                <p:cTn id="41" presetID="10" presetClass="exit" presetSubtype="0" fill="hold" nodeType="afterEffect">
                                  <p:stCondLst>
                                    <p:cond delay="1000"/>
                                  </p:stCondLst>
                                  <p:childTnLst>
                                    <p:animEffect transition="out" filter="fade">
                                      <p:cBhvr>
                                        <p:cTn id="42" dur="2000"/>
                                        <p:tgtEl>
                                          <p:spTgt spid="159752"/>
                                        </p:tgtEl>
                                      </p:cBhvr>
                                    </p:animEffect>
                                    <p:set>
                                      <p:cBhvr>
                                        <p:cTn id="43" dur="1" fill="hold">
                                          <p:stCondLst>
                                            <p:cond delay="1999"/>
                                          </p:stCondLst>
                                        </p:cTn>
                                        <p:tgtEl>
                                          <p:spTgt spid="159752"/>
                                        </p:tgtEl>
                                        <p:attrNameLst>
                                          <p:attrName>style.visibility</p:attrName>
                                        </p:attrNameLst>
                                      </p:cBhvr>
                                      <p:to>
                                        <p:strVal val="hidden"/>
                                      </p:to>
                                    </p:set>
                                  </p:childTnLst>
                                </p:cTn>
                              </p:par>
                              <p:par>
                                <p:cTn id="44" presetID="3" presetClass="emph" presetSubtype="2" fill="hold" nodeType="withEffect">
                                  <p:stCondLst>
                                    <p:cond delay="500"/>
                                  </p:stCondLst>
                                  <p:childTnLst>
                                    <p:animClr clrSpc="rgb" dir="cw">
                                      <p:cBhvr override="childStyle">
                                        <p:cTn id="45" dur="2000" fill="hold"/>
                                        <p:tgtEl>
                                          <p:spTgt spid="159749">
                                            <p:txEl>
                                              <p:pRg st="2" end="2"/>
                                            </p:txEl>
                                          </p:spTgt>
                                        </p:tgtEl>
                                        <p:attrNameLst>
                                          <p:attrName>style.color</p:attrName>
                                        </p:attrNameLst>
                                      </p:cBhvr>
                                      <p:to>
                                        <a:schemeClr val="accent2"/>
                                      </p:to>
                                    </p:animClr>
                                  </p:childTnLst>
                                </p:cTn>
                              </p:par>
                            </p:childTnLst>
                          </p:cTn>
                        </p:par>
                        <p:par>
                          <p:cTn id="46" fill="hold" nodeType="afterGroup">
                            <p:stCondLst>
                              <p:cond delay="24000"/>
                            </p:stCondLst>
                            <p:childTnLst>
                              <p:par>
                                <p:cTn id="47" presetID="10" presetClass="entr" presetSubtype="0" fill="hold" nodeType="afterEffect">
                                  <p:stCondLst>
                                    <p:cond delay="0"/>
                                  </p:stCondLst>
                                  <p:childTnLst>
                                    <p:set>
                                      <p:cBhvr>
                                        <p:cTn id="48" dur="1" fill="hold">
                                          <p:stCondLst>
                                            <p:cond delay="0"/>
                                          </p:stCondLst>
                                        </p:cTn>
                                        <p:tgtEl>
                                          <p:spTgt spid="159753"/>
                                        </p:tgtEl>
                                        <p:attrNameLst>
                                          <p:attrName>style.visibility</p:attrName>
                                        </p:attrNameLst>
                                      </p:cBhvr>
                                      <p:to>
                                        <p:strVal val="visible"/>
                                      </p:to>
                                    </p:set>
                                    <p:animEffect transition="in" filter="fade">
                                      <p:cBhvr>
                                        <p:cTn id="49" dur="2000"/>
                                        <p:tgtEl>
                                          <p:spTgt spid="159753"/>
                                        </p:tgtEl>
                                      </p:cBhvr>
                                    </p:animEffect>
                                  </p:childTnLst>
                                </p:cTn>
                              </p:par>
                            </p:childTnLst>
                          </p:cTn>
                        </p:par>
                        <p:par>
                          <p:cTn id="50" fill="hold" nodeType="afterGroup">
                            <p:stCondLst>
                              <p:cond delay="26000"/>
                            </p:stCondLst>
                            <p:childTnLst>
                              <p:par>
                                <p:cTn id="51" presetID="10" presetClass="entr" presetSubtype="0" fill="hold" nodeType="afterEffect">
                                  <p:stCondLst>
                                    <p:cond delay="0"/>
                                  </p:stCondLst>
                                  <p:childTnLst>
                                    <p:set>
                                      <p:cBhvr>
                                        <p:cTn id="52" dur="1" fill="hold">
                                          <p:stCondLst>
                                            <p:cond delay="0"/>
                                          </p:stCondLst>
                                        </p:cTn>
                                        <p:tgtEl>
                                          <p:spTgt spid="159749">
                                            <p:txEl>
                                              <p:pRg st="3" end="3"/>
                                            </p:txEl>
                                          </p:spTgt>
                                        </p:tgtEl>
                                        <p:attrNameLst>
                                          <p:attrName>style.visibility</p:attrName>
                                        </p:attrNameLst>
                                      </p:cBhvr>
                                      <p:to>
                                        <p:strVal val="visible"/>
                                      </p:to>
                                    </p:set>
                                    <p:animEffect transition="in" filter="fade">
                                      <p:cBhvr>
                                        <p:cTn id="53" dur="2000"/>
                                        <p:tgtEl>
                                          <p:spTgt spid="159749">
                                            <p:txEl>
                                              <p:pRg st="3" end="3"/>
                                            </p:txEl>
                                          </p:spTgt>
                                        </p:tgtEl>
                                      </p:cBhvr>
                                    </p:animEffect>
                                  </p:childTnLst>
                                </p:cTn>
                              </p:par>
                            </p:childTnLst>
                          </p:cTn>
                        </p:par>
                        <p:par>
                          <p:cTn id="54" fill="hold" nodeType="afterGroup">
                            <p:stCondLst>
                              <p:cond delay="28000"/>
                            </p:stCondLst>
                            <p:childTnLst>
                              <p:par>
                                <p:cTn id="55" presetID="10" presetClass="exit" presetSubtype="0" fill="hold" nodeType="afterEffect">
                                  <p:stCondLst>
                                    <p:cond delay="1000"/>
                                  </p:stCondLst>
                                  <p:childTnLst>
                                    <p:animEffect transition="out" filter="fade">
                                      <p:cBhvr>
                                        <p:cTn id="56" dur="2000"/>
                                        <p:tgtEl>
                                          <p:spTgt spid="159753"/>
                                        </p:tgtEl>
                                      </p:cBhvr>
                                    </p:animEffect>
                                    <p:set>
                                      <p:cBhvr>
                                        <p:cTn id="57" dur="1" fill="hold">
                                          <p:stCondLst>
                                            <p:cond delay="1999"/>
                                          </p:stCondLst>
                                        </p:cTn>
                                        <p:tgtEl>
                                          <p:spTgt spid="159753"/>
                                        </p:tgtEl>
                                        <p:attrNameLst>
                                          <p:attrName>style.visibility</p:attrName>
                                        </p:attrNameLst>
                                      </p:cBhvr>
                                      <p:to>
                                        <p:strVal val="hidden"/>
                                      </p:to>
                                    </p:set>
                                  </p:childTnLst>
                                </p:cTn>
                              </p:par>
                              <p:par>
                                <p:cTn id="58" presetID="3" presetClass="emph" presetSubtype="2" fill="hold" nodeType="withEffect">
                                  <p:stCondLst>
                                    <p:cond delay="500"/>
                                  </p:stCondLst>
                                  <p:childTnLst>
                                    <p:animClr clrSpc="rgb" dir="cw">
                                      <p:cBhvr override="childStyle">
                                        <p:cTn id="59" dur="2000" fill="hold"/>
                                        <p:tgtEl>
                                          <p:spTgt spid="159749">
                                            <p:txEl>
                                              <p:pRg st="3" end="3"/>
                                            </p:txEl>
                                          </p:spTgt>
                                        </p:tgtEl>
                                        <p:attrNameLst>
                                          <p:attrName>style.color</p:attrName>
                                        </p:attrNameLst>
                                      </p:cBhvr>
                                      <p:to>
                                        <a:schemeClr val="accent2"/>
                                      </p:to>
                                    </p:animClr>
                                  </p:childTnLst>
                                </p:cTn>
                              </p:par>
                            </p:childTnLst>
                          </p:cTn>
                        </p:par>
                        <p:par>
                          <p:cTn id="60" fill="hold" nodeType="afterGroup">
                            <p:stCondLst>
                              <p:cond delay="31000"/>
                            </p:stCondLst>
                            <p:childTnLst>
                              <p:par>
                                <p:cTn id="61" presetID="10" presetClass="entr" presetSubtype="0" fill="hold" nodeType="afterEffect">
                                  <p:stCondLst>
                                    <p:cond delay="0"/>
                                  </p:stCondLst>
                                  <p:childTnLst>
                                    <p:set>
                                      <p:cBhvr>
                                        <p:cTn id="62" dur="1" fill="hold">
                                          <p:stCondLst>
                                            <p:cond delay="0"/>
                                          </p:stCondLst>
                                        </p:cTn>
                                        <p:tgtEl>
                                          <p:spTgt spid="159754"/>
                                        </p:tgtEl>
                                        <p:attrNameLst>
                                          <p:attrName>style.visibility</p:attrName>
                                        </p:attrNameLst>
                                      </p:cBhvr>
                                      <p:to>
                                        <p:strVal val="visible"/>
                                      </p:to>
                                    </p:set>
                                    <p:animEffect transition="in" filter="fade">
                                      <p:cBhvr>
                                        <p:cTn id="63" dur="2000"/>
                                        <p:tgtEl>
                                          <p:spTgt spid="159754"/>
                                        </p:tgtEl>
                                      </p:cBhvr>
                                    </p:animEffect>
                                  </p:childTnLst>
                                </p:cTn>
                              </p:par>
                            </p:childTnLst>
                          </p:cTn>
                        </p:par>
                        <p:par>
                          <p:cTn id="64" fill="hold" nodeType="afterGroup">
                            <p:stCondLst>
                              <p:cond delay="33000"/>
                            </p:stCondLst>
                            <p:childTnLst>
                              <p:par>
                                <p:cTn id="65" presetID="10" presetClass="entr" presetSubtype="0" fill="hold" nodeType="afterEffect">
                                  <p:stCondLst>
                                    <p:cond delay="0"/>
                                  </p:stCondLst>
                                  <p:childTnLst>
                                    <p:set>
                                      <p:cBhvr>
                                        <p:cTn id="66" dur="1" fill="hold">
                                          <p:stCondLst>
                                            <p:cond delay="0"/>
                                          </p:stCondLst>
                                        </p:cTn>
                                        <p:tgtEl>
                                          <p:spTgt spid="159749">
                                            <p:txEl>
                                              <p:pRg st="4" end="4"/>
                                            </p:txEl>
                                          </p:spTgt>
                                        </p:tgtEl>
                                        <p:attrNameLst>
                                          <p:attrName>style.visibility</p:attrName>
                                        </p:attrNameLst>
                                      </p:cBhvr>
                                      <p:to>
                                        <p:strVal val="visible"/>
                                      </p:to>
                                    </p:set>
                                    <p:animEffect transition="in" filter="fade">
                                      <p:cBhvr>
                                        <p:cTn id="67" dur="2000"/>
                                        <p:tgtEl>
                                          <p:spTgt spid="159749">
                                            <p:txEl>
                                              <p:pRg st="4" end="4"/>
                                            </p:txEl>
                                          </p:spTgt>
                                        </p:tgtEl>
                                      </p:cBhvr>
                                    </p:animEffect>
                                  </p:childTnLst>
                                </p:cTn>
                              </p:par>
                            </p:childTnLst>
                          </p:cTn>
                        </p:par>
                        <p:par>
                          <p:cTn id="68" fill="hold" nodeType="afterGroup">
                            <p:stCondLst>
                              <p:cond delay="35000"/>
                            </p:stCondLst>
                            <p:childTnLst>
                              <p:par>
                                <p:cTn id="69" presetID="10" presetClass="exit" presetSubtype="0" fill="hold" nodeType="afterEffect">
                                  <p:stCondLst>
                                    <p:cond delay="1000"/>
                                  </p:stCondLst>
                                  <p:childTnLst>
                                    <p:animEffect transition="out" filter="fade">
                                      <p:cBhvr>
                                        <p:cTn id="70" dur="2000"/>
                                        <p:tgtEl>
                                          <p:spTgt spid="159754"/>
                                        </p:tgtEl>
                                      </p:cBhvr>
                                    </p:animEffect>
                                    <p:set>
                                      <p:cBhvr>
                                        <p:cTn id="71" dur="1" fill="hold">
                                          <p:stCondLst>
                                            <p:cond delay="1999"/>
                                          </p:stCondLst>
                                        </p:cTn>
                                        <p:tgtEl>
                                          <p:spTgt spid="159754"/>
                                        </p:tgtEl>
                                        <p:attrNameLst>
                                          <p:attrName>style.visibility</p:attrName>
                                        </p:attrNameLst>
                                      </p:cBhvr>
                                      <p:to>
                                        <p:strVal val="hidden"/>
                                      </p:to>
                                    </p:set>
                                  </p:childTnLst>
                                </p:cTn>
                              </p:par>
                              <p:par>
                                <p:cTn id="72" presetID="3" presetClass="emph" presetSubtype="2" fill="hold" nodeType="withEffect">
                                  <p:stCondLst>
                                    <p:cond delay="500"/>
                                  </p:stCondLst>
                                  <p:childTnLst>
                                    <p:animClr clrSpc="rgb" dir="cw">
                                      <p:cBhvr override="childStyle">
                                        <p:cTn id="73" dur="2000" fill="hold"/>
                                        <p:tgtEl>
                                          <p:spTgt spid="159749">
                                            <p:txEl>
                                              <p:pRg st="4" end="4"/>
                                            </p:txEl>
                                          </p:spTgt>
                                        </p:tgtEl>
                                        <p:attrNameLst>
                                          <p:attrName>style.color</p:attrName>
                                        </p:attrNameLst>
                                      </p:cBhvr>
                                      <p:to>
                                        <a:schemeClr val="accent2"/>
                                      </p:to>
                                    </p:animClr>
                                  </p:childTnLst>
                                </p:cTn>
                              </p:par>
                            </p:childTnLst>
                          </p:cTn>
                        </p:par>
                        <p:par>
                          <p:cTn id="74" fill="hold" nodeType="afterGroup">
                            <p:stCondLst>
                              <p:cond delay="38000"/>
                            </p:stCondLst>
                            <p:childTnLst>
                              <p:par>
                                <p:cTn id="75" presetID="10" presetClass="entr" presetSubtype="0" fill="hold" nodeType="afterEffect">
                                  <p:stCondLst>
                                    <p:cond delay="0"/>
                                  </p:stCondLst>
                                  <p:childTnLst>
                                    <p:set>
                                      <p:cBhvr>
                                        <p:cTn id="76" dur="1" fill="hold">
                                          <p:stCondLst>
                                            <p:cond delay="0"/>
                                          </p:stCondLst>
                                        </p:cTn>
                                        <p:tgtEl>
                                          <p:spTgt spid="159755"/>
                                        </p:tgtEl>
                                        <p:attrNameLst>
                                          <p:attrName>style.visibility</p:attrName>
                                        </p:attrNameLst>
                                      </p:cBhvr>
                                      <p:to>
                                        <p:strVal val="visible"/>
                                      </p:to>
                                    </p:set>
                                    <p:animEffect transition="in" filter="fade">
                                      <p:cBhvr>
                                        <p:cTn id="77" dur="2000"/>
                                        <p:tgtEl>
                                          <p:spTgt spid="159755"/>
                                        </p:tgtEl>
                                      </p:cBhvr>
                                    </p:animEffect>
                                  </p:childTnLst>
                                </p:cTn>
                              </p:par>
                            </p:childTnLst>
                          </p:cTn>
                        </p:par>
                        <p:par>
                          <p:cTn id="78" fill="hold" nodeType="afterGroup">
                            <p:stCondLst>
                              <p:cond delay="40000"/>
                            </p:stCondLst>
                            <p:childTnLst>
                              <p:par>
                                <p:cTn id="79" presetID="10" presetClass="entr" presetSubtype="0" fill="hold" nodeType="afterEffect">
                                  <p:stCondLst>
                                    <p:cond delay="0"/>
                                  </p:stCondLst>
                                  <p:childTnLst>
                                    <p:set>
                                      <p:cBhvr>
                                        <p:cTn id="80" dur="1" fill="hold">
                                          <p:stCondLst>
                                            <p:cond delay="0"/>
                                          </p:stCondLst>
                                        </p:cTn>
                                        <p:tgtEl>
                                          <p:spTgt spid="159749">
                                            <p:txEl>
                                              <p:pRg st="5" end="5"/>
                                            </p:txEl>
                                          </p:spTgt>
                                        </p:tgtEl>
                                        <p:attrNameLst>
                                          <p:attrName>style.visibility</p:attrName>
                                        </p:attrNameLst>
                                      </p:cBhvr>
                                      <p:to>
                                        <p:strVal val="visible"/>
                                      </p:to>
                                    </p:set>
                                    <p:animEffect transition="in" filter="fade">
                                      <p:cBhvr>
                                        <p:cTn id="81" dur="2000"/>
                                        <p:tgtEl>
                                          <p:spTgt spid="159749">
                                            <p:txEl>
                                              <p:pRg st="5" end="5"/>
                                            </p:txEl>
                                          </p:spTgt>
                                        </p:tgtEl>
                                      </p:cBhvr>
                                    </p:animEffect>
                                  </p:childTnLst>
                                </p:cTn>
                              </p:par>
                            </p:childTnLst>
                          </p:cTn>
                        </p:par>
                        <p:par>
                          <p:cTn id="82" fill="hold" nodeType="afterGroup">
                            <p:stCondLst>
                              <p:cond delay="42000"/>
                            </p:stCondLst>
                            <p:childTnLst>
                              <p:par>
                                <p:cTn id="83" presetID="10" presetClass="exit" presetSubtype="0" fill="hold" nodeType="afterEffect">
                                  <p:stCondLst>
                                    <p:cond delay="1000"/>
                                  </p:stCondLst>
                                  <p:childTnLst>
                                    <p:animEffect transition="out" filter="fade">
                                      <p:cBhvr>
                                        <p:cTn id="84" dur="2000"/>
                                        <p:tgtEl>
                                          <p:spTgt spid="159755"/>
                                        </p:tgtEl>
                                      </p:cBhvr>
                                    </p:animEffect>
                                    <p:set>
                                      <p:cBhvr>
                                        <p:cTn id="85" dur="1" fill="hold">
                                          <p:stCondLst>
                                            <p:cond delay="1999"/>
                                          </p:stCondLst>
                                        </p:cTn>
                                        <p:tgtEl>
                                          <p:spTgt spid="159755"/>
                                        </p:tgtEl>
                                        <p:attrNameLst>
                                          <p:attrName>style.visibility</p:attrName>
                                        </p:attrNameLst>
                                      </p:cBhvr>
                                      <p:to>
                                        <p:strVal val="hidden"/>
                                      </p:to>
                                    </p:set>
                                  </p:childTnLst>
                                </p:cTn>
                              </p:par>
                              <p:par>
                                <p:cTn id="86" presetID="3" presetClass="emph" presetSubtype="2" fill="hold" nodeType="withEffect">
                                  <p:stCondLst>
                                    <p:cond delay="500"/>
                                  </p:stCondLst>
                                  <p:childTnLst>
                                    <p:animClr clrSpc="rgb" dir="cw">
                                      <p:cBhvr override="childStyle">
                                        <p:cTn id="87" dur="2000" fill="hold"/>
                                        <p:tgtEl>
                                          <p:spTgt spid="159749">
                                            <p:txEl>
                                              <p:pRg st="5" end="5"/>
                                            </p:txEl>
                                          </p:spTgt>
                                        </p:tgtEl>
                                        <p:attrNameLst>
                                          <p:attrName>style.color</p:attrName>
                                        </p:attrNameLst>
                                      </p:cBhvr>
                                      <p:to>
                                        <a:schemeClr val="accent2"/>
                                      </p:to>
                                    </p:animClr>
                                  </p:childTnLst>
                                </p:cTn>
                              </p:par>
                            </p:childTnLst>
                          </p:cTn>
                        </p:par>
                        <p:par>
                          <p:cTn id="88" fill="hold" nodeType="afterGroup">
                            <p:stCondLst>
                              <p:cond delay="45000"/>
                            </p:stCondLst>
                            <p:childTnLst>
                              <p:par>
                                <p:cTn id="89" presetID="10" presetClass="entr" presetSubtype="0" fill="hold" nodeType="afterEffect">
                                  <p:stCondLst>
                                    <p:cond delay="0"/>
                                  </p:stCondLst>
                                  <p:childTnLst>
                                    <p:set>
                                      <p:cBhvr>
                                        <p:cTn id="90" dur="1" fill="hold">
                                          <p:stCondLst>
                                            <p:cond delay="0"/>
                                          </p:stCondLst>
                                        </p:cTn>
                                        <p:tgtEl>
                                          <p:spTgt spid="159757"/>
                                        </p:tgtEl>
                                        <p:attrNameLst>
                                          <p:attrName>style.visibility</p:attrName>
                                        </p:attrNameLst>
                                      </p:cBhvr>
                                      <p:to>
                                        <p:strVal val="visible"/>
                                      </p:to>
                                    </p:set>
                                    <p:animEffect transition="in" filter="fade">
                                      <p:cBhvr>
                                        <p:cTn id="91" dur="2000"/>
                                        <p:tgtEl>
                                          <p:spTgt spid="159757"/>
                                        </p:tgtEl>
                                      </p:cBhvr>
                                    </p:animEffect>
                                  </p:childTnLst>
                                </p:cTn>
                              </p:par>
                            </p:childTnLst>
                          </p:cTn>
                        </p:par>
                        <p:par>
                          <p:cTn id="92" fill="hold" nodeType="afterGroup">
                            <p:stCondLst>
                              <p:cond delay="47000"/>
                            </p:stCondLst>
                            <p:childTnLst>
                              <p:par>
                                <p:cTn id="93" presetID="10" presetClass="entr" presetSubtype="0" fill="hold" nodeType="afterEffect">
                                  <p:stCondLst>
                                    <p:cond delay="0"/>
                                  </p:stCondLst>
                                  <p:childTnLst>
                                    <p:set>
                                      <p:cBhvr>
                                        <p:cTn id="94" dur="1" fill="hold">
                                          <p:stCondLst>
                                            <p:cond delay="0"/>
                                          </p:stCondLst>
                                        </p:cTn>
                                        <p:tgtEl>
                                          <p:spTgt spid="159749">
                                            <p:txEl>
                                              <p:pRg st="6" end="6"/>
                                            </p:txEl>
                                          </p:spTgt>
                                        </p:tgtEl>
                                        <p:attrNameLst>
                                          <p:attrName>style.visibility</p:attrName>
                                        </p:attrNameLst>
                                      </p:cBhvr>
                                      <p:to>
                                        <p:strVal val="visible"/>
                                      </p:to>
                                    </p:set>
                                    <p:animEffect transition="in" filter="fade">
                                      <p:cBhvr>
                                        <p:cTn id="95" dur="2000"/>
                                        <p:tgtEl>
                                          <p:spTgt spid="159749">
                                            <p:txEl>
                                              <p:pRg st="6" end="6"/>
                                            </p:txEl>
                                          </p:spTgt>
                                        </p:tgtEl>
                                      </p:cBhvr>
                                    </p:animEffect>
                                  </p:childTnLst>
                                </p:cTn>
                              </p:par>
                            </p:childTnLst>
                          </p:cTn>
                        </p:par>
                        <p:par>
                          <p:cTn id="96" fill="hold" nodeType="afterGroup">
                            <p:stCondLst>
                              <p:cond delay="49000"/>
                            </p:stCondLst>
                            <p:childTnLst>
                              <p:par>
                                <p:cTn id="97" presetID="10" presetClass="exit" presetSubtype="0" fill="hold" nodeType="afterEffect">
                                  <p:stCondLst>
                                    <p:cond delay="1000"/>
                                  </p:stCondLst>
                                  <p:childTnLst>
                                    <p:animEffect transition="out" filter="fade">
                                      <p:cBhvr>
                                        <p:cTn id="98" dur="2000"/>
                                        <p:tgtEl>
                                          <p:spTgt spid="159757"/>
                                        </p:tgtEl>
                                      </p:cBhvr>
                                    </p:animEffect>
                                    <p:set>
                                      <p:cBhvr>
                                        <p:cTn id="99" dur="1" fill="hold">
                                          <p:stCondLst>
                                            <p:cond delay="1999"/>
                                          </p:stCondLst>
                                        </p:cTn>
                                        <p:tgtEl>
                                          <p:spTgt spid="159757"/>
                                        </p:tgtEl>
                                        <p:attrNameLst>
                                          <p:attrName>style.visibility</p:attrName>
                                        </p:attrNameLst>
                                      </p:cBhvr>
                                      <p:to>
                                        <p:strVal val="hidden"/>
                                      </p:to>
                                    </p:set>
                                  </p:childTnLst>
                                </p:cTn>
                              </p:par>
                              <p:par>
                                <p:cTn id="100" presetID="3" presetClass="emph" presetSubtype="2" fill="hold" nodeType="withEffect">
                                  <p:stCondLst>
                                    <p:cond delay="500"/>
                                  </p:stCondLst>
                                  <p:childTnLst>
                                    <p:animClr clrSpc="rgb" dir="cw">
                                      <p:cBhvr override="childStyle">
                                        <p:cTn id="101" dur="2000" fill="hold"/>
                                        <p:tgtEl>
                                          <p:spTgt spid="159749">
                                            <p:txEl>
                                              <p:pRg st="6" end="6"/>
                                            </p:txEl>
                                          </p:spTgt>
                                        </p:tgtEl>
                                        <p:attrNameLst>
                                          <p:attrName>style.color</p:attrName>
                                        </p:attrNameLst>
                                      </p:cBhvr>
                                      <p:to>
                                        <a:schemeClr val="accent2"/>
                                      </p:to>
                                    </p:animClr>
                                  </p:childTnLst>
                                </p:cTn>
                              </p:par>
                            </p:childTnLst>
                          </p:cTn>
                        </p:par>
                        <p:par>
                          <p:cTn id="102" fill="hold" nodeType="afterGroup">
                            <p:stCondLst>
                              <p:cond delay="52000"/>
                            </p:stCondLst>
                            <p:childTnLst>
                              <p:par>
                                <p:cTn id="103" presetID="10" presetClass="entr" presetSubtype="0" fill="hold" nodeType="afterEffect">
                                  <p:stCondLst>
                                    <p:cond delay="0"/>
                                  </p:stCondLst>
                                  <p:childTnLst>
                                    <p:set>
                                      <p:cBhvr>
                                        <p:cTn id="104" dur="1" fill="hold">
                                          <p:stCondLst>
                                            <p:cond delay="0"/>
                                          </p:stCondLst>
                                        </p:cTn>
                                        <p:tgtEl>
                                          <p:spTgt spid="159758"/>
                                        </p:tgtEl>
                                        <p:attrNameLst>
                                          <p:attrName>style.visibility</p:attrName>
                                        </p:attrNameLst>
                                      </p:cBhvr>
                                      <p:to>
                                        <p:strVal val="visible"/>
                                      </p:to>
                                    </p:set>
                                    <p:animEffect transition="in" filter="fade">
                                      <p:cBhvr>
                                        <p:cTn id="105" dur="2000"/>
                                        <p:tgtEl>
                                          <p:spTgt spid="159758"/>
                                        </p:tgtEl>
                                      </p:cBhvr>
                                    </p:animEffect>
                                  </p:childTnLst>
                                </p:cTn>
                              </p:par>
                            </p:childTnLst>
                          </p:cTn>
                        </p:par>
                        <p:par>
                          <p:cTn id="106" fill="hold" nodeType="afterGroup">
                            <p:stCondLst>
                              <p:cond delay="54000"/>
                            </p:stCondLst>
                            <p:childTnLst>
                              <p:par>
                                <p:cTn id="107" presetID="10" presetClass="entr" presetSubtype="0" fill="hold" nodeType="afterEffect">
                                  <p:stCondLst>
                                    <p:cond delay="0"/>
                                  </p:stCondLst>
                                  <p:childTnLst>
                                    <p:set>
                                      <p:cBhvr>
                                        <p:cTn id="108" dur="1" fill="hold">
                                          <p:stCondLst>
                                            <p:cond delay="0"/>
                                          </p:stCondLst>
                                        </p:cTn>
                                        <p:tgtEl>
                                          <p:spTgt spid="159749">
                                            <p:txEl>
                                              <p:pRg st="7" end="7"/>
                                            </p:txEl>
                                          </p:spTgt>
                                        </p:tgtEl>
                                        <p:attrNameLst>
                                          <p:attrName>style.visibility</p:attrName>
                                        </p:attrNameLst>
                                      </p:cBhvr>
                                      <p:to>
                                        <p:strVal val="visible"/>
                                      </p:to>
                                    </p:set>
                                    <p:animEffect transition="in" filter="fade">
                                      <p:cBhvr>
                                        <p:cTn id="109" dur="2000"/>
                                        <p:tgtEl>
                                          <p:spTgt spid="159749">
                                            <p:txEl>
                                              <p:pRg st="7" end="7"/>
                                            </p:txEl>
                                          </p:spTgt>
                                        </p:tgtEl>
                                      </p:cBhvr>
                                    </p:animEffect>
                                  </p:childTnLst>
                                </p:cTn>
                              </p:par>
                            </p:childTnLst>
                          </p:cTn>
                        </p:par>
                        <p:par>
                          <p:cTn id="110" fill="hold" nodeType="afterGroup">
                            <p:stCondLst>
                              <p:cond delay="56000"/>
                            </p:stCondLst>
                            <p:childTnLst>
                              <p:par>
                                <p:cTn id="111" presetID="10" presetClass="exit" presetSubtype="0" fill="hold" nodeType="afterEffect">
                                  <p:stCondLst>
                                    <p:cond delay="1000"/>
                                  </p:stCondLst>
                                  <p:childTnLst>
                                    <p:animEffect transition="out" filter="fade">
                                      <p:cBhvr>
                                        <p:cTn id="112" dur="2000"/>
                                        <p:tgtEl>
                                          <p:spTgt spid="159758"/>
                                        </p:tgtEl>
                                      </p:cBhvr>
                                    </p:animEffect>
                                    <p:set>
                                      <p:cBhvr>
                                        <p:cTn id="113" dur="1" fill="hold">
                                          <p:stCondLst>
                                            <p:cond delay="1999"/>
                                          </p:stCondLst>
                                        </p:cTn>
                                        <p:tgtEl>
                                          <p:spTgt spid="159758"/>
                                        </p:tgtEl>
                                        <p:attrNameLst>
                                          <p:attrName>style.visibility</p:attrName>
                                        </p:attrNameLst>
                                      </p:cBhvr>
                                      <p:to>
                                        <p:strVal val="hidden"/>
                                      </p:to>
                                    </p:set>
                                  </p:childTnLst>
                                </p:cTn>
                              </p:par>
                              <p:par>
                                <p:cTn id="114" presetID="3" presetClass="emph" presetSubtype="2" fill="hold" nodeType="withEffect">
                                  <p:stCondLst>
                                    <p:cond delay="500"/>
                                  </p:stCondLst>
                                  <p:childTnLst>
                                    <p:animClr clrSpc="rgb" dir="cw">
                                      <p:cBhvr override="childStyle">
                                        <p:cTn id="115" dur="2000" fill="hold"/>
                                        <p:tgtEl>
                                          <p:spTgt spid="159749">
                                            <p:txEl>
                                              <p:pRg st="7" end="7"/>
                                            </p:txEl>
                                          </p:spTgt>
                                        </p:tgtEl>
                                        <p:attrNameLst>
                                          <p:attrName>style.color</p:attrName>
                                        </p:attrNameLst>
                                      </p:cBhvr>
                                      <p:to>
                                        <a:schemeClr val="accent2"/>
                                      </p:to>
                                    </p:animClr>
                                  </p:childTnLst>
                                </p:cTn>
                              </p:par>
                            </p:childTnLst>
                          </p:cTn>
                        </p:par>
                        <p:par>
                          <p:cTn id="116" fill="hold" nodeType="afterGroup">
                            <p:stCondLst>
                              <p:cond delay="59000"/>
                            </p:stCondLst>
                            <p:childTnLst>
                              <p:par>
                                <p:cTn id="117" presetID="10" presetClass="entr" presetSubtype="0" fill="hold" nodeType="afterEffect">
                                  <p:stCondLst>
                                    <p:cond delay="0"/>
                                  </p:stCondLst>
                                  <p:childTnLst>
                                    <p:set>
                                      <p:cBhvr>
                                        <p:cTn id="118" dur="1" fill="hold">
                                          <p:stCondLst>
                                            <p:cond delay="0"/>
                                          </p:stCondLst>
                                        </p:cTn>
                                        <p:tgtEl>
                                          <p:spTgt spid="159759"/>
                                        </p:tgtEl>
                                        <p:attrNameLst>
                                          <p:attrName>style.visibility</p:attrName>
                                        </p:attrNameLst>
                                      </p:cBhvr>
                                      <p:to>
                                        <p:strVal val="visible"/>
                                      </p:to>
                                    </p:set>
                                    <p:animEffect transition="in" filter="fade">
                                      <p:cBhvr>
                                        <p:cTn id="119" dur="2000"/>
                                        <p:tgtEl>
                                          <p:spTgt spid="159759"/>
                                        </p:tgtEl>
                                      </p:cBhvr>
                                    </p:animEffect>
                                  </p:childTnLst>
                                </p:cTn>
                              </p:par>
                            </p:childTnLst>
                          </p:cTn>
                        </p:par>
                        <p:par>
                          <p:cTn id="120" fill="hold" nodeType="afterGroup">
                            <p:stCondLst>
                              <p:cond delay="61000"/>
                            </p:stCondLst>
                            <p:childTnLst>
                              <p:par>
                                <p:cTn id="121" presetID="10" presetClass="entr" presetSubtype="0" fill="hold" nodeType="afterEffect">
                                  <p:stCondLst>
                                    <p:cond delay="0"/>
                                  </p:stCondLst>
                                  <p:childTnLst>
                                    <p:set>
                                      <p:cBhvr>
                                        <p:cTn id="122" dur="1" fill="hold">
                                          <p:stCondLst>
                                            <p:cond delay="0"/>
                                          </p:stCondLst>
                                        </p:cTn>
                                        <p:tgtEl>
                                          <p:spTgt spid="159749">
                                            <p:txEl>
                                              <p:pRg st="8" end="8"/>
                                            </p:txEl>
                                          </p:spTgt>
                                        </p:tgtEl>
                                        <p:attrNameLst>
                                          <p:attrName>style.visibility</p:attrName>
                                        </p:attrNameLst>
                                      </p:cBhvr>
                                      <p:to>
                                        <p:strVal val="visible"/>
                                      </p:to>
                                    </p:set>
                                    <p:animEffect transition="in" filter="fade">
                                      <p:cBhvr>
                                        <p:cTn id="123" dur="2000"/>
                                        <p:tgtEl>
                                          <p:spTgt spid="159749">
                                            <p:txEl>
                                              <p:pRg st="8" end="8"/>
                                            </p:txEl>
                                          </p:spTgt>
                                        </p:tgtEl>
                                      </p:cBhvr>
                                    </p:animEffect>
                                  </p:childTnLst>
                                </p:cTn>
                              </p:par>
                            </p:childTnLst>
                          </p:cTn>
                        </p:par>
                        <p:par>
                          <p:cTn id="124" fill="hold" nodeType="afterGroup">
                            <p:stCondLst>
                              <p:cond delay="63000"/>
                            </p:stCondLst>
                            <p:childTnLst>
                              <p:par>
                                <p:cTn id="125" presetID="10" presetClass="exit" presetSubtype="0" fill="hold" nodeType="afterEffect">
                                  <p:stCondLst>
                                    <p:cond delay="1000"/>
                                  </p:stCondLst>
                                  <p:childTnLst>
                                    <p:animEffect transition="out" filter="fade">
                                      <p:cBhvr>
                                        <p:cTn id="126" dur="2000"/>
                                        <p:tgtEl>
                                          <p:spTgt spid="159759"/>
                                        </p:tgtEl>
                                      </p:cBhvr>
                                    </p:animEffect>
                                    <p:set>
                                      <p:cBhvr>
                                        <p:cTn id="127" dur="1" fill="hold">
                                          <p:stCondLst>
                                            <p:cond delay="1999"/>
                                          </p:stCondLst>
                                        </p:cTn>
                                        <p:tgtEl>
                                          <p:spTgt spid="159759"/>
                                        </p:tgtEl>
                                        <p:attrNameLst>
                                          <p:attrName>style.visibility</p:attrName>
                                        </p:attrNameLst>
                                      </p:cBhvr>
                                      <p:to>
                                        <p:strVal val="hidden"/>
                                      </p:to>
                                    </p:set>
                                  </p:childTnLst>
                                </p:cTn>
                              </p:par>
                            </p:childTnLst>
                          </p:cTn>
                        </p:par>
                        <p:par>
                          <p:cTn id="128" fill="hold" nodeType="afterGroup">
                            <p:stCondLst>
                              <p:cond delay="66000"/>
                            </p:stCondLst>
                            <p:childTnLst>
                              <p:par>
                                <p:cTn id="129" presetID="3" presetClass="emph" presetSubtype="2" fill="hold" nodeType="afterEffect">
                                  <p:stCondLst>
                                    <p:cond delay="500"/>
                                  </p:stCondLst>
                                  <p:childTnLst>
                                    <p:animClr clrSpc="rgb" dir="cw">
                                      <p:cBhvr override="childStyle">
                                        <p:cTn id="130" dur="2000" fill="hold"/>
                                        <p:tgtEl>
                                          <p:spTgt spid="159749">
                                            <p:txEl>
                                              <p:pRg st="8" end="8"/>
                                            </p:txEl>
                                          </p:spTgt>
                                        </p:tgtEl>
                                        <p:attrNameLst>
                                          <p:attrName>style.color</p:attrName>
                                        </p:attrNameLst>
                                      </p:cBhvr>
                                      <p:to>
                                        <a:schemeClr val="accent2"/>
                                      </p:to>
                                    </p:animClr>
                                  </p:childTnLst>
                                </p:cTn>
                              </p:par>
                            </p:childTnLst>
                          </p:cTn>
                        </p:par>
                        <p:par>
                          <p:cTn id="131" fill="hold" nodeType="afterGroup">
                            <p:stCondLst>
                              <p:cond delay="68500"/>
                            </p:stCondLst>
                            <p:childTnLst>
                              <p:par>
                                <p:cTn id="132" presetID="10" presetClass="entr" presetSubtype="0" fill="hold" nodeType="afterEffect">
                                  <p:stCondLst>
                                    <p:cond delay="0"/>
                                  </p:stCondLst>
                                  <p:childTnLst>
                                    <p:set>
                                      <p:cBhvr>
                                        <p:cTn id="133" dur="1" fill="hold">
                                          <p:stCondLst>
                                            <p:cond delay="0"/>
                                          </p:stCondLst>
                                        </p:cTn>
                                        <p:tgtEl>
                                          <p:spTgt spid="159760"/>
                                        </p:tgtEl>
                                        <p:attrNameLst>
                                          <p:attrName>style.visibility</p:attrName>
                                        </p:attrNameLst>
                                      </p:cBhvr>
                                      <p:to>
                                        <p:strVal val="visible"/>
                                      </p:to>
                                    </p:set>
                                    <p:animEffect transition="in" filter="fade">
                                      <p:cBhvr>
                                        <p:cTn id="134" dur="2000"/>
                                        <p:tgtEl>
                                          <p:spTgt spid="159760"/>
                                        </p:tgtEl>
                                      </p:cBhvr>
                                    </p:animEffect>
                                  </p:childTnLst>
                                </p:cTn>
                              </p:par>
                            </p:childTnLst>
                          </p:cTn>
                        </p:par>
                        <p:par>
                          <p:cTn id="135" fill="hold" nodeType="afterGroup">
                            <p:stCondLst>
                              <p:cond delay="70500"/>
                            </p:stCondLst>
                            <p:childTnLst>
                              <p:par>
                                <p:cTn id="136" presetID="10" presetClass="entr" presetSubtype="0" fill="hold" nodeType="afterEffect">
                                  <p:stCondLst>
                                    <p:cond delay="500"/>
                                  </p:stCondLst>
                                  <p:childTnLst>
                                    <p:set>
                                      <p:cBhvr>
                                        <p:cTn id="137" dur="1" fill="hold">
                                          <p:stCondLst>
                                            <p:cond delay="0"/>
                                          </p:stCondLst>
                                        </p:cTn>
                                        <p:tgtEl>
                                          <p:spTgt spid="159749">
                                            <p:txEl>
                                              <p:pRg st="9" end="9"/>
                                            </p:txEl>
                                          </p:spTgt>
                                        </p:tgtEl>
                                        <p:attrNameLst>
                                          <p:attrName>style.visibility</p:attrName>
                                        </p:attrNameLst>
                                      </p:cBhvr>
                                      <p:to>
                                        <p:strVal val="visible"/>
                                      </p:to>
                                    </p:set>
                                    <p:animEffect transition="in" filter="fade">
                                      <p:cBhvr>
                                        <p:cTn id="138" dur="3000"/>
                                        <p:tgtEl>
                                          <p:spTgt spid="159749">
                                            <p:txEl>
                                              <p:pRg st="9" end="9"/>
                                            </p:txEl>
                                          </p:spTgt>
                                        </p:tgtEl>
                                      </p:cBhvr>
                                    </p:animEffect>
                                  </p:childTnLst>
                                </p:cTn>
                              </p:par>
                            </p:childTnLst>
                          </p:cTn>
                        </p:par>
                        <p:par>
                          <p:cTn id="139" fill="hold" nodeType="afterGroup">
                            <p:stCondLst>
                              <p:cond delay="74000"/>
                            </p:stCondLst>
                            <p:childTnLst>
                              <p:par>
                                <p:cTn id="140" presetID="3" presetClass="emph" presetSubtype="2" fill="hold" nodeType="afterEffect">
                                  <p:stCondLst>
                                    <p:cond delay="1000"/>
                                  </p:stCondLst>
                                  <p:childTnLst>
                                    <p:animClr clrSpc="rgb" dir="cw">
                                      <p:cBhvr override="childStyle">
                                        <p:cTn id="141" dur="2000" fill="hold"/>
                                        <p:tgtEl>
                                          <p:spTgt spid="159749">
                                            <p:txEl>
                                              <p:pRg st="9" end="9"/>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Text Box 2"/>
          <p:cNvSpPr txBox="1">
            <a:spLocks noChangeArrowheads="1"/>
          </p:cNvSpPr>
          <p:nvPr/>
        </p:nvSpPr>
        <p:spPr bwMode="auto">
          <a:xfrm>
            <a:off x="533400" y="1600200"/>
            <a:ext cx="7467600" cy="15696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dirty="0"/>
              <a:t>Now that you know all the </a:t>
            </a:r>
            <a:r>
              <a:rPr lang="en-US" dirty="0" smtClean="0"/>
              <a:t>answers(:&gt; </a:t>
            </a:r>
            <a:r>
              <a:rPr lang="en-US" dirty="0"/>
              <a:t>and feel ready to get to your local hawk watch </a:t>
            </a:r>
            <a:r>
              <a:rPr lang="en-US" dirty="0" smtClean="0"/>
              <a:t>to </a:t>
            </a:r>
            <a:r>
              <a:rPr lang="en-US" dirty="0"/>
              <a:t>ID everything that flies </a:t>
            </a:r>
            <a:r>
              <a:rPr lang="en-US" dirty="0" smtClean="0"/>
              <a:t>overhead…</a:t>
            </a:r>
          </a:p>
        </p:txBody>
      </p:sp>
      <p:sp>
        <p:nvSpPr>
          <p:cNvPr id="267267" name="Rectangle 3"/>
          <p:cNvSpPr>
            <a:spLocks noGrp="1" noChangeArrowheads="1"/>
          </p:cNvSpPr>
          <p:nvPr>
            <p:ph type="body" idx="1"/>
          </p:nvPr>
        </p:nvSpPr>
        <p:spPr>
          <a:xfrm>
            <a:off x="533400" y="4191000"/>
            <a:ext cx="8229600" cy="1295400"/>
          </a:xfrm>
        </p:spPr>
        <p:txBody>
          <a:bodyPr/>
          <a:lstStyle/>
          <a:p>
            <a:pPr>
              <a:buFontTx/>
              <a:buNone/>
            </a:pPr>
            <a:r>
              <a:rPr lang="en-US" dirty="0" smtClean="0">
                <a:latin typeface="Verdana" pitchFamily="34" charset="0"/>
              </a:rPr>
              <a:t>Birds </a:t>
            </a:r>
            <a:r>
              <a:rPr lang="en-US" dirty="0">
                <a:latin typeface="Verdana" pitchFamily="34" charset="0"/>
              </a:rPr>
              <a:t>change </a:t>
            </a:r>
            <a:r>
              <a:rPr lang="en-US" dirty="0" smtClean="0">
                <a:latin typeface="Verdana" pitchFamily="34" charset="0"/>
              </a:rPr>
              <a:t>shape </a:t>
            </a:r>
            <a:r>
              <a:rPr lang="en-US" dirty="0">
                <a:latin typeface="Verdana" pitchFamily="34" charset="0"/>
              </a:rPr>
              <a:t>depending </a:t>
            </a:r>
            <a:r>
              <a:rPr lang="en-US" dirty="0" smtClean="0">
                <a:latin typeface="Verdana" pitchFamily="34" charset="0"/>
              </a:rPr>
              <a:t>upon winds</a:t>
            </a:r>
            <a:r>
              <a:rPr lang="en-US" dirty="0">
                <a:latin typeface="Verdana" pitchFamily="34" charset="0"/>
              </a:rPr>
              <a:t>, </a:t>
            </a:r>
            <a:r>
              <a:rPr lang="en-US" dirty="0" smtClean="0">
                <a:latin typeface="Verdana" pitchFamily="34" charset="0"/>
              </a:rPr>
              <a:t>light and the </a:t>
            </a:r>
            <a:r>
              <a:rPr lang="en-US" dirty="0">
                <a:latin typeface="Verdana" pitchFamily="34" charset="0"/>
              </a:rPr>
              <a:t>angle of view</a:t>
            </a:r>
          </a:p>
        </p:txBody>
      </p:sp>
      <p:sp>
        <p:nvSpPr>
          <p:cNvPr id="267269" name="Text Box 5"/>
          <p:cNvSpPr txBox="1">
            <a:spLocks noChangeArrowheads="1"/>
          </p:cNvSpPr>
          <p:nvPr/>
        </p:nvSpPr>
        <p:spPr bwMode="auto">
          <a:xfrm>
            <a:off x="649014" y="228600"/>
            <a:ext cx="2680542"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4400" dirty="0">
                <a:solidFill>
                  <a:srgbClr val="FFFF00"/>
                </a:solidFill>
              </a:rPr>
              <a:t>Caveats</a:t>
            </a:r>
          </a:p>
        </p:txBody>
      </p:sp>
      <p:sp>
        <p:nvSpPr>
          <p:cNvPr id="267270" name="Text Box 6"/>
          <p:cNvSpPr txBox="1">
            <a:spLocks noChangeArrowheads="1"/>
          </p:cNvSpPr>
          <p:nvPr/>
        </p:nvSpPr>
        <p:spPr bwMode="auto">
          <a:xfrm>
            <a:off x="533400" y="3340386"/>
            <a:ext cx="654217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sz="3200" dirty="0">
                <a:solidFill>
                  <a:srgbClr val="83FD3F"/>
                </a:solidFill>
              </a:rPr>
              <a:t>K</a:t>
            </a:r>
            <a:r>
              <a:rPr lang="en-US" sz="3200" dirty="0" smtClean="0">
                <a:solidFill>
                  <a:srgbClr val="83FD3F"/>
                </a:solidFill>
              </a:rPr>
              <a:t>eep </a:t>
            </a:r>
            <a:r>
              <a:rPr lang="en-US" sz="3200" dirty="0">
                <a:solidFill>
                  <a:srgbClr val="83FD3F"/>
                </a:solidFill>
              </a:rPr>
              <a:t>the following in mind</a:t>
            </a:r>
            <a:r>
              <a:rPr lang="en-US" sz="3200" dirty="0" smtClean="0">
                <a:solidFill>
                  <a:srgbClr val="83FD3F"/>
                </a:solidFill>
              </a:rPr>
              <a:t>:</a:t>
            </a:r>
            <a:endParaRPr lang="en-US" sz="3200" dirty="0">
              <a:solidFill>
                <a:srgbClr val="83FD3F"/>
              </a:solidFill>
            </a:endParaRPr>
          </a:p>
        </p:txBody>
      </p:sp>
    </p:spTree>
  </p:cSld>
  <p:clrMapOvr>
    <a:masterClrMapping/>
  </p:clrMapOvr>
  <p:transition spd="slow" advClick="0" advTm="5000">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descr="AKpaint"/>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876800" y="3200400"/>
            <a:ext cx="3652838" cy="2844800"/>
          </a:xfrm>
          <a:prstGeom prst="rect">
            <a:avLst/>
          </a:prstGeom>
          <a:noFill/>
          <a:extLst>
            <a:ext uri="{909E8E84-426E-40DD-AFC4-6F175D3DCCD1}">
              <a14:hiddenFill xmlns="" xmlns:a14="http://schemas.microsoft.com/office/drawing/2010/main">
                <a:solidFill>
                  <a:srgbClr val="FFFFFF"/>
                </a:solidFill>
              </a14:hiddenFill>
            </a:ext>
          </a:extLst>
        </p:spPr>
      </p:pic>
      <p:pic>
        <p:nvPicPr>
          <p:cNvPr id="268291" name="Picture 3" descr="FAlcon silhouette"/>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14400" y="762000"/>
            <a:ext cx="1398588" cy="2408238"/>
          </a:xfrm>
          <a:prstGeom prst="rect">
            <a:avLst/>
          </a:prstGeom>
          <a:noFill/>
          <a:extLst>
            <a:ext uri="{909E8E84-426E-40DD-AFC4-6F175D3DCCD1}">
              <a14:hiddenFill xmlns="" xmlns:a14="http://schemas.microsoft.com/office/drawing/2010/main">
                <a:solidFill>
                  <a:srgbClr val="FFFFFF"/>
                </a:solidFill>
              </a14:hiddenFill>
            </a:ext>
          </a:extLst>
        </p:spPr>
      </p:pic>
      <p:sp>
        <p:nvSpPr>
          <p:cNvPr id="268292" name="Text Box 4"/>
          <p:cNvSpPr txBox="1">
            <a:spLocks noChangeArrowheads="1"/>
          </p:cNvSpPr>
          <p:nvPr/>
        </p:nvSpPr>
        <p:spPr bwMode="auto">
          <a:xfrm>
            <a:off x="2895600" y="990600"/>
            <a:ext cx="5562600"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A falcon in a glide may spread its tail to soar on a thermal</a:t>
            </a:r>
          </a:p>
        </p:txBody>
      </p:sp>
    </p:spTree>
  </p:cSld>
  <p:clrMapOvr>
    <a:masterClrMapping/>
  </p:clrMapOvr>
  <p:transition spd="slow" advClick="0" advTm="5000">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2" descr="Buteo Silhouett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62000" y="533400"/>
            <a:ext cx="1487488" cy="2538413"/>
          </a:xfrm>
          <a:prstGeom prst="rect">
            <a:avLst/>
          </a:prstGeom>
          <a:noFill/>
          <a:extLst>
            <a:ext uri="{909E8E84-426E-40DD-AFC4-6F175D3DCCD1}">
              <a14:hiddenFill xmlns="" xmlns:a14="http://schemas.microsoft.com/office/drawing/2010/main">
                <a:solidFill>
                  <a:srgbClr val="FFFFFF"/>
                </a:solidFill>
              </a14:hiddenFill>
            </a:ext>
          </a:extLst>
        </p:spPr>
      </p:pic>
      <p:sp>
        <p:nvSpPr>
          <p:cNvPr id="269315" name="Text Box 3"/>
          <p:cNvSpPr txBox="1">
            <a:spLocks noChangeArrowheads="1"/>
          </p:cNvSpPr>
          <p:nvPr/>
        </p:nvSpPr>
        <p:spPr bwMode="auto">
          <a:xfrm>
            <a:off x="2895600" y="990600"/>
            <a:ext cx="4800600" cy="1187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A buteo straight overhead make look very different when seen at an angle</a:t>
            </a:r>
          </a:p>
        </p:txBody>
      </p:sp>
      <p:pic>
        <p:nvPicPr>
          <p:cNvPr id="269316" name="Picture 4" descr="Buteo Silhouette"/>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762082">
            <a:off x="5410200" y="3352800"/>
            <a:ext cx="1487488" cy="2538413"/>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spd="slow" advClick="0" advTm="5000">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Text Box 2"/>
          <p:cNvSpPr txBox="1">
            <a:spLocks noChangeArrowheads="1"/>
          </p:cNvSpPr>
          <p:nvPr/>
        </p:nvSpPr>
        <p:spPr bwMode="auto">
          <a:xfrm>
            <a:off x="685800" y="381000"/>
            <a:ext cx="746760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en-US" sz="2800" b="0"/>
          </a:p>
        </p:txBody>
      </p:sp>
      <p:sp>
        <p:nvSpPr>
          <p:cNvPr id="270339" name="Rectangle 3"/>
          <p:cNvSpPr>
            <a:spLocks noGrp="1" noChangeArrowheads="1"/>
          </p:cNvSpPr>
          <p:nvPr>
            <p:ph type="title"/>
          </p:nvPr>
        </p:nvSpPr>
        <p:spPr/>
        <p:txBody>
          <a:bodyPr/>
          <a:lstStyle/>
          <a:p>
            <a:r>
              <a:rPr lang="en-US" sz="4000" b="1" dirty="0">
                <a:solidFill>
                  <a:srgbClr val="FFFF00"/>
                </a:solidFill>
                <a:latin typeface="Verdana" pitchFamily="34" charset="0"/>
              </a:rPr>
              <a:t>A Few Final Points</a:t>
            </a:r>
          </a:p>
        </p:txBody>
      </p:sp>
      <p:sp>
        <p:nvSpPr>
          <p:cNvPr id="270340" name="Rectangle 4"/>
          <p:cNvSpPr>
            <a:spLocks noGrp="1" noChangeArrowheads="1"/>
          </p:cNvSpPr>
          <p:nvPr>
            <p:ph type="body" idx="1"/>
          </p:nvPr>
        </p:nvSpPr>
        <p:spPr>
          <a:xfrm>
            <a:off x="457200" y="1600200"/>
            <a:ext cx="8229600" cy="3581400"/>
          </a:xfrm>
        </p:spPr>
        <p:txBody>
          <a:bodyPr/>
          <a:lstStyle/>
          <a:p>
            <a:r>
              <a:rPr lang="en-US" sz="2800" dirty="0">
                <a:latin typeface="Verdana" pitchFamily="34" charset="0"/>
              </a:rPr>
              <a:t>Nobody is right 100% of the time</a:t>
            </a:r>
          </a:p>
          <a:p>
            <a:r>
              <a:rPr lang="en-US" sz="2800" dirty="0">
                <a:latin typeface="Verdana" pitchFamily="34" charset="0"/>
              </a:rPr>
              <a:t>For every rule, there is an exception</a:t>
            </a:r>
          </a:p>
          <a:p>
            <a:pPr>
              <a:buFontTx/>
              <a:buNone/>
            </a:pPr>
            <a:r>
              <a:rPr lang="en-US" sz="2400" dirty="0">
                <a:latin typeface="Verdana" pitchFamily="34" charset="0"/>
              </a:rPr>
              <a:t> (Ex.: a Sharp-shinned hawk with a rounded tail</a:t>
            </a:r>
            <a:r>
              <a:rPr lang="en-US" sz="2400" dirty="0" smtClean="0">
                <a:latin typeface="Verdana" pitchFamily="34" charset="0"/>
              </a:rPr>
              <a:t>)</a:t>
            </a:r>
          </a:p>
          <a:p>
            <a:pPr>
              <a:buFontTx/>
              <a:buNone/>
            </a:pPr>
            <a:endParaRPr lang="en-US" sz="2400" dirty="0">
              <a:latin typeface="Verdana" pitchFamily="34" charset="0"/>
            </a:endParaRPr>
          </a:p>
          <a:p>
            <a:r>
              <a:rPr lang="en-US" sz="2800" dirty="0">
                <a:latin typeface="Verdana" pitchFamily="34" charset="0"/>
              </a:rPr>
              <a:t>Every bird teaches something – </a:t>
            </a:r>
            <a:endParaRPr lang="en-US" sz="2800" dirty="0" smtClean="0">
              <a:latin typeface="Verdana" pitchFamily="34" charset="0"/>
            </a:endParaRPr>
          </a:p>
          <a:p>
            <a:pPr marL="0" indent="0">
              <a:buNone/>
            </a:pPr>
            <a:endParaRPr lang="en-US" sz="2800" dirty="0">
              <a:latin typeface="Verdana" pitchFamily="34" charset="0"/>
            </a:endParaRPr>
          </a:p>
          <a:p>
            <a:pPr>
              <a:buFontTx/>
              <a:buNone/>
            </a:pPr>
            <a:r>
              <a:rPr lang="en-US" sz="2800" dirty="0">
                <a:latin typeface="Verdana" pitchFamily="34" charset="0"/>
              </a:rPr>
              <a:t>   </a:t>
            </a:r>
            <a:r>
              <a:rPr lang="en-US" sz="2800" dirty="0" smtClean="0">
                <a:latin typeface="Verdana" pitchFamily="34" charset="0"/>
              </a:rPr>
              <a:t>Once </a:t>
            </a:r>
            <a:r>
              <a:rPr lang="en-US" sz="2800" dirty="0">
                <a:latin typeface="Verdana" pitchFamily="34" charset="0"/>
              </a:rPr>
              <a:t>you’ve </a:t>
            </a:r>
            <a:r>
              <a:rPr lang="en-US" sz="2800" dirty="0" err="1" smtClean="0">
                <a:latin typeface="Verdana" pitchFamily="34" charset="0"/>
              </a:rPr>
              <a:t>ID’ed</a:t>
            </a:r>
            <a:r>
              <a:rPr lang="en-US" sz="2800" dirty="0" smtClean="0">
                <a:latin typeface="Verdana" pitchFamily="34" charset="0"/>
              </a:rPr>
              <a:t> </a:t>
            </a:r>
            <a:r>
              <a:rPr lang="en-US" sz="2800" dirty="0">
                <a:latin typeface="Verdana" pitchFamily="34" charset="0"/>
              </a:rPr>
              <a:t>it, stay with it, see how it moves, changes shape, how it looks at different angles</a:t>
            </a:r>
          </a:p>
          <a:p>
            <a:pPr>
              <a:buFontTx/>
              <a:buNone/>
            </a:pPr>
            <a:endParaRPr lang="en-US" sz="2800" dirty="0">
              <a:latin typeface="Verdana" pitchFamily="34" charset="0"/>
            </a:endParaRPr>
          </a:p>
        </p:txBody>
      </p:sp>
    </p:spTree>
  </p:cSld>
  <p:clrMapOvr>
    <a:masterClrMapping/>
  </p:clrMapOvr>
  <mc:AlternateContent xmlns:mc="http://schemas.openxmlformats.org/markup-compatibility/2006">
    <mc:Choice xmlns="" xmlns:p14="http://schemas.microsoft.com/office/powerpoint/2010/main" Requires="p14">
      <p:transition p14:dur="10" advClick="0" advTm="12000"/>
    </mc:Choice>
    <mc:Fallback>
      <p:transition advClick="0" advTm="12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0339"/>
                                        </p:tgtEl>
                                        <p:attrNameLst>
                                          <p:attrName>style.visibility</p:attrName>
                                        </p:attrNameLst>
                                      </p:cBhvr>
                                      <p:to>
                                        <p:strVal val="visible"/>
                                      </p:to>
                                    </p:set>
                                    <p:animEffect transition="in" filter="fade">
                                      <p:cBhvr>
                                        <p:cTn id="7" dur="1000"/>
                                        <p:tgtEl>
                                          <p:spTgt spid="270339"/>
                                        </p:tgtEl>
                                      </p:cBhvr>
                                    </p:animEffect>
                                  </p:childTnLst>
                                </p:cTn>
                              </p:par>
                            </p:childTnLst>
                          </p:cTn>
                        </p:par>
                        <p:par>
                          <p:cTn id="8" fill="hold" nodeType="afterGroup">
                            <p:stCondLst>
                              <p:cond delay="1000"/>
                            </p:stCondLst>
                            <p:childTnLst>
                              <p:par>
                                <p:cTn id="9" presetID="10" presetClass="entr" presetSubtype="0" fill="hold" nodeType="afterEffect">
                                  <p:stCondLst>
                                    <p:cond delay="500"/>
                                  </p:stCondLst>
                                  <p:childTnLst>
                                    <p:set>
                                      <p:cBhvr>
                                        <p:cTn id="10" dur="1" fill="hold">
                                          <p:stCondLst>
                                            <p:cond delay="0"/>
                                          </p:stCondLst>
                                        </p:cTn>
                                        <p:tgtEl>
                                          <p:spTgt spid="270340">
                                            <p:txEl>
                                              <p:pRg st="0" end="0"/>
                                            </p:txEl>
                                          </p:spTgt>
                                        </p:tgtEl>
                                        <p:attrNameLst>
                                          <p:attrName>style.visibility</p:attrName>
                                        </p:attrNameLst>
                                      </p:cBhvr>
                                      <p:to>
                                        <p:strVal val="visible"/>
                                      </p:to>
                                    </p:set>
                                    <p:animEffect transition="in" filter="fade">
                                      <p:cBhvr>
                                        <p:cTn id="11" dur="1000"/>
                                        <p:tgtEl>
                                          <p:spTgt spid="270340">
                                            <p:txEl>
                                              <p:pRg st="0" end="0"/>
                                            </p:txEl>
                                          </p:spTgt>
                                        </p:tgtEl>
                                      </p:cBhvr>
                                    </p:animEffect>
                                  </p:childTnLst>
                                </p:cTn>
                              </p:par>
                            </p:childTnLst>
                          </p:cTn>
                        </p:par>
                        <p:par>
                          <p:cTn id="12" fill="hold" nodeType="afterGroup">
                            <p:stCondLst>
                              <p:cond delay="2500"/>
                            </p:stCondLst>
                            <p:childTnLst>
                              <p:par>
                                <p:cTn id="13" presetID="10" presetClass="entr" presetSubtype="0" fill="hold" nodeType="afterEffect">
                                  <p:stCondLst>
                                    <p:cond delay="0"/>
                                  </p:stCondLst>
                                  <p:childTnLst>
                                    <p:set>
                                      <p:cBhvr>
                                        <p:cTn id="14" dur="1" fill="hold">
                                          <p:stCondLst>
                                            <p:cond delay="0"/>
                                          </p:stCondLst>
                                        </p:cTn>
                                        <p:tgtEl>
                                          <p:spTgt spid="270340">
                                            <p:txEl>
                                              <p:pRg st="1" end="1"/>
                                            </p:txEl>
                                          </p:spTgt>
                                        </p:tgtEl>
                                        <p:attrNameLst>
                                          <p:attrName>style.visibility</p:attrName>
                                        </p:attrNameLst>
                                      </p:cBhvr>
                                      <p:to>
                                        <p:strVal val="visible"/>
                                      </p:to>
                                    </p:set>
                                    <p:animEffect transition="in" filter="fade">
                                      <p:cBhvr>
                                        <p:cTn id="15" dur="2000"/>
                                        <p:tgtEl>
                                          <p:spTgt spid="270340">
                                            <p:txEl>
                                              <p:pRg st="1" end="1"/>
                                            </p:txEl>
                                          </p:spTgt>
                                        </p:tgtEl>
                                      </p:cBhvr>
                                    </p:animEffect>
                                  </p:childTnLst>
                                </p:cTn>
                              </p:par>
                            </p:childTnLst>
                          </p:cTn>
                        </p:par>
                        <p:par>
                          <p:cTn id="16" fill="hold" nodeType="afterGroup">
                            <p:stCondLst>
                              <p:cond delay="4500"/>
                            </p:stCondLst>
                            <p:childTnLst>
                              <p:par>
                                <p:cTn id="17" presetID="53" presetClass="entr" presetSubtype="0" fill="hold" nodeType="afterEffect">
                                  <p:stCondLst>
                                    <p:cond delay="0"/>
                                  </p:stCondLst>
                                  <p:childTnLst>
                                    <p:set>
                                      <p:cBhvr>
                                        <p:cTn id="18" dur="1" fill="hold">
                                          <p:stCondLst>
                                            <p:cond delay="0"/>
                                          </p:stCondLst>
                                        </p:cTn>
                                        <p:tgtEl>
                                          <p:spTgt spid="270340">
                                            <p:txEl>
                                              <p:pRg st="2" end="2"/>
                                            </p:txEl>
                                          </p:spTgt>
                                        </p:tgtEl>
                                        <p:attrNameLst>
                                          <p:attrName>style.visibility</p:attrName>
                                        </p:attrNameLst>
                                      </p:cBhvr>
                                      <p:to>
                                        <p:strVal val="visible"/>
                                      </p:to>
                                    </p:set>
                                    <p:anim calcmode="lin" valueType="num">
                                      <p:cBhvr>
                                        <p:cTn id="19" dur="2000" fill="hold"/>
                                        <p:tgtEl>
                                          <p:spTgt spid="270340">
                                            <p:txEl>
                                              <p:pRg st="2" end="2"/>
                                            </p:txEl>
                                          </p:spTgt>
                                        </p:tgtEl>
                                        <p:attrNameLst>
                                          <p:attrName>ppt_w</p:attrName>
                                        </p:attrNameLst>
                                      </p:cBhvr>
                                      <p:tavLst>
                                        <p:tav tm="0">
                                          <p:val>
                                            <p:fltVal val="0"/>
                                          </p:val>
                                        </p:tav>
                                        <p:tav tm="100000">
                                          <p:val>
                                            <p:strVal val="#ppt_w"/>
                                          </p:val>
                                        </p:tav>
                                      </p:tavLst>
                                    </p:anim>
                                    <p:anim calcmode="lin" valueType="num">
                                      <p:cBhvr>
                                        <p:cTn id="20" dur="2000" fill="hold"/>
                                        <p:tgtEl>
                                          <p:spTgt spid="270340">
                                            <p:txEl>
                                              <p:pRg st="2" end="2"/>
                                            </p:txEl>
                                          </p:spTgt>
                                        </p:tgtEl>
                                        <p:attrNameLst>
                                          <p:attrName>ppt_h</p:attrName>
                                        </p:attrNameLst>
                                      </p:cBhvr>
                                      <p:tavLst>
                                        <p:tav tm="0">
                                          <p:val>
                                            <p:fltVal val="0"/>
                                          </p:val>
                                        </p:tav>
                                        <p:tav tm="100000">
                                          <p:val>
                                            <p:strVal val="#ppt_h"/>
                                          </p:val>
                                        </p:tav>
                                      </p:tavLst>
                                    </p:anim>
                                    <p:animEffect transition="in" filter="fade">
                                      <p:cBhvr>
                                        <p:cTn id="21" dur="2000"/>
                                        <p:tgtEl>
                                          <p:spTgt spid="270340">
                                            <p:txEl>
                                              <p:pRg st="2" end="2"/>
                                            </p:txEl>
                                          </p:spTgt>
                                        </p:tgtEl>
                                      </p:cBhvr>
                                    </p:animEffect>
                                  </p:childTnLst>
                                </p:cTn>
                              </p:par>
                            </p:childTnLst>
                          </p:cTn>
                        </p:par>
                        <p:par>
                          <p:cTn id="22" fill="hold" nodeType="afterGroup">
                            <p:stCondLst>
                              <p:cond delay="6500"/>
                            </p:stCondLst>
                            <p:childTnLst>
                              <p:par>
                                <p:cTn id="23" presetID="3" presetClass="emph" presetSubtype="2" fill="hold" nodeType="afterEffect">
                                  <p:stCondLst>
                                    <p:cond delay="0"/>
                                  </p:stCondLst>
                                  <p:childTnLst>
                                    <p:animClr clrSpc="rgb" dir="cw">
                                      <p:cBhvr override="childStyle">
                                        <p:cTn id="24" dur="2000" fill="hold"/>
                                        <p:tgtEl>
                                          <p:spTgt spid="270340">
                                            <p:txEl>
                                              <p:pRg st="2" end="2"/>
                                            </p:txEl>
                                          </p:spTgt>
                                        </p:tgtEl>
                                        <p:attrNameLst>
                                          <p:attrName>style.color</p:attrName>
                                        </p:attrNameLst>
                                      </p:cBhvr>
                                      <p:to>
                                        <a:schemeClr val="folHlink"/>
                                      </p:to>
                                    </p:animClr>
                                  </p:childTnLst>
                                </p:cTn>
                              </p:par>
                            </p:childTnLst>
                          </p:cTn>
                        </p:par>
                        <p:par>
                          <p:cTn id="25" fill="hold" nodeType="afterGroup">
                            <p:stCondLst>
                              <p:cond delay="8500"/>
                            </p:stCondLst>
                            <p:childTnLst>
                              <p:par>
                                <p:cTn id="26" presetID="10" presetClass="exit" presetSubtype="0" fill="hold" nodeType="afterEffect">
                                  <p:stCondLst>
                                    <p:cond delay="1000"/>
                                  </p:stCondLst>
                                  <p:childTnLst>
                                    <p:animEffect transition="out" filter="fade">
                                      <p:cBhvr>
                                        <p:cTn id="27" dur="2000"/>
                                        <p:tgtEl>
                                          <p:spTgt spid="270340">
                                            <p:txEl>
                                              <p:pRg st="2" end="2"/>
                                            </p:txEl>
                                          </p:spTgt>
                                        </p:tgtEl>
                                      </p:cBhvr>
                                    </p:animEffect>
                                    <p:set>
                                      <p:cBhvr>
                                        <p:cTn id="28" dur="1" fill="hold">
                                          <p:stCondLst>
                                            <p:cond delay="1999"/>
                                          </p:stCondLst>
                                        </p:cTn>
                                        <p:tgtEl>
                                          <p:spTgt spid="270340">
                                            <p:txEl>
                                              <p:pRg st="2" end="2"/>
                                            </p:txEl>
                                          </p:spTgt>
                                        </p:tgtEl>
                                        <p:attrNameLst>
                                          <p:attrName>style.visibility</p:attrName>
                                        </p:attrNameLst>
                                      </p:cBhvr>
                                      <p:to>
                                        <p:strVal val="hidden"/>
                                      </p:to>
                                    </p:set>
                                  </p:childTnLst>
                                </p:cTn>
                              </p:par>
                            </p:childTnLst>
                          </p:cTn>
                        </p:par>
                        <p:par>
                          <p:cTn id="29" fill="hold" nodeType="afterGroup">
                            <p:stCondLst>
                              <p:cond delay="11500"/>
                            </p:stCondLst>
                            <p:childTnLst>
                              <p:par>
                                <p:cTn id="30" presetID="10" presetClass="entr" presetSubtype="0" fill="hold" nodeType="afterEffect">
                                  <p:stCondLst>
                                    <p:cond delay="0"/>
                                  </p:stCondLst>
                                  <p:childTnLst>
                                    <p:set>
                                      <p:cBhvr>
                                        <p:cTn id="31" dur="1" fill="hold">
                                          <p:stCondLst>
                                            <p:cond delay="0"/>
                                          </p:stCondLst>
                                        </p:cTn>
                                        <p:tgtEl>
                                          <p:spTgt spid="270340">
                                            <p:txEl>
                                              <p:pRg st="4" end="4"/>
                                            </p:txEl>
                                          </p:spTgt>
                                        </p:tgtEl>
                                        <p:attrNameLst>
                                          <p:attrName>style.visibility</p:attrName>
                                        </p:attrNameLst>
                                      </p:cBhvr>
                                      <p:to>
                                        <p:strVal val="visible"/>
                                      </p:to>
                                    </p:set>
                                    <p:animEffect transition="in" filter="fade">
                                      <p:cBhvr>
                                        <p:cTn id="32" dur="2000"/>
                                        <p:tgtEl>
                                          <p:spTgt spid="270340">
                                            <p:txEl>
                                              <p:pRg st="4" end="4"/>
                                            </p:txEl>
                                          </p:spTgt>
                                        </p:tgtEl>
                                      </p:cBhvr>
                                    </p:animEffect>
                                  </p:childTnLst>
                                </p:cTn>
                              </p:par>
                            </p:childTnLst>
                          </p:cTn>
                        </p:par>
                        <p:par>
                          <p:cTn id="33" fill="hold" nodeType="afterGroup">
                            <p:stCondLst>
                              <p:cond delay="13500"/>
                            </p:stCondLst>
                            <p:childTnLst>
                              <p:par>
                                <p:cTn id="34" presetID="29" presetClass="entr" presetSubtype="0" fill="hold" nodeType="afterEffect">
                                  <p:stCondLst>
                                    <p:cond delay="0"/>
                                  </p:stCondLst>
                                  <p:iterate type="lt">
                                    <p:tmPct val="0"/>
                                  </p:iterate>
                                  <p:childTnLst>
                                    <p:set>
                                      <p:cBhvr>
                                        <p:cTn id="35" dur="1" fill="hold">
                                          <p:stCondLst>
                                            <p:cond delay="0"/>
                                          </p:stCondLst>
                                        </p:cTn>
                                        <p:tgtEl>
                                          <p:spTgt spid="270340">
                                            <p:txEl>
                                              <p:pRg st="6" end="6"/>
                                            </p:txEl>
                                          </p:spTgt>
                                        </p:tgtEl>
                                        <p:attrNameLst>
                                          <p:attrName>style.visibility</p:attrName>
                                        </p:attrNameLst>
                                      </p:cBhvr>
                                      <p:to>
                                        <p:strVal val="visible"/>
                                      </p:to>
                                    </p:set>
                                    <p:anim calcmode="lin" valueType="num">
                                      <p:cBhvr>
                                        <p:cTn id="36" dur="3000" fill="hold"/>
                                        <p:tgtEl>
                                          <p:spTgt spid="270340">
                                            <p:txEl>
                                              <p:pRg st="6" end="6"/>
                                            </p:txEl>
                                          </p:spTgt>
                                        </p:tgtEl>
                                        <p:attrNameLst>
                                          <p:attrName>ppt_x</p:attrName>
                                        </p:attrNameLst>
                                      </p:cBhvr>
                                      <p:tavLst>
                                        <p:tav tm="0">
                                          <p:val>
                                            <p:strVal val="#ppt_x-.2"/>
                                          </p:val>
                                        </p:tav>
                                        <p:tav tm="100000">
                                          <p:val>
                                            <p:strVal val="#ppt_x"/>
                                          </p:val>
                                        </p:tav>
                                      </p:tavLst>
                                    </p:anim>
                                    <p:anim calcmode="lin" valueType="num">
                                      <p:cBhvr>
                                        <p:cTn id="37" dur="3000" fill="hold"/>
                                        <p:tgtEl>
                                          <p:spTgt spid="270340">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38" dur="3000"/>
                                        <p:tgtEl>
                                          <p:spTgt spid="27034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3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4" name="Text Box 4"/>
          <p:cNvSpPr txBox="1">
            <a:spLocks noChangeArrowheads="1"/>
          </p:cNvSpPr>
          <p:nvPr/>
        </p:nvSpPr>
        <p:spPr bwMode="auto">
          <a:xfrm>
            <a:off x="1371600" y="90488"/>
            <a:ext cx="5943600"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dirty="0">
                <a:solidFill>
                  <a:srgbClr val="FFFF00"/>
                </a:solidFill>
                <a:cs typeface="Arial" charset="0"/>
              </a:rPr>
              <a:t>Tools for </a:t>
            </a:r>
            <a:r>
              <a:rPr lang="en-US" sz="2800" dirty="0">
                <a:solidFill>
                  <a:srgbClr val="FFFF00"/>
                </a:solidFill>
                <a:cs typeface="Arial" charset="0"/>
              </a:rPr>
              <a:t>Hawk</a:t>
            </a:r>
            <a:r>
              <a:rPr lang="en-US" dirty="0">
                <a:solidFill>
                  <a:srgbClr val="FFFF00"/>
                </a:solidFill>
                <a:cs typeface="Arial" charset="0"/>
              </a:rPr>
              <a:t> Identification</a:t>
            </a:r>
          </a:p>
        </p:txBody>
      </p:sp>
      <p:sp>
        <p:nvSpPr>
          <p:cNvPr id="168965" name="Text Box 5"/>
          <p:cNvSpPr txBox="1">
            <a:spLocks noChangeArrowheads="1"/>
          </p:cNvSpPr>
          <p:nvPr/>
        </p:nvSpPr>
        <p:spPr bwMode="auto">
          <a:xfrm>
            <a:off x="457200" y="838200"/>
            <a:ext cx="8610600" cy="29854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sz="2000" i="1" u="sng" dirty="0">
                <a:cs typeface="Arial" charset="0"/>
              </a:rPr>
              <a:t>Hawk Field Guides</a:t>
            </a:r>
            <a:r>
              <a:rPr lang="en-US" sz="2000" i="1" u="sng" dirty="0" smtClean="0">
                <a:cs typeface="Arial" charset="0"/>
              </a:rPr>
              <a:t>:</a:t>
            </a:r>
          </a:p>
          <a:p>
            <a:pPr algn="l">
              <a:spcBef>
                <a:spcPct val="50000"/>
              </a:spcBef>
            </a:pPr>
            <a:endParaRPr lang="en-US" sz="1400" b="0" dirty="0" smtClean="0"/>
          </a:p>
          <a:p>
            <a:pPr algn="l">
              <a:spcBef>
                <a:spcPct val="50000"/>
              </a:spcBef>
            </a:pPr>
            <a:r>
              <a:rPr lang="en-US" sz="1600" b="0" dirty="0" smtClean="0"/>
              <a:t>Clark</a:t>
            </a:r>
            <a:r>
              <a:rPr lang="en-US" sz="1600" b="0" dirty="0"/>
              <a:t>, W. and B. Wheeler. </a:t>
            </a:r>
            <a:r>
              <a:rPr lang="en-US" sz="1600" b="0" i="1" dirty="0" smtClean="0">
                <a:solidFill>
                  <a:srgbClr val="FFFF00"/>
                </a:solidFill>
              </a:rPr>
              <a:t>Hawks</a:t>
            </a:r>
            <a:r>
              <a:rPr lang="en-US" sz="1600" b="0" dirty="0" smtClean="0"/>
              <a:t> </a:t>
            </a:r>
            <a:r>
              <a:rPr lang="en-US" sz="1600" b="0" dirty="0"/>
              <a:t>Peterson series</a:t>
            </a:r>
            <a:r>
              <a:rPr lang="en-US" sz="1600" b="0" dirty="0" smtClean="0"/>
              <a:t>.</a:t>
            </a:r>
          </a:p>
          <a:p>
            <a:pPr algn="l">
              <a:spcBef>
                <a:spcPct val="50000"/>
              </a:spcBef>
            </a:pPr>
            <a:r>
              <a:rPr lang="en-US" sz="1600" b="0" dirty="0" smtClean="0"/>
              <a:t>Dunne</a:t>
            </a:r>
            <a:r>
              <a:rPr lang="en-US" sz="1600" b="0" dirty="0"/>
              <a:t>, P., D. Sibley, C. Sutton. </a:t>
            </a:r>
            <a:r>
              <a:rPr lang="en-US" sz="1600" b="0" i="1" dirty="0">
                <a:solidFill>
                  <a:srgbClr val="FFFF00"/>
                </a:solidFill>
              </a:rPr>
              <a:t>Hawks in </a:t>
            </a:r>
            <a:r>
              <a:rPr lang="en-US" sz="1600" b="0" i="1" dirty="0" smtClean="0">
                <a:solidFill>
                  <a:srgbClr val="FFFF00"/>
                </a:solidFill>
              </a:rPr>
              <a:t>Flight</a:t>
            </a:r>
            <a:r>
              <a:rPr lang="en-US" sz="1600" b="0" dirty="0" smtClean="0"/>
              <a:t> </a:t>
            </a:r>
            <a:r>
              <a:rPr lang="en-US" sz="1600" b="0" dirty="0"/>
              <a:t>Houghton Mifflin Co.</a:t>
            </a:r>
          </a:p>
          <a:p>
            <a:pPr algn="l">
              <a:spcBef>
                <a:spcPct val="50000"/>
              </a:spcBef>
            </a:pPr>
            <a:r>
              <a:rPr lang="en-US" sz="1600" b="0" dirty="0" err="1" smtClean="0"/>
              <a:t>Liguori</a:t>
            </a:r>
            <a:r>
              <a:rPr lang="en-US" sz="1600" b="0" dirty="0"/>
              <a:t>, J. </a:t>
            </a:r>
            <a:r>
              <a:rPr lang="en-US" sz="1600" b="0" i="1" dirty="0">
                <a:solidFill>
                  <a:srgbClr val="FFFF00"/>
                </a:solidFill>
              </a:rPr>
              <a:t>Hawks from Every </a:t>
            </a:r>
            <a:r>
              <a:rPr lang="en-US" sz="1600" b="0" i="1" dirty="0" smtClean="0">
                <a:solidFill>
                  <a:srgbClr val="FFFF00"/>
                </a:solidFill>
              </a:rPr>
              <a:t>Angle</a:t>
            </a:r>
            <a:r>
              <a:rPr lang="en-US" sz="1600" b="0" dirty="0"/>
              <a:t>,</a:t>
            </a:r>
            <a:r>
              <a:rPr lang="en-US" sz="1600" b="0" dirty="0" smtClean="0"/>
              <a:t> </a:t>
            </a:r>
            <a:r>
              <a:rPr lang="en-US" sz="1600" b="0" i="1" dirty="0">
                <a:solidFill>
                  <a:srgbClr val="FFFF00"/>
                </a:solidFill>
              </a:rPr>
              <a:t>Hawks from </a:t>
            </a:r>
            <a:r>
              <a:rPr lang="en-US" sz="1600" b="0" i="1" dirty="0" smtClean="0">
                <a:solidFill>
                  <a:srgbClr val="FFFF00"/>
                </a:solidFill>
              </a:rPr>
              <a:t>a Distance</a:t>
            </a:r>
            <a:r>
              <a:rPr lang="en-US" sz="1600" b="0" dirty="0" smtClean="0">
                <a:solidFill>
                  <a:srgbClr val="FFFF00"/>
                </a:solidFill>
              </a:rPr>
              <a:t> </a:t>
            </a:r>
            <a:r>
              <a:rPr lang="en-US" sz="1600" b="0" dirty="0"/>
              <a:t>Princeton Univ. Press</a:t>
            </a:r>
          </a:p>
          <a:p>
            <a:pPr algn="l">
              <a:spcBef>
                <a:spcPct val="50000"/>
              </a:spcBef>
            </a:pPr>
            <a:r>
              <a:rPr lang="en-US" sz="1600" b="0" dirty="0" smtClean="0">
                <a:cs typeface="Arial" charset="0"/>
              </a:rPr>
              <a:t>Wheeler</a:t>
            </a:r>
            <a:r>
              <a:rPr lang="en-US" sz="1600" b="0" dirty="0">
                <a:cs typeface="Arial" charset="0"/>
              </a:rPr>
              <a:t>, B. </a:t>
            </a:r>
            <a:r>
              <a:rPr lang="en-US" sz="1600" b="0" i="1" dirty="0">
                <a:solidFill>
                  <a:srgbClr val="FFFF00"/>
                </a:solidFill>
                <a:cs typeface="Arial" charset="0"/>
              </a:rPr>
              <a:t>Raptors of  Eastern N.A</a:t>
            </a:r>
            <a:r>
              <a:rPr lang="en-US" sz="1600" b="0" dirty="0">
                <a:solidFill>
                  <a:srgbClr val="99CC00"/>
                </a:solidFill>
                <a:cs typeface="Arial" charset="0"/>
              </a:rPr>
              <a:t>.</a:t>
            </a:r>
            <a:r>
              <a:rPr lang="en-US" sz="1600" b="0" dirty="0">
                <a:cs typeface="Arial" charset="0"/>
              </a:rPr>
              <a:t> Princeton Univ. Press.</a:t>
            </a:r>
          </a:p>
          <a:p>
            <a:pPr algn="l">
              <a:spcBef>
                <a:spcPct val="50000"/>
              </a:spcBef>
            </a:pPr>
            <a:r>
              <a:rPr lang="en-US" sz="1600" b="0" dirty="0">
                <a:cs typeface="Arial" charset="0"/>
              </a:rPr>
              <a:t>Wheeler, B.K. and W. Clark. </a:t>
            </a:r>
            <a:r>
              <a:rPr lang="en-US" sz="1600" b="0" i="1" dirty="0">
                <a:solidFill>
                  <a:srgbClr val="FFFF00"/>
                </a:solidFill>
                <a:cs typeface="Arial" charset="0"/>
              </a:rPr>
              <a:t>A photographic guide to N.A</a:t>
            </a:r>
            <a:r>
              <a:rPr lang="en-US" sz="1600" b="0" i="1" dirty="0" smtClean="0">
                <a:solidFill>
                  <a:srgbClr val="FFFF00"/>
                </a:solidFill>
                <a:cs typeface="Arial" charset="0"/>
              </a:rPr>
              <a:t>.</a:t>
            </a:r>
            <a:endParaRPr lang="en-US" sz="1600" b="0" i="1" dirty="0">
              <a:solidFill>
                <a:srgbClr val="FFFF00"/>
              </a:solidFill>
              <a:cs typeface="Arial" charset="0"/>
            </a:endParaRPr>
          </a:p>
          <a:p>
            <a:pPr algn="l">
              <a:spcBef>
                <a:spcPct val="50000"/>
              </a:spcBef>
            </a:pPr>
            <a:r>
              <a:rPr lang="en-US" sz="1600" b="0" i="1" dirty="0" smtClean="0">
                <a:solidFill>
                  <a:srgbClr val="FFFF00"/>
                </a:solidFill>
                <a:cs typeface="Arial" charset="0"/>
              </a:rPr>
              <a:t> Raptors</a:t>
            </a:r>
            <a:r>
              <a:rPr lang="en-US" sz="1600" b="0" dirty="0" smtClean="0">
                <a:cs typeface="Arial" charset="0"/>
              </a:rPr>
              <a:t> </a:t>
            </a:r>
            <a:r>
              <a:rPr lang="en-US" sz="1600" b="0" dirty="0">
                <a:cs typeface="Arial" charset="0"/>
              </a:rPr>
              <a:t>Academic Press.</a:t>
            </a:r>
          </a:p>
        </p:txBody>
      </p:sp>
      <p:sp>
        <p:nvSpPr>
          <p:cNvPr id="168966" name="Text Box 6"/>
          <p:cNvSpPr txBox="1">
            <a:spLocks noChangeArrowheads="1"/>
          </p:cNvSpPr>
          <p:nvPr/>
        </p:nvSpPr>
        <p:spPr bwMode="auto">
          <a:xfrm>
            <a:off x="457200" y="4495800"/>
            <a:ext cx="8305800" cy="11695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b="0" i="1" u="sng" dirty="0"/>
              <a:t>Video</a:t>
            </a:r>
            <a:r>
              <a:rPr lang="en-US" b="0" dirty="0"/>
              <a:t>:</a:t>
            </a:r>
            <a:r>
              <a:rPr lang="en-US" b="0" dirty="0">
                <a:solidFill>
                  <a:srgbClr val="3333CC"/>
                </a:solidFill>
              </a:rPr>
              <a:t>  </a:t>
            </a:r>
          </a:p>
          <a:p>
            <a:pPr algn="l" eaLnBrk="0" hangingPunct="0"/>
            <a:endParaRPr lang="en-US" sz="1400" b="0" dirty="0" smtClean="0">
              <a:solidFill>
                <a:srgbClr val="3333CC"/>
              </a:solidFill>
            </a:endParaRPr>
          </a:p>
          <a:p>
            <a:pPr algn="l" eaLnBrk="0" hangingPunct="0"/>
            <a:endParaRPr lang="en-US" sz="1400" b="0" i="1" dirty="0">
              <a:solidFill>
                <a:srgbClr val="3333CC"/>
              </a:solidFill>
            </a:endParaRPr>
          </a:p>
          <a:p>
            <a:pPr algn="l" eaLnBrk="0" hangingPunct="0"/>
            <a:r>
              <a:rPr lang="en-US" sz="1600" b="0" i="1" dirty="0" smtClean="0">
                <a:solidFill>
                  <a:srgbClr val="FFFF00"/>
                </a:solidFill>
              </a:rPr>
              <a:t>Hawk </a:t>
            </a:r>
            <a:r>
              <a:rPr lang="en-US" sz="1600" b="0" i="1" dirty="0">
                <a:solidFill>
                  <a:srgbClr val="FFFF00"/>
                </a:solidFill>
              </a:rPr>
              <a:t>Watch, a video guide to </a:t>
            </a:r>
            <a:r>
              <a:rPr lang="en-US" sz="1600" b="0" i="1" dirty="0" smtClean="0">
                <a:solidFill>
                  <a:srgbClr val="FFFF00"/>
                </a:solidFill>
              </a:rPr>
              <a:t>Eastern Raptors</a:t>
            </a:r>
            <a:r>
              <a:rPr lang="en-US" sz="1600" b="0" dirty="0" smtClean="0">
                <a:solidFill>
                  <a:srgbClr val="FFFF00"/>
                </a:solidFill>
              </a:rPr>
              <a:t>   </a:t>
            </a:r>
            <a:r>
              <a:rPr lang="en-US" sz="1600" b="0" dirty="0"/>
              <a:t>R.K Walton &amp; G. Dodge</a:t>
            </a:r>
          </a:p>
        </p:txBody>
      </p:sp>
    </p:spTree>
  </p:cSld>
  <p:clrMapOvr>
    <a:masterClrMapping/>
  </p:clrMapOvr>
  <p:transition spd="slow" advClick="0" advTm="14000">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4" name="Text Box 4"/>
          <p:cNvSpPr txBox="1">
            <a:spLocks noChangeArrowheads="1"/>
          </p:cNvSpPr>
          <p:nvPr/>
        </p:nvSpPr>
        <p:spPr bwMode="auto">
          <a:xfrm>
            <a:off x="1371600" y="90488"/>
            <a:ext cx="594360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800" dirty="0" smtClean="0">
                <a:solidFill>
                  <a:srgbClr val="FFFF00"/>
                </a:solidFill>
                <a:cs typeface="Arial" charset="0"/>
              </a:rPr>
              <a:t>Raptor Web Site Resources</a:t>
            </a:r>
            <a:endParaRPr lang="en-US" sz="2800" dirty="0">
              <a:solidFill>
                <a:srgbClr val="FFFF00"/>
              </a:solidFill>
              <a:cs typeface="Arial" charset="0"/>
            </a:endParaRPr>
          </a:p>
        </p:txBody>
      </p:sp>
      <p:sp>
        <p:nvSpPr>
          <p:cNvPr id="168965" name="Text Box 5"/>
          <p:cNvSpPr txBox="1">
            <a:spLocks noChangeArrowheads="1"/>
          </p:cNvSpPr>
          <p:nvPr/>
        </p:nvSpPr>
        <p:spPr bwMode="auto">
          <a:xfrm>
            <a:off x="457200" y="838200"/>
            <a:ext cx="8610600" cy="44012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a:endParaRPr lang="en-US" sz="1600" smtClean="0"/>
          </a:p>
          <a:p>
            <a:pPr algn="l"/>
            <a:r>
              <a:rPr lang="en-US" sz="1600" smtClean="0"/>
              <a:t>Hawk </a:t>
            </a:r>
            <a:r>
              <a:rPr lang="en-US" sz="1600" dirty="0"/>
              <a:t>Migration Association of North America (HMANA</a:t>
            </a:r>
            <a:r>
              <a:rPr lang="en-US" sz="1600" dirty="0" smtClean="0"/>
              <a:t>):</a:t>
            </a:r>
          </a:p>
          <a:p>
            <a:pPr algn="l"/>
            <a:r>
              <a:rPr lang="en-US" sz="1600" b="0" dirty="0" smtClean="0">
                <a:solidFill>
                  <a:srgbClr val="FFFF00"/>
                </a:solidFill>
              </a:rPr>
              <a:t>  www.hmana.org</a:t>
            </a:r>
            <a:endParaRPr lang="en-US" sz="1600" b="0" dirty="0">
              <a:solidFill>
                <a:srgbClr val="FFFF00"/>
              </a:solidFill>
            </a:endParaRPr>
          </a:p>
          <a:p>
            <a:pPr algn="l"/>
            <a:endParaRPr lang="en" sz="1600" dirty="0"/>
          </a:p>
          <a:p>
            <a:pPr algn="l"/>
            <a:r>
              <a:rPr lang="en-US" sz="1600" dirty="0"/>
              <a:t>Raptor Population </a:t>
            </a:r>
            <a:r>
              <a:rPr lang="en-US" sz="1600" dirty="0" smtClean="0"/>
              <a:t>Index:</a:t>
            </a:r>
          </a:p>
          <a:p>
            <a:pPr algn="l"/>
            <a:r>
              <a:rPr lang="en-US" sz="1600" b="0" dirty="0" smtClean="0">
                <a:solidFill>
                  <a:srgbClr val="FFFF00"/>
                </a:solidFill>
              </a:rPr>
              <a:t>  rpi-project.org</a:t>
            </a:r>
          </a:p>
          <a:p>
            <a:pPr algn="l"/>
            <a:endParaRPr lang="en" sz="1600" dirty="0"/>
          </a:p>
          <a:p>
            <a:pPr algn="l"/>
            <a:r>
              <a:rPr lang="en-US" sz="1600" dirty="0" smtClean="0"/>
              <a:t>Hawk Counts:</a:t>
            </a:r>
          </a:p>
          <a:p>
            <a:pPr algn="l"/>
            <a:r>
              <a:rPr lang="en-US" sz="1600" b="0" dirty="0" smtClean="0">
                <a:solidFill>
                  <a:srgbClr val="FFFF00"/>
                </a:solidFill>
              </a:rPr>
              <a:t>  hawkcount.org</a:t>
            </a:r>
          </a:p>
          <a:p>
            <a:pPr algn="l"/>
            <a:endParaRPr lang="en" sz="1600" dirty="0"/>
          </a:p>
          <a:p>
            <a:pPr algn="l"/>
            <a:r>
              <a:rPr lang="en-US" sz="1600" dirty="0"/>
              <a:t>Conservation Status of North American birds of </a:t>
            </a:r>
            <a:r>
              <a:rPr lang="en-US" sz="1600" dirty="0" smtClean="0"/>
              <a:t>prey:</a:t>
            </a:r>
          </a:p>
          <a:p>
            <a:pPr algn="l"/>
            <a:r>
              <a:rPr lang="en-US" sz="1600" b="0" dirty="0" smtClean="0">
                <a:solidFill>
                  <a:srgbClr val="FFFF00"/>
                </a:solidFill>
              </a:rPr>
              <a:t>  rpi-project.org/publications/TP-07.pdf</a:t>
            </a:r>
          </a:p>
          <a:p>
            <a:pPr algn="l"/>
            <a:endParaRPr lang="en-US" sz="1600" b="0" dirty="0">
              <a:solidFill>
                <a:srgbClr val="FFFF00"/>
              </a:solidFill>
            </a:endParaRPr>
          </a:p>
          <a:p>
            <a:pPr algn="l"/>
            <a:endParaRPr lang="en-US" sz="1600" b="0" dirty="0" smtClean="0">
              <a:solidFill>
                <a:srgbClr val="FFFF00"/>
              </a:solidFill>
            </a:endParaRPr>
          </a:p>
          <a:p>
            <a:pPr algn="l"/>
            <a:endParaRPr lang="en-US" sz="1600" b="0" dirty="0" smtClean="0">
              <a:solidFill>
                <a:srgbClr val="FFFF00"/>
              </a:solidFill>
            </a:endParaRPr>
          </a:p>
          <a:p>
            <a:pPr algn="l"/>
            <a:r>
              <a:rPr lang="en-US" dirty="0" smtClean="0"/>
              <a:t>This Presentation</a:t>
            </a:r>
            <a:r>
              <a:rPr lang="en-US" b="0" dirty="0" smtClean="0"/>
              <a:t>:</a:t>
            </a:r>
          </a:p>
          <a:p>
            <a:pPr algn="l"/>
            <a:r>
              <a:rPr lang="en-US" sz="1600" b="0" dirty="0">
                <a:solidFill>
                  <a:srgbClr val="FFFF00"/>
                </a:solidFill>
              </a:rPr>
              <a:t> </a:t>
            </a:r>
            <a:r>
              <a:rPr lang="en-US" sz="1600" b="0" dirty="0" smtClean="0">
                <a:solidFill>
                  <a:srgbClr val="FFFF00"/>
                </a:solidFill>
              </a:rPr>
              <a:t> wvbirder.org/recent/</a:t>
            </a:r>
            <a:r>
              <a:rPr lang="en-US" sz="1600" b="0" dirty="0" err="1" smtClean="0">
                <a:solidFill>
                  <a:srgbClr val="FFFF00"/>
                </a:solidFill>
              </a:rPr>
              <a:t>RaptorsMB</a:t>
            </a:r>
            <a:endParaRPr lang="en-US" sz="1600" b="0" dirty="0">
              <a:solidFill>
                <a:srgbClr val="FFFF00"/>
              </a:solidFill>
            </a:endParaRPr>
          </a:p>
        </p:txBody>
      </p:sp>
    </p:spTree>
    <p:extLst>
      <p:ext uri="{BB962C8B-B14F-4D97-AF65-F5344CB8AC3E}">
        <p14:creationId xmlns="" xmlns:p14="http://schemas.microsoft.com/office/powerpoint/2010/main" val="986607081"/>
      </p:ext>
    </p:extLst>
  </p:cSld>
  <p:clrMapOvr>
    <a:masterClrMapping/>
  </p:clrMapOvr>
  <p:transition spd="slow" advClick="0" advTm="14000">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44" name="Picture 8" descr="ShawnCareyGoldiecopy"/>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819400" y="1600200"/>
            <a:ext cx="5791200" cy="4787494"/>
          </a:xfrm>
          <a:prstGeom prst="rect">
            <a:avLst/>
          </a:prstGeom>
          <a:noFill/>
          <a:extLst>
            <a:ext uri="{909E8E84-426E-40DD-AFC4-6F175D3DCCD1}">
              <a14:hiddenFill xmlns="" xmlns:a14="http://schemas.microsoft.com/office/drawing/2010/main">
                <a:solidFill>
                  <a:srgbClr val="FFFFFF"/>
                </a:solidFill>
              </a14:hiddenFill>
            </a:ext>
          </a:extLst>
        </p:spPr>
      </p:pic>
      <p:sp>
        <p:nvSpPr>
          <p:cNvPr id="167941" name="Text Box 5"/>
          <p:cNvSpPr txBox="1">
            <a:spLocks noChangeArrowheads="1"/>
          </p:cNvSpPr>
          <p:nvPr/>
        </p:nvSpPr>
        <p:spPr bwMode="auto">
          <a:xfrm>
            <a:off x="228600" y="304800"/>
            <a:ext cx="8305800" cy="11695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dirty="0">
                <a:solidFill>
                  <a:srgbClr val="FFFF00"/>
                </a:solidFill>
                <a:cs typeface="Arial" charset="0"/>
              </a:rPr>
              <a:t>All photographs are protected by copyright </a:t>
            </a:r>
            <a:r>
              <a:rPr lang="en-US" sz="2000" dirty="0" smtClean="0">
                <a:solidFill>
                  <a:srgbClr val="FFFF00"/>
                </a:solidFill>
                <a:cs typeface="Arial" charset="0"/>
              </a:rPr>
              <a:t>law</a:t>
            </a:r>
          </a:p>
          <a:p>
            <a:pPr algn="l">
              <a:spcBef>
                <a:spcPct val="50000"/>
              </a:spcBef>
            </a:pPr>
            <a:r>
              <a:rPr lang="en-US" sz="2000" dirty="0" smtClean="0">
                <a:solidFill>
                  <a:srgbClr val="FFFF00"/>
                </a:solidFill>
                <a:cs typeface="Arial" charset="0"/>
              </a:rPr>
              <a:t>Permission </a:t>
            </a:r>
            <a:r>
              <a:rPr lang="en-US" sz="2000" dirty="0">
                <a:solidFill>
                  <a:srgbClr val="FFFF00"/>
                </a:solidFill>
                <a:cs typeface="Arial" charset="0"/>
              </a:rPr>
              <a:t>for use outside of this program is prohibited without permission of the photographer or </a:t>
            </a:r>
            <a:r>
              <a:rPr lang="en-US" sz="2000" dirty="0" smtClean="0">
                <a:solidFill>
                  <a:srgbClr val="FFFF00"/>
                </a:solidFill>
                <a:cs typeface="Arial" charset="0"/>
              </a:rPr>
              <a:t>provider</a:t>
            </a:r>
            <a:endParaRPr lang="en-US" sz="2000" dirty="0">
              <a:solidFill>
                <a:srgbClr val="FFFF00"/>
              </a:solidFill>
              <a:cs typeface="Arial" charset="0"/>
            </a:endParaRPr>
          </a:p>
        </p:txBody>
      </p:sp>
      <p:sp>
        <p:nvSpPr>
          <p:cNvPr id="167942" name="Text Box 6"/>
          <p:cNvSpPr txBox="1">
            <a:spLocks noChangeArrowheads="1"/>
          </p:cNvSpPr>
          <p:nvPr/>
        </p:nvSpPr>
        <p:spPr bwMode="auto">
          <a:xfrm>
            <a:off x="304800" y="1828800"/>
            <a:ext cx="2667000" cy="50475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800" b="0" i="1" dirty="0">
                <a:cs typeface="Arial" charset="0"/>
              </a:rPr>
              <a:t>Photos from:</a:t>
            </a:r>
          </a:p>
          <a:p>
            <a:pPr algn="l">
              <a:spcBef>
                <a:spcPct val="50000"/>
              </a:spcBef>
            </a:pPr>
            <a:r>
              <a:rPr lang="en-US" sz="1600" i="1" dirty="0">
                <a:cs typeface="Arial" charset="0"/>
              </a:rPr>
              <a:t>Vic </a:t>
            </a:r>
            <a:r>
              <a:rPr lang="en-US" sz="1600" i="1" dirty="0" err="1">
                <a:cs typeface="Arial" charset="0"/>
              </a:rPr>
              <a:t>Berardi</a:t>
            </a:r>
            <a:endParaRPr lang="en-US" sz="1600" i="1" dirty="0">
              <a:cs typeface="Arial" charset="0"/>
            </a:endParaRPr>
          </a:p>
          <a:p>
            <a:pPr algn="l">
              <a:spcBef>
                <a:spcPct val="50000"/>
              </a:spcBef>
            </a:pPr>
            <a:r>
              <a:rPr lang="en-US" sz="1600" i="1" dirty="0">
                <a:cs typeface="Arial" charset="0"/>
              </a:rPr>
              <a:t>Shawn Carey</a:t>
            </a:r>
          </a:p>
          <a:p>
            <a:pPr algn="l">
              <a:spcBef>
                <a:spcPct val="50000"/>
              </a:spcBef>
            </a:pPr>
            <a:r>
              <a:rPr lang="en-US" sz="1600" i="1" dirty="0">
                <a:cs typeface="Arial" charset="0"/>
              </a:rPr>
              <a:t>Kate Davis</a:t>
            </a:r>
          </a:p>
          <a:p>
            <a:pPr algn="l">
              <a:spcBef>
                <a:spcPct val="50000"/>
              </a:spcBef>
            </a:pPr>
            <a:r>
              <a:rPr lang="en-US" sz="1600" i="1" dirty="0"/>
              <a:t>Ken </a:t>
            </a:r>
            <a:r>
              <a:rPr lang="en-US" sz="1600" i="1" dirty="0" err="1"/>
              <a:t>Dudzik</a:t>
            </a:r>
            <a:r>
              <a:rPr lang="en-US" sz="1600" i="1" dirty="0"/>
              <a:t>, USFS</a:t>
            </a:r>
            <a:endParaRPr lang="en-US" sz="1600" i="1" dirty="0">
              <a:cs typeface="Arial" charset="0"/>
            </a:endParaRPr>
          </a:p>
          <a:p>
            <a:pPr algn="l">
              <a:spcBef>
                <a:spcPct val="50000"/>
              </a:spcBef>
            </a:pPr>
            <a:r>
              <a:rPr lang="en-US" sz="1600" i="1" dirty="0">
                <a:cs typeface="Arial" charset="0"/>
              </a:rPr>
              <a:t>Susan </a:t>
            </a:r>
            <a:r>
              <a:rPr lang="en-US" sz="1600" i="1" dirty="0" err="1">
                <a:cs typeface="Arial" charset="0"/>
              </a:rPr>
              <a:t>Fogleman</a:t>
            </a:r>
            <a:endParaRPr lang="en-US" sz="1600" i="1" dirty="0">
              <a:cs typeface="Arial" charset="0"/>
            </a:endParaRPr>
          </a:p>
          <a:p>
            <a:pPr algn="l">
              <a:spcBef>
                <a:spcPct val="50000"/>
              </a:spcBef>
            </a:pPr>
            <a:r>
              <a:rPr lang="en-US" sz="1600" i="1" dirty="0">
                <a:cs typeface="Arial" charset="0"/>
              </a:rPr>
              <a:t>Wavell </a:t>
            </a:r>
            <a:r>
              <a:rPr lang="en-US" sz="1600" i="1" dirty="0" err="1">
                <a:cs typeface="Arial" charset="0"/>
              </a:rPr>
              <a:t>Fogleman</a:t>
            </a:r>
            <a:endParaRPr lang="en-US" sz="1600" i="1" dirty="0">
              <a:cs typeface="Arial" charset="0"/>
            </a:endParaRPr>
          </a:p>
          <a:p>
            <a:pPr algn="l">
              <a:spcBef>
                <a:spcPct val="50000"/>
              </a:spcBef>
            </a:pPr>
            <a:r>
              <a:rPr lang="en-US" sz="1600" i="1" dirty="0"/>
              <a:t>Angel </a:t>
            </a:r>
            <a:r>
              <a:rPr lang="en-US" sz="1600" i="1" dirty="0" err="1"/>
              <a:t>Karedes</a:t>
            </a:r>
            <a:r>
              <a:rPr lang="en-US" sz="1600" i="1" dirty="0"/>
              <a:t>, USFS</a:t>
            </a:r>
          </a:p>
          <a:p>
            <a:pPr algn="l">
              <a:spcBef>
                <a:spcPct val="50000"/>
              </a:spcBef>
            </a:pPr>
            <a:r>
              <a:rPr lang="en-US" sz="1600" i="1" dirty="0"/>
              <a:t>Joseph Kennedy</a:t>
            </a:r>
          </a:p>
          <a:p>
            <a:pPr algn="l">
              <a:spcBef>
                <a:spcPct val="50000"/>
              </a:spcBef>
            </a:pPr>
            <a:r>
              <a:rPr lang="en-US" sz="1600" i="1" dirty="0"/>
              <a:t>David </a:t>
            </a:r>
            <a:r>
              <a:rPr lang="en-US" sz="1600" i="1" dirty="0" err="1"/>
              <a:t>McNicholas</a:t>
            </a:r>
            <a:endParaRPr lang="en-US" sz="1600" i="1" dirty="0"/>
          </a:p>
          <a:p>
            <a:pPr algn="l">
              <a:spcBef>
                <a:spcPct val="50000"/>
              </a:spcBef>
            </a:pPr>
            <a:r>
              <a:rPr lang="en-US" sz="1600" i="1" dirty="0"/>
              <a:t>Rob </a:t>
            </a:r>
            <a:r>
              <a:rPr lang="en-US" sz="1600" i="1" dirty="0" smtClean="0"/>
              <a:t>Palmer</a:t>
            </a:r>
          </a:p>
          <a:p>
            <a:pPr algn="l">
              <a:spcBef>
                <a:spcPct val="50000"/>
              </a:spcBef>
            </a:pPr>
            <a:r>
              <a:rPr lang="en-US" sz="1600" i="1" dirty="0" smtClean="0"/>
              <a:t>Brian Wheeler</a:t>
            </a:r>
          </a:p>
          <a:p>
            <a:pPr algn="l">
              <a:spcBef>
                <a:spcPct val="50000"/>
              </a:spcBef>
            </a:pPr>
            <a:r>
              <a:rPr lang="en-US" sz="1600" i="1" dirty="0" smtClean="0"/>
              <a:t>Matt Orsie</a:t>
            </a:r>
            <a:endParaRPr lang="en-US" sz="1600" i="1" dirty="0"/>
          </a:p>
          <a:p>
            <a:pPr algn="l"/>
            <a:endParaRPr lang="en-US" sz="1600" b="0" i="1" dirty="0"/>
          </a:p>
        </p:txBody>
      </p:sp>
    </p:spTree>
  </p:cSld>
  <p:clrMapOvr>
    <a:masterClrMapping/>
  </p:clrMapOvr>
  <p:transition spd="slow" advClick="0" advTm="1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167942"/>
                                        </p:tgtEl>
                                        <p:attrNameLst>
                                          <p:attrName>style.visibility</p:attrName>
                                        </p:attrNameLst>
                                      </p:cBhvr>
                                      <p:to>
                                        <p:strVal val="visible"/>
                                      </p:to>
                                    </p:set>
                                    <p:animEffect transition="in" filter="fade">
                                      <p:cBhvr>
                                        <p:cTn id="7" dur="4300"/>
                                        <p:tgtEl>
                                          <p:spTgt spid="1679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274638"/>
            <a:ext cx="3276600" cy="1143000"/>
          </a:xfrm>
          <a:noFill/>
          <a:extLst>
            <a:ext uri="{909E8E84-426E-40DD-AFC4-6F175D3DCCD1}">
              <a14:hiddenFill xmlns="" xmlns:a14="http://schemas.microsoft.com/office/drawing/2010/main">
                <a:solidFill>
                  <a:srgbClr val="4F6DCF"/>
                </a:solidFill>
              </a14:hiddenFill>
            </a:ext>
          </a:extLst>
        </p:spPr>
        <p:txBody>
          <a:bodyPr/>
          <a:lstStyle/>
          <a:p>
            <a:r>
              <a:rPr lang="en-US" sz="4000" b="1">
                <a:solidFill>
                  <a:srgbClr val="FFFF00"/>
                </a:solidFill>
                <a:latin typeface="Verdana" pitchFamily="34" charset="0"/>
              </a:rPr>
              <a:t>Accipiters</a:t>
            </a:r>
          </a:p>
        </p:txBody>
      </p:sp>
      <p:sp>
        <p:nvSpPr>
          <p:cNvPr id="32771" name="Rectangle 3"/>
          <p:cNvSpPr>
            <a:spLocks noGrp="1" noChangeArrowheads="1"/>
          </p:cNvSpPr>
          <p:nvPr>
            <p:ph type="body" sz="half" idx="1"/>
          </p:nvPr>
        </p:nvSpPr>
        <p:spPr>
          <a:xfrm>
            <a:off x="228600" y="1905000"/>
            <a:ext cx="6477000" cy="3352800"/>
          </a:xfrm>
          <a:noFill/>
          <a:extLst>
            <a:ext uri="{909E8E84-426E-40DD-AFC4-6F175D3DCCD1}">
              <a14:hiddenFill xmlns="" xmlns:a14="http://schemas.microsoft.com/office/drawing/2010/main">
                <a:solidFill>
                  <a:srgbClr val="4F6DCF"/>
                </a:solidFill>
              </a14:hiddenFill>
            </a:ext>
            <a:ext uri="{AF507438-7753-43E0-B8FC-AC1667EBCBE1}">
              <a14:hiddenEffects xmlns="" xmlns:a14="http://schemas.microsoft.com/office/drawing/2010/main">
                <a:effectLst>
                  <a:outerShdw dist="107763" dir="8100000" algn="ctr" rotWithShape="0">
                    <a:schemeClr val="bg2">
                      <a:alpha val="50000"/>
                    </a:schemeClr>
                  </a:outerShdw>
                </a:effectLst>
              </a14:hiddenEffects>
            </a:ext>
          </a:extLst>
        </p:spPr>
        <p:txBody>
          <a:bodyPr/>
          <a:lstStyle/>
          <a:p>
            <a:r>
              <a:rPr lang="en-US" sz="2000" b="1" dirty="0">
                <a:latin typeface="Verdana" pitchFamily="34" charset="0"/>
              </a:rPr>
              <a:t>Built for rapid flight and lightning quick turns in wooded habitats</a:t>
            </a:r>
          </a:p>
          <a:p>
            <a:pPr>
              <a:buFontTx/>
              <a:buNone/>
            </a:pPr>
            <a:endParaRPr lang="en-US" sz="2000" b="1" dirty="0">
              <a:solidFill>
                <a:srgbClr val="83FD3F"/>
              </a:solidFill>
              <a:latin typeface="Verdana" pitchFamily="34" charset="0"/>
            </a:endParaRPr>
          </a:p>
          <a:p>
            <a:r>
              <a:rPr lang="en-US" sz="2000" b="1" dirty="0">
                <a:latin typeface="Verdana" pitchFamily="34" charset="0"/>
              </a:rPr>
              <a:t>Characterized by short, rounded wings and long, narrow tail</a:t>
            </a:r>
          </a:p>
          <a:p>
            <a:pPr>
              <a:buFontTx/>
              <a:buNone/>
            </a:pPr>
            <a:endParaRPr lang="en-US" sz="1800" b="1" dirty="0">
              <a:solidFill>
                <a:srgbClr val="83FD3F"/>
              </a:solidFill>
              <a:latin typeface="Verdana" pitchFamily="34" charset="0"/>
            </a:endParaRPr>
          </a:p>
          <a:p>
            <a:r>
              <a:rPr lang="en-US" sz="2000" b="1" dirty="0">
                <a:latin typeface="Verdana" pitchFamily="34" charset="0"/>
              </a:rPr>
              <a:t>In migration or in open habitat they exhibit intermittent flapping and gliding flight</a:t>
            </a:r>
          </a:p>
        </p:txBody>
      </p:sp>
      <p:pic>
        <p:nvPicPr>
          <p:cNvPr id="32772" name="Picture 4" descr="coopers 2"/>
          <p:cNvPicPr>
            <a:picLocks noGrp="1" noChangeAspect="1" noChangeArrowheads="1"/>
          </p:cNvPicPr>
          <p:nvPr>
            <p:ph sz="half" idx="2"/>
          </p:nvPr>
        </p:nvPicPr>
        <p:blipFill>
          <a:blip r:embed="rId3" cstate="print">
            <a:lum bright="-42000" contrast="42000"/>
            <a:extLst>
              <a:ext uri="{28A0092B-C50C-407E-A947-70E740481C1C}">
                <a14:useLocalDpi xmlns="" xmlns:a14="http://schemas.microsoft.com/office/drawing/2010/main" val="0"/>
              </a:ext>
            </a:extLst>
          </a:blip>
          <a:srcRect l="19771" t="29961" r="23093" b="17964"/>
          <a:stretch>
            <a:fillRect/>
          </a:stretch>
        </p:blipFill>
        <p:spPr>
          <a:xfrm>
            <a:off x="6934200" y="3581400"/>
            <a:ext cx="1754188" cy="2228850"/>
          </a:xfrm>
          <a:noFill/>
          <a:ln/>
        </p:spPr>
      </p:pic>
      <p:pic>
        <p:nvPicPr>
          <p:cNvPr id="32774" name="Picture 6" descr="accipsilhouette"/>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934200" y="1295400"/>
            <a:ext cx="1752600" cy="2133600"/>
          </a:xfrm>
          <a:prstGeom prst="rect">
            <a:avLst/>
          </a:prstGeom>
          <a:noFill/>
          <a:ln>
            <a:noFill/>
          </a:ln>
          <a:effectLst/>
          <a:extLst>
            <a:ext uri="{909E8E84-426E-40DD-AFC4-6F175D3DCCD1}">
              <a14:hiddenFill xmlns="" xmlns:a14="http://schemas.microsoft.com/office/drawing/2010/main">
                <a:solidFill>
                  <a:srgbClr val="5454F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2775" name="Text Box 7"/>
          <p:cNvSpPr txBox="1">
            <a:spLocks noChangeArrowheads="1"/>
          </p:cNvSpPr>
          <p:nvPr/>
        </p:nvSpPr>
        <p:spPr bwMode="auto">
          <a:xfrm>
            <a:off x="3581400" y="677127"/>
            <a:ext cx="471635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t>are forest-dwelling hawks</a:t>
            </a:r>
          </a:p>
        </p:txBody>
      </p:sp>
    </p:spTree>
  </p:cSld>
  <p:clrMapOvr>
    <a:masterClrMapping/>
  </p:clrMapOvr>
  <p:transition spd="slow" advClick="0" advTm="9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000"/>
                                  </p:stCondLst>
                                  <p:childTnLst>
                                    <p:set>
                                      <p:cBhvr>
                                        <p:cTn id="6" dur="1" fill="hold">
                                          <p:stCondLst>
                                            <p:cond delay="0"/>
                                          </p:stCondLst>
                                        </p:cTn>
                                        <p:tgtEl>
                                          <p:spTgt spid="32771">
                                            <p:txEl>
                                              <p:pRg st="0" end="0"/>
                                            </p:txEl>
                                          </p:spTgt>
                                        </p:tgtEl>
                                        <p:attrNameLst>
                                          <p:attrName>style.visibility</p:attrName>
                                        </p:attrNameLst>
                                      </p:cBhvr>
                                      <p:to>
                                        <p:strVal val="visible"/>
                                      </p:to>
                                    </p:set>
                                    <p:animEffect transition="in" filter="fade">
                                      <p:cBhvr>
                                        <p:cTn id="7" dur="2000"/>
                                        <p:tgtEl>
                                          <p:spTgt spid="32771">
                                            <p:txEl>
                                              <p:pRg st="0" end="0"/>
                                            </p:txEl>
                                          </p:spTgt>
                                        </p:tgtEl>
                                      </p:cBhvr>
                                    </p:animEffect>
                                  </p:childTnLst>
                                </p:cTn>
                              </p:par>
                            </p:childTnLst>
                          </p:cTn>
                        </p:par>
                        <p:par>
                          <p:cTn id="8" fill="hold" nodeType="afterGroup">
                            <p:stCondLst>
                              <p:cond delay="3000"/>
                            </p:stCondLst>
                            <p:childTnLst>
                              <p:par>
                                <p:cTn id="9" presetID="10" presetClass="entr" presetSubtype="0" fill="hold" nodeType="afterEffect">
                                  <p:stCondLst>
                                    <p:cond delay="0"/>
                                  </p:stCondLst>
                                  <p:childTnLst>
                                    <p:set>
                                      <p:cBhvr>
                                        <p:cTn id="10" dur="1" fill="hold">
                                          <p:stCondLst>
                                            <p:cond delay="0"/>
                                          </p:stCondLst>
                                        </p:cTn>
                                        <p:tgtEl>
                                          <p:spTgt spid="32771">
                                            <p:txEl>
                                              <p:pRg st="2" end="2"/>
                                            </p:txEl>
                                          </p:spTgt>
                                        </p:tgtEl>
                                        <p:attrNameLst>
                                          <p:attrName>style.visibility</p:attrName>
                                        </p:attrNameLst>
                                      </p:cBhvr>
                                      <p:to>
                                        <p:strVal val="visible"/>
                                      </p:to>
                                    </p:set>
                                    <p:animEffect transition="in" filter="fade">
                                      <p:cBhvr>
                                        <p:cTn id="11" dur="2000"/>
                                        <p:tgtEl>
                                          <p:spTgt spid="32771">
                                            <p:txEl>
                                              <p:pRg st="2" end="2"/>
                                            </p:txEl>
                                          </p:spTgt>
                                        </p:tgtEl>
                                      </p:cBhvr>
                                    </p:animEffect>
                                  </p:childTnLst>
                                </p:cTn>
                              </p:par>
                              <p:par>
                                <p:cTn id="12" presetID="53" presetClass="entr" presetSubtype="0" fill="hold" nodeType="withEffect">
                                  <p:stCondLst>
                                    <p:cond delay="1500"/>
                                  </p:stCondLst>
                                  <p:childTnLst>
                                    <p:set>
                                      <p:cBhvr>
                                        <p:cTn id="13" dur="1" fill="hold">
                                          <p:stCondLst>
                                            <p:cond delay="0"/>
                                          </p:stCondLst>
                                        </p:cTn>
                                        <p:tgtEl>
                                          <p:spTgt spid="32774"/>
                                        </p:tgtEl>
                                        <p:attrNameLst>
                                          <p:attrName>style.visibility</p:attrName>
                                        </p:attrNameLst>
                                      </p:cBhvr>
                                      <p:to>
                                        <p:strVal val="visible"/>
                                      </p:to>
                                    </p:set>
                                    <p:anim calcmode="lin" valueType="num">
                                      <p:cBhvr>
                                        <p:cTn id="14" dur="2000" fill="hold"/>
                                        <p:tgtEl>
                                          <p:spTgt spid="32774"/>
                                        </p:tgtEl>
                                        <p:attrNameLst>
                                          <p:attrName>ppt_w</p:attrName>
                                        </p:attrNameLst>
                                      </p:cBhvr>
                                      <p:tavLst>
                                        <p:tav tm="0">
                                          <p:val>
                                            <p:fltVal val="0"/>
                                          </p:val>
                                        </p:tav>
                                        <p:tav tm="100000">
                                          <p:val>
                                            <p:strVal val="#ppt_w"/>
                                          </p:val>
                                        </p:tav>
                                      </p:tavLst>
                                    </p:anim>
                                    <p:anim calcmode="lin" valueType="num">
                                      <p:cBhvr>
                                        <p:cTn id="15" dur="2000" fill="hold"/>
                                        <p:tgtEl>
                                          <p:spTgt spid="32774"/>
                                        </p:tgtEl>
                                        <p:attrNameLst>
                                          <p:attrName>ppt_h</p:attrName>
                                        </p:attrNameLst>
                                      </p:cBhvr>
                                      <p:tavLst>
                                        <p:tav tm="0">
                                          <p:val>
                                            <p:fltVal val="0"/>
                                          </p:val>
                                        </p:tav>
                                        <p:tav tm="100000">
                                          <p:val>
                                            <p:strVal val="#ppt_h"/>
                                          </p:val>
                                        </p:tav>
                                      </p:tavLst>
                                    </p:anim>
                                    <p:animEffect transition="in" filter="fade">
                                      <p:cBhvr>
                                        <p:cTn id="16" dur="2000"/>
                                        <p:tgtEl>
                                          <p:spTgt spid="32774"/>
                                        </p:tgtEl>
                                      </p:cBhvr>
                                    </p:animEffect>
                                  </p:childTnLst>
                                </p:cTn>
                              </p:par>
                            </p:childTnLst>
                          </p:cTn>
                        </p:par>
                        <p:par>
                          <p:cTn id="17" fill="hold" nodeType="afterGroup">
                            <p:stCondLst>
                              <p:cond delay="6500"/>
                            </p:stCondLst>
                            <p:childTnLst>
                              <p:par>
                                <p:cTn id="18" presetID="10" presetClass="entr" presetSubtype="0" fill="hold" nodeType="afterEffect">
                                  <p:stCondLst>
                                    <p:cond delay="0"/>
                                  </p:stCondLst>
                                  <p:childTnLst>
                                    <p:set>
                                      <p:cBhvr>
                                        <p:cTn id="19" dur="1" fill="hold">
                                          <p:stCondLst>
                                            <p:cond delay="0"/>
                                          </p:stCondLst>
                                        </p:cTn>
                                        <p:tgtEl>
                                          <p:spTgt spid="32771">
                                            <p:txEl>
                                              <p:pRg st="4" end="4"/>
                                            </p:txEl>
                                          </p:spTgt>
                                        </p:tgtEl>
                                        <p:attrNameLst>
                                          <p:attrName>style.visibility</p:attrName>
                                        </p:attrNameLst>
                                      </p:cBhvr>
                                      <p:to>
                                        <p:strVal val="visible"/>
                                      </p:to>
                                    </p:set>
                                    <p:animEffect transition="in" filter="fade">
                                      <p:cBhvr>
                                        <p:cTn id="20" dur="2000"/>
                                        <p:tgtEl>
                                          <p:spTgt spid="32771">
                                            <p:txEl>
                                              <p:pRg st="4" end="4"/>
                                            </p:txEl>
                                          </p:spTgt>
                                        </p:tgtEl>
                                      </p:cBhvr>
                                    </p:animEffect>
                                  </p:childTnLst>
                                </p:cTn>
                              </p:par>
                              <p:par>
                                <p:cTn id="21" presetID="53" presetClass="entr" presetSubtype="0" fill="hold" nodeType="withEffect">
                                  <p:stCondLst>
                                    <p:cond delay="500"/>
                                  </p:stCondLst>
                                  <p:childTnLst>
                                    <p:set>
                                      <p:cBhvr>
                                        <p:cTn id="22" dur="1" fill="hold">
                                          <p:stCondLst>
                                            <p:cond delay="0"/>
                                          </p:stCondLst>
                                        </p:cTn>
                                        <p:tgtEl>
                                          <p:spTgt spid="32772"/>
                                        </p:tgtEl>
                                        <p:attrNameLst>
                                          <p:attrName>style.visibility</p:attrName>
                                        </p:attrNameLst>
                                      </p:cBhvr>
                                      <p:to>
                                        <p:strVal val="visible"/>
                                      </p:to>
                                    </p:set>
                                    <p:anim calcmode="lin" valueType="num">
                                      <p:cBhvr>
                                        <p:cTn id="23" dur="3000" fill="hold"/>
                                        <p:tgtEl>
                                          <p:spTgt spid="32772"/>
                                        </p:tgtEl>
                                        <p:attrNameLst>
                                          <p:attrName>ppt_w</p:attrName>
                                        </p:attrNameLst>
                                      </p:cBhvr>
                                      <p:tavLst>
                                        <p:tav tm="0">
                                          <p:val>
                                            <p:fltVal val="0"/>
                                          </p:val>
                                        </p:tav>
                                        <p:tav tm="100000">
                                          <p:val>
                                            <p:strVal val="#ppt_w"/>
                                          </p:val>
                                        </p:tav>
                                      </p:tavLst>
                                    </p:anim>
                                    <p:anim calcmode="lin" valueType="num">
                                      <p:cBhvr>
                                        <p:cTn id="24" dur="3000" fill="hold"/>
                                        <p:tgtEl>
                                          <p:spTgt spid="32772"/>
                                        </p:tgtEl>
                                        <p:attrNameLst>
                                          <p:attrName>ppt_h</p:attrName>
                                        </p:attrNameLst>
                                      </p:cBhvr>
                                      <p:tavLst>
                                        <p:tav tm="0">
                                          <p:val>
                                            <p:fltVal val="0"/>
                                          </p:val>
                                        </p:tav>
                                        <p:tav tm="100000">
                                          <p:val>
                                            <p:strVal val="#ppt_h"/>
                                          </p:val>
                                        </p:tav>
                                      </p:tavLst>
                                    </p:anim>
                                    <p:animEffect transition="in" filter="fade">
                                      <p:cBhvr>
                                        <p:cTn id="25" dur="30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0" name="Picture 10" descr="VCMxkettle2 copy"/>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pic>
        <p:nvPicPr>
          <p:cNvPr id="163846" name="Picture 6" descr="HMANA_LOGO-02_color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335213" y="457200"/>
            <a:ext cx="4043362" cy="5943600"/>
          </a:xfrm>
          <a:prstGeom prst="rect">
            <a:avLst/>
          </a:prstGeom>
          <a:noFill/>
          <a:extLst>
            <a:ext uri="{909E8E84-426E-40DD-AFC4-6F175D3DCCD1}">
              <a14:hiddenFill xmlns="" xmlns:a14="http://schemas.microsoft.com/office/drawing/2010/main">
                <a:solidFill>
                  <a:srgbClr val="FFFFFF"/>
                </a:solidFill>
              </a14:hiddenFill>
            </a:ext>
          </a:extLst>
        </p:spPr>
      </p:pic>
      <p:pic>
        <p:nvPicPr>
          <p:cNvPr id="163847" name="Picture 7" descr="ShawnCareyhawks flippedGoldie"/>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2322761">
            <a:off x="1905000" y="533400"/>
            <a:ext cx="4800600" cy="4622800"/>
          </a:xfrm>
          <a:prstGeom prst="rect">
            <a:avLst/>
          </a:prstGeom>
          <a:noFill/>
          <a:extLst>
            <a:ext uri="{909E8E84-426E-40DD-AFC4-6F175D3DCCD1}">
              <a14:hiddenFill xmlns="" xmlns:a14="http://schemas.microsoft.com/office/drawing/2010/main">
                <a:solidFill>
                  <a:srgbClr val="FFFFFF"/>
                </a:solidFill>
              </a14:hiddenFill>
            </a:ext>
          </a:extLst>
        </p:spPr>
      </p:pic>
      <p:sp>
        <p:nvSpPr>
          <p:cNvPr id="163848" name="Text Box 8"/>
          <p:cNvSpPr txBox="1">
            <a:spLocks noChangeArrowheads="1"/>
          </p:cNvSpPr>
          <p:nvPr/>
        </p:nvSpPr>
        <p:spPr bwMode="auto">
          <a:xfrm>
            <a:off x="4556125" y="6491288"/>
            <a:ext cx="4587875"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1800" i="1"/>
              <a:t>Copyright 2008 all rights reserved</a:t>
            </a:r>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63850"/>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63848"/>
                                        </p:tgtEl>
                                        <p:attrNameLst>
                                          <p:attrName>style.visibility</p:attrName>
                                        </p:attrNameLst>
                                      </p:cBhvr>
                                      <p:to>
                                        <p:strVal val="visible"/>
                                      </p:to>
                                    </p:set>
                                    <p:animEffect transition="in" filter="fade">
                                      <p:cBhvr>
                                        <p:cTn id="9" dur="2000"/>
                                        <p:tgtEl>
                                          <p:spTgt spid="163848"/>
                                        </p:tgtEl>
                                      </p:cBhvr>
                                    </p:animEffect>
                                  </p:childTnLst>
                                </p:cTn>
                              </p:par>
                            </p:childTnLst>
                          </p:cTn>
                        </p:par>
                        <p:par>
                          <p:cTn id="10" fill="hold" nodeType="afterGroup">
                            <p:stCondLst>
                              <p:cond delay="2000"/>
                            </p:stCondLst>
                            <p:childTnLst>
                              <p:par>
                                <p:cTn id="11" presetID="23" presetClass="entr" presetSubtype="16" fill="hold" nodeType="afterEffect">
                                  <p:stCondLst>
                                    <p:cond delay="500"/>
                                  </p:stCondLst>
                                  <p:childTnLst>
                                    <p:set>
                                      <p:cBhvr>
                                        <p:cTn id="12" dur="1" fill="hold">
                                          <p:stCondLst>
                                            <p:cond delay="0"/>
                                          </p:stCondLst>
                                        </p:cTn>
                                        <p:tgtEl>
                                          <p:spTgt spid="163847"/>
                                        </p:tgtEl>
                                        <p:attrNameLst>
                                          <p:attrName>style.visibility</p:attrName>
                                        </p:attrNameLst>
                                      </p:cBhvr>
                                      <p:to>
                                        <p:strVal val="visible"/>
                                      </p:to>
                                    </p:set>
                                    <p:anim calcmode="lin" valueType="num">
                                      <p:cBhvr>
                                        <p:cTn id="13" dur="3000" fill="hold"/>
                                        <p:tgtEl>
                                          <p:spTgt spid="163847"/>
                                        </p:tgtEl>
                                        <p:attrNameLst>
                                          <p:attrName>ppt_w</p:attrName>
                                        </p:attrNameLst>
                                      </p:cBhvr>
                                      <p:tavLst>
                                        <p:tav tm="0">
                                          <p:val>
                                            <p:fltVal val="0"/>
                                          </p:val>
                                        </p:tav>
                                        <p:tav tm="100000">
                                          <p:val>
                                            <p:strVal val="#ppt_w"/>
                                          </p:val>
                                        </p:tav>
                                      </p:tavLst>
                                    </p:anim>
                                    <p:anim calcmode="lin" valueType="num">
                                      <p:cBhvr>
                                        <p:cTn id="14" dur="3000" fill="hold"/>
                                        <p:tgtEl>
                                          <p:spTgt spid="163847"/>
                                        </p:tgtEl>
                                        <p:attrNameLst>
                                          <p:attrName>ppt_h</p:attrName>
                                        </p:attrNameLst>
                                      </p:cBhvr>
                                      <p:tavLst>
                                        <p:tav tm="0">
                                          <p:val>
                                            <p:fltVal val="0"/>
                                          </p:val>
                                        </p:tav>
                                        <p:tav tm="100000">
                                          <p:val>
                                            <p:strVal val="#ppt_h"/>
                                          </p:val>
                                        </p:tav>
                                      </p:tavLst>
                                    </p:anim>
                                  </p:childTnLst>
                                </p:cTn>
                              </p:par>
                            </p:childTnLst>
                          </p:cTn>
                        </p:par>
                        <p:par>
                          <p:cTn id="15" fill="hold" nodeType="afterGroup">
                            <p:stCondLst>
                              <p:cond delay="5500"/>
                            </p:stCondLst>
                            <p:childTnLst>
                              <p:par>
                                <p:cTn id="16" presetID="10" presetClass="entr" presetSubtype="0" fill="hold" nodeType="afterEffect">
                                  <p:stCondLst>
                                    <p:cond delay="1000"/>
                                  </p:stCondLst>
                                  <p:childTnLst>
                                    <p:set>
                                      <p:cBhvr>
                                        <p:cTn id="17" dur="1" fill="hold">
                                          <p:stCondLst>
                                            <p:cond delay="0"/>
                                          </p:stCondLst>
                                        </p:cTn>
                                        <p:tgtEl>
                                          <p:spTgt spid="163846"/>
                                        </p:tgtEl>
                                        <p:attrNameLst>
                                          <p:attrName>style.visibility</p:attrName>
                                        </p:attrNameLst>
                                      </p:cBhvr>
                                      <p:to>
                                        <p:strVal val="visible"/>
                                      </p:to>
                                    </p:set>
                                    <p:animEffect transition="in" filter="fade">
                                      <p:cBhvr>
                                        <p:cTn id="18" dur="2000"/>
                                        <p:tgtEl>
                                          <p:spTgt spid="163846"/>
                                        </p:tgtEl>
                                      </p:cBhvr>
                                    </p:animEffect>
                                  </p:childTnLst>
                                </p:cTn>
                              </p:par>
                              <p:par>
                                <p:cTn id="19" presetID="10" presetClass="exit" presetSubtype="0" fill="hold" nodeType="withEffect">
                                  <p:stCondLst>
                                    <p:cond delay="500"/>
                                  </p:stCondLst>
                                  <p:childTnLst>
                                    <p:animEffect transition="out" filter="fade">
                                      <p:cBhvr>
                                        <p:cTn id="20" dur="5000"/>
                                        <p:tgtEl>
                                          <p:spTgt spid="163847"/>
                                        </p:tgtEl>
                                      </p:cBhvr>
                                    </p:animEffect>
                                    <p:set>
                                      <p:cBhvr>
                                        <p:cTn id="21" dur="1" fill="hold">
                                          <p:stCondLst>
                                            <p:cond delay="4999"/>
                                          </p:stCondLst>
                                        </p:cTn>
                                        <p:tgtEl>
                                          <p:spTgt spid="1638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2" name="Picture 6" descr="_MG_7089d"/>
          <p:cNvPicPr>
            <a:picLocks noChangeAspect="1" noChangeArrowheads="1"/>
          </p:cNvPicPr>
          <p:nvPr/>
        </p:nvPicPr>
        <p:blipFill>
          <a:blip r:embed="rId3" cstate="print">
            <a:extLst>
              <a:ext uri="{BEBA8EAE-BF5A-486C-A8C5-ECC9F3942E4B}">
                <a14:imgProps xmlns="" xmlns:a14="http://schemas.microsoft.com/office/drawing/2010/main">
                  <a14:imgLayer r:embed="rId4">
                    <a14:imgEffect>
                      <a14:colorTemperature colorTemp="7500"/>
                    </a14:imgEffect>
                    <a14:imgEffect>
                      <a14:saturation sat="85000"/>
                    </a14:imgEffect>
                    <a14:imgEffect>
                      <a14:brightnessContrast bright="16000"/>
                    </a14:imgEffect>
                  </a14:imgLayer>
                </a14:imgProps>
              </a:ext>
              <a:ext uri="{28A0092B-C50C-407E-A947-70E740481C1C}">
                <a14:useLocalDpi xmlns="" xmlns:a14="http://schemas.microsoft.com/office/drawing/2010/main" val="0"/>
              </a:ext>
            </a:extLst>
          </a:blip>
          <a:srcRect/>
          <a:stretch>
            <a:fillRect/>
          </a:stretch>
        </p:blipFill>
        <p:spPr bwMode="auto">
          <a:xfrm>
            <a:off x="3581400" y="0"/>
            <a:ext cx="5562600" cy="4053263"/>
          </a:xfrm>
          <a:prstGeom prst="rect">
            <a:avLst/>
          </a:prstGeom>
          <a:noFill/>
          <a:effectLst>
            <a:glow>
              <a:schemeClr val="accent1">
                <a:alpha val="40000"/>
              </a:schemeClr>
            </a:glow>
          </a:effectLst>
          <a:extLst>
            <a:ext uri="{909E8E84-426E-40DD-AFC4-6F175D3DCCD1}">
              <a14:hiddenFill xmlns="" xmlns:a14="http://schemas.microsoft.com/office/drawing/2010/main">
                <a:solidFill>
                  <a:srgbClr val="FFFFFF"/>
                </a:solidFill>
              </a14:hiddenFill>
            </a:ext>
          </a:extLst>
        </p:spPr>
      </p:pic>
      <p:pic>
        <p:nvPicPr>
          <p:cNvPr id="34826" name="Picture 10" descr="accipsilhouette"/>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rot="20737592">
            <a:off x="6210662" y="1101374"/>
            <a:ext cx="1723478" cy="2118124"/>
          </a:xfrm>
          <a:prstGeom prst="rect">
            <a:avLst/>
          </a:prstGeom>
          <a:solidFill>
            <a:srgbClr val="5454F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4827" name="Picture 11" descr="ShawnCareyhawksSharpie 006 copy"/>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21463266">
            <a:off x="5454774" y="3971412"/>
            <a:ext cx="3281363" cy="2652713"/>
          </a:xfrm>
          <a:prstGeom prst="rect">
            <a:avLst/>
          </a:prstGeom>
          <a:noFill/>
          <a:extLst>
            <a:ext uri="{909E8E84-426E-40DD-AFC4-6F175D3DCCD1}">
              <a14:hiddenFill xmlns="" xmlns:a14="http://schemas.microsoft.com/office/drawing/2010/main">
                <a:solidFill>
                  <a:srgbClr val="FFFFFF"/>
                </a:solidFill>
              </a14:hiddenFill>
            </a:ext>
          </a:extLst>
        </p:spPr>
      </p:pic>
      <p:sp>
        <p:nvSpPr>
          <p:cNvPr id="34823" name="Text Box 7"/>
          <p:cNvSpPr txBox="1">
            <a:spLocks noChangeArrowheads="1"/>
          </p:cNvSpPr>
          <p:nvPr/>
        </p:nvSpPr>
        <p:spPr bwMode="auto">
          <a:xfrm>
            <a:off x="119062" y="10620"/>
            <a:ext cx="6129338" cy="701675"/>
          </a:xfrm>
          <a:prstGeom prst="rect">
            <a:avLst/>
          </a:prstGeom>
          <a:solidFill>
            <a:srgbClr val="347AEC"/>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C00"/>
                </a:solidFill>
              </a:rPr>
              <a:t>Sharp-shinned Hawk</a:t>
            </a:r>
          </a:p>
        </p:txBody>
      </p:sp>
      <p:sp>
        <p:nvSpPr>
          <p:cNvPr id="34824" name="Text Box 8"/>
          <p:cNvSpPr txBox="1">
            <a:spLocks noChangeArrowheads="1"/>
          </p:cNvSpPr>
          <p:nvPr/>
        </p:nvSpPr>
        <p:spPr bwMode="auto">
          <a:xfrm>
            <a:off x="155028" y="609600"/>
            <a:ext cx="3312125"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000" dirty="0"/>
              <a:t>the </a:t>
            </a:r>
            <a:r>
              <a:rPr lang="en-US" sz="2000" dirty="0" smtClean="0"/>
              <a:t>smallest Accipiter</a:t>
            </a:r>
            <a:endParaRPr lang="en-US" sz="2000" dirty="0"/>
          </a:p>
        </p:txBody>
      </p:sp>
      <p:sp>
        <p:nvSpPr>
          <p:cNvPr id="34829" name="Line 13"/>
          <p:cNvSpPr>
            <a:spLocks noChangeShapeType="1"/>
          </p:cNvSpPr>
          <p:nvPr/>
        </p:nvSpPr>
        <p:spPr bwMode="auto">
          <a:xfrm flipV="1">
            <a:off x="3810000" y="5486400"/>
            <a:ext cx="4360069" cy="533400"/>
          </a:xfrm>
          <a:prstGeom prst="line">
            <a:avLst/>
          </a:prstGeom>
          <a:noFill/>
          <a:ln w="38100">
            <a:solidFill>
              <a:srgbClr val="FFFF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30" name="Line 14"/>
          <p:cNvSpPr>
            <a:spLocks noChangeShapeType="1"/>
          </p:cNvSpPr>
          <p:nvPr/>
        </p:nvSpPr>
        <p:spPr bwMode="auto">
          <a:xfrm flipV="1">
            <a:off x="2777560" y="2552784"/>
            <a:ext cx="3455073" cy="1866815"/>
          </a:xfrm>
          <a:prstGeom prst="line">
            <a:avLst/>
          </a:prstGeom>
          <a:noFill/>
          <a:ln w="38100">
            <a:solidFill>
              <a:srgbClr val="FFFF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5" name="Text Box 9"/>
          <p:cNvSpPr txBox="1">
            <a:spLocks noChangeArrowheads="1"/>
          </p:cNvSpPr>
          <p:nvPr/>
        </p:nvSpPr>
        <p:spPr bwMode="auto">
          <a:xfrm>
            <a:off x="381000" y="3456662"/>
            <a:ext cx="3810000" cy="3046988"/>
          </a:xfrm>
          <a:prstGeom prst="rect">
            <a:avLst/>
          </a:prstGeom>
          <a:noFill/>
          <a:ln>
            <a:noFill/>
          </a:ln>
          <a:effectLst/>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a:buFontTx/>
              <a:buChar char="•"/>
            </a:pPr>
            <a:r>
              <a:rPr lang="en-US" sz="1800" dirty="0"/>
              <a:t> Blue Jay sized</a:t>
            </a:r>
          </a:p>
          <a:p>
            <a:pPr algn="l"/>
            <a:endParaRPr lang="en-US" sz="1600" dirty="0"/>
          </a:p>
          <a:p>
            <a:pPr algn="l">
              <a:buFontTx/>
              <a:buChar char="•"/>
            </a:pPr>
            <a:r>
              <a:rPr lang="en-US" sz="1800" dirty="0"/>
              <a:t> </a:t>
            </a:r>
            <a:r>
              <a:rPr lang="en-US" sz="1800" dirty="0" smtClean="0"/>
              <a:t>Small-</a:t>
            </a:r>
            <a:r>
              <a:rPr lang="en-US" sz="1800" dirty="0" err="1" smtClean="0"/>
              <a:t>ish</a:t>
            </a:r>
            <a:r>
              <a:rPr lang="en-US" sz="1800" dirty="0" smtClean="0"/>
              <a:t> </a:t>
            </a:r>
            <a:r>
              <a:rPr lang="en-US" sz="1800" dirty="0"/>
              <a:t>head</a:t>
            </a:r>
          </a:p>
          <a:p>
            <a:pPr algn="l"/>
            <a:r>
              <a:rPr lang="en-US" sz="1800" dirty="0" smtClean="0"/>
              <a:t>  barely projects</a:t>
            </a:r>
          </a:p>
          <a:p>
            <a:pPr algn="l"/>
            <a:r>
              <a:rPr lang="en-US" sz="1800" dirty="0" smtClean="0"/>
              <a:t>  beyond </a:t>
            </a:r>
            <a:r>
              <a:rPr lang="en-US" sz="1800" dirty="0"/>
              <a:t>“wrists”</a:t>
            </a:r>
          </a:p>
          <a:p>
            <a:pPr algn="l"/>
            <a:r>
              <a:rPr lang="en-US" sz="1800" dirty="0"/>
              <a:t> </a:t>
            </a:r>
          </a:p>
          <a:p>
            <a:pPr algn="l">
              <a:buFontTx/>
              <a:buChar char="•"/>
            </a:pPr>
            <a:r>
              <a:rPr lang="en-US" sz="2000" dirty="0"/>
              <a:t> </a:t>
            </a:r>
            <a:r>
              <a:rPr lang="en-US" sz="1800" dirty="0"/>
              <a:t>Short, rounded  </a:t>
            </a:r>
            <a:r>
              <a:rPr lang="en-US" sz="1800" dirty="0" smtClean="0"/>
              <a:t>wings</a:t>
            </a:r>
          </a:p>
          <a:p>
            <a:pPr algn="l"/>
            <a:endParaRPr lang="en-US" sz="1200" dirty="0"/>
          </a:p>
          <a:p>
            <a:pPr algn="l">
              <a:buFontTx/>
              <a:buChar char="•"/>
            </a:pPr>
            <a:r>
              <a:rPr lang="en-US" sz="1800" dirty="0"/>
              <a:t> Tail usually appears </a:t>
            </a:r>
          </a:p>
          <a:p>
            <a:pPr algn="l"/>
            <a:r>
              <a:rPr lang="en-US" sz="1800" dirty="0"/>
              <a:t>   </a:t>
            </a:r>
            <a:r>
              <a:rPr lang="en-US" sz="1800" dirty="0" smtClean="0"/>
              <a:t>square-</a:t>
            </a:r>
            <a:r>
              <a:rPr lang="en-US" sz="1800" dirty="0" err="1" smtClean="0"/>
              <a:t>ish</a:t>
            </a:r>
            <a:r>
              <a:rPr lang="en-US" sz="1800" dirty="0"/>
              <a:t>, sometimes</a:t>
            </a:r>
          </a:p>
          <a:p>
            <a:pPr algn="l"/>
            <a:r>
              <a:rPr lang="en-US" sz="1800" dirty="0"/>
              <a:t>   </a:t>
            </a:r>
            <a:r>
              <a:rPr lang="en-US" sz="1800" dirty="0" smtClean="0"/>
              <a:t>with </a:t>
            </a:r>
            <a:r>
              <a:rPr lang="en-US" sz="1800" dirty="0"/>
              <a:t>a notch</a:t>
            </a:r>
          </a:p>
        </p:txBody>
      </p:sp>
      <p:pic>
        <p:nvPicPr>
          <p:cNvPr id="2" name="Picture 1"/>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533400" y="1112405"/>
            <a:ext cx="2244160" cy="2302508"/>
          </a:xfrm>
          <a:prstGeom prst="rect">
            <a:avLst/>
          </a:prstGeom>
        </p:spPr>
      </p:pic>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000"/>
                                  </p:stCondLst>
                                  <p:childTnLst>
                                    <p:set>
                                      <p:cBhvr>
                                        <p:cTn id="6" dur="1" fill="hold">
                                          <p:stCondLst>
                                            <p:cond delay="0"/>
                                          </p:stCondLst>
                                        </p:cTn>
                                        <p:tgtEl>
                                          <p:spTgt spid="34825">
                                            <p:txEl>
                                              <p:pRg st="0" end="0"/>
                                            </p:txEl>
                                          </p:spTgt>
                                        </p:tgtEl>
                                        <p:attrNameLst>
                                          <p:attrName>style.visibility</p:attrName>
                                        </p:attrNameLst>
                                      </p:cBhvr>
                                      <p:to>
                                        <p:strVal val="visible"/>
                                      </p:to>
                                    </p:set>
                                    <p:animEffect transition="in" filter="fade">
                                      <p:cBhvr>
                                        <p:cTn id="7" dur="500"/>
                                        <p:tgtEl>
                                          <p:spTgt spid="34825">
                                            <p:txEl>
                                              <p:pRg st="0" end="0"/>
                                            </p:txEl>
                                          </p:spTgt>
                                        </p:tgtEl>
                                      </p:cBhvr>
                                    </p:animEffect>
                                  </p:childTnLst>
                                </p:cTn>
                              </p:par>
                            </p:childTnLst>
                          </p:cTn>
                        </p:par>
                        <p:par>
                          <p:cTn id="8" fill="hold" nodeType="afterGroup">
                            <p:stCondLst>
                              <p:cond delay="1500"/>
                            </p:stCondLst>
                            <p:childTnLst>
                              <p:par>
                                <p:cTn id="9" presetID="10" presetClass="entr" presetSubtype="0" fill="hold" nodeType="afterEffect">
                                  <p:stCondLst>
                                    <p:cond delay="500"/>
                                  </p:stCondLst>
                                  <p:childTnLst>
                                    <p:set>
                                      <p:cBhvr>
                                        <p:cTn id="10" dur="1" fill="hold">
                                          <p:stCondLst>
                                            <p:cond delay="0"/>
                                          </p:stCondLst>
                                        </p:cTn>
                                        <p:tgtEl>
                                          <p:spTgt spid="34825">
                                            <p:txEl>
                                              <p:pRg st="2" end="2"/>
                                            </p:txEl>
                                          </p:spTgt>
                                        </p:tgtEl>
                                        <p:attrNameLst>
                                          <p:attrName>style.visibility</p:attrName>
                                        </p:attrNameLst>
                                      </p:cBhvr>
                                      <p:to>
                                        <p:strVal val="visible"/>
                                      </p:to>
                                    </p:set>
                                    <p:animEffect transition="in" filter="fade">
                                      <p:cBhvr>
                                        <p:cTn id="11" dur="500"/>
                                        <p:tgtEl>
                                          <p:spTgt spid="34825">
                                            <p:txEl>
                                              <p:pRg st="2" end="2"/>
                                            </p:txEl>
                                          </p:spTgt>
                                        </p:tgtEl>
                                      </p:cBhvr>
                                    </p:animEffect>
                                  </p:childTnLst>
                                </p:cTn>
                              </p:par>
                              <p:par>
                                <p:cTn id="12" presetID="10" presetClass="entr" presetSubtype="0" fill="hold" nodeType="withEffect">
                                  <p:stCondLst>
                                    <p:cond delay="500"/>
                                  </p:stCondLst>
                                  <p:childTnLst>
                                    <p:set>
                                      <p:cBhvr>
                                        <p:cTn id="13" dur="1" fill="hold">
                                          <p:stCondLst>
                                            <p:cond delay="0"/>
                                          </p:stCondLst>
                                        </p:cTn>
                                        <p:tgtEl>
                                          <p:spTgt spid="34825">
                                            <p:txEl>
                                              <p:pRg st="3" end="3"/>
                                            </p:txEl>
                                          </p:spTgt>
                                        </p:tgtEl>
                                        <p:attrNameLst>
                                          <p:attrName>style.visibility</p:attrName>
                                        </p:attrNameLst>
                                      </p:cBhvr>
                                      <p:to>
                                        <p:strVal val="visible"/>
                                      </p:to>
                                    </p:set>
                                    <p:animEffect transition="in" filter="fade">
                                      <p:cBhvr>
                                        <p:cTn id="14" dur="500"/>
                                        <p:tgtEl>
                                          <p:spTgt spid="34825">
                                            <p:txEl>
                                              <p:pRg st="3" end="3"/>
                                            </p:txEl>
                                          </p:spTgt>
                                        </p:tgtEl>
                                      </p:cBhvr>
                                    </p:animEffect>
                                  </p:childTnLst>
                                </p:cTn>
                              </p:par>
                              <p:par>
                                <p:cTn id="15" presetID="10" presetClass="entr" presetSubtype="0" fill="hold" nodeType="withEffect">
                                  <p:stCondLst>
                                    <p:cond delay="500"/>
                                  </p:stCondLst>
                                  <p:childTnLst>
                                    <p:set>
                                      <p:cBhvr>
                                        <p:cTn id="16" dur="1" fill="hold">
                                          <p:stCondLst>
                                            <p:cond delay="0"/>
                                          </p:stCondLst>
                                        </p:cTn>
                                        <p:tgtEl>
                                          <p:spTgt spid="34825">
                                            <p:txEl>
                                              <p:pRg st="4" end="4"/>
                                            </p:txEl>
                                          </p:spTgt>
                                        </p:tgtEl>
                                        <p:attrNameLst>
                                          <p:attrName>style.visibility</p:attrName>
                                        </p:attrNameLst>
                                      </p:cBhvr>
                                      <p:to>
                                        <p:strVal val="visible"/>
                                      </p:to>
                                    </p:set>
                                    <p:animEffect transition="in" filter="fade">
                                      <p:cBhvr>
                                        <p:cTn id="17" dur="500"/>
                                        <p:tgtEl>
                                          <p:spTgt spid="34825">
                                            <p:txEl>
                                              <p:pRg st="4" end="4"/>
                                            </p:txEl>
                                          </p:spTgt>
                                        </p:tgtEl>
                                      </p:cBhvr>
                                    </p:animEffect>
                                  </p:childTnLst>
                                </p:cTn>
                              </p:par>
                            </p:childTnLst>
                          </p:cTn>
                        </p:par>
                        <p:par>
                          <p:cTn id="18" fill="hold">
                            <p:stCondLst>
                              <p:cond delay="2500"/>
                            </p:stCondLst>
                            <p:childTnLst>
                              <p:par>
                                <p:cTn id="19" presetID="22" presetClass="entr" presetSubtype="8" fill="hold" grpId="0" nodeType="afterEffect">
                                  <p:stCondLst>
                                    <p:cond delay="0"/>
                                  </p:stCondLst>
                                  <p:childTnLst>
                                    <p:set>
                                      <p:cBhvr>
                                        <p:cTn id="20" dur="1" fill="hold">
                                          <p:stCondLst>
                                            <p:cond delay="0"/>
                                          </p:stCondLst>
                                        </p:cTn>
                                        <p:tgtEl>
                                          <p:spTgt spid="34830"/>
                                        </p:tgtEl>
                                        <p:attrNameLst>
                                          <p:attrName>style.visibility</p:attrName>
                                        </p:attrNameLst>
                                      </p:cBhvr>
                                      <p:to>
                                        <p:strVal val="visible"/>
                                      </p:to>
                                    </p:set>
                                    <p:animEffect transition="in" filter="wipe(left)">
                                      <p:cBhvr>
                                        <p:cTn id="21" dur="1000"/>
                                        <p:tgtEl>
                                          <p:spTgt spid="34830"/>
                                        </p:tgtEl>
                                      </p:cBhvr>
                                    </p:animEffect>
                                  </p:childTnLst>
                                </p:cTn>
                              </p:par>
                            </p:childTnLst>
                          </p:cTn>
                        </p:par>
                        <p:par>
                          <p:cTn id="22" fill="hold" nodeType="afterGroup">
                            <p:stCondLst>
                              <p:cond delay="3500"/>
                            </p:stCondLst>
                            <p:childTnLst>
                              <p:par>
                                <p:cTn id="23" presetID="23" presetClass="entr" presetSubtype="16" fill="hold" nodeType="afterEffect">
                                  <p:stCondLst>
                                    <p:cond delay="2000"/>
                                  </p:stCondLst>
                                  <p:childTnLst>
                                    <p:set>
                                      <p:cBhvr>
                                        <p:cTn id="24" dur="1" fill="hold">
                                          <p:stCondLst>
                                            <p:cond delay="0"/>
                                          </p:stCondLst>
                                        </p:cTn>
                                        <p:tgtEl>
                                          <p:spTgt spid="34826"/>
                                        </p:tgtEl>
                                        <p:attrNameLst>
                                          <p:attrName>style.visibility</p:attrName>
                                        </p:attrNameLst>
                                      </p:cBhvr>
                                      <p:to>
                                        <p:strVal val="visible"/>
                                      </p:to>
                                    </p:set>
                                    <p:anim calcmode="lin" valueType="num">
                                      <p:cBhvr>
                                        <p:cTn id="25" dur="1000" fill="hold"/>
                                        <p:tgtEl>
                                          <p:spTgt spid="34826"/>
                                        </p:tgtEl>
                                        <p:attrNameLst>
                                          <p:attrName>ppt_w</p:attrName>
                                        </p:attrNameLst>
                                      </p:cBhvr>
                                      <p:tavLst>
                                        <p:tav tm="0">
                                          <p:val>
                                            <p:fltVal val="0"/>
                                          </p:val>
                                        </p:tav>
                                        <p:tav tm="100000">
                                          <p:val>
                                            <p:strVal val="#ppt_w"/>
                                          </p:val>
                                        </p:tav>
                                      </p:tavLst>
                                    </p:anim>
                                    <p:anim calcmode="lin" valueType="num">
                                      <p:cBhvr>
                                        <p:cTn id="26" dur="1000" fill="hold"/>
                                        <p:tgtEl>
                                          <p:spTgt spid="34826"/>
                                        </p:tgtEl>
                                        <p:attrNameLst>
                                          <p:attrName>ppt_h</p:attrName>
                                        </p:attrNameLst>
                                      </p:cBhvr>
                                      <p:tavLst>
                                        <p:tav tm="0">
                                          <p:val>
                                            <p:fltVal val="0"/>
                                          </p:val>
                                        </p:tav>
                                        <p:tav tm="100000">
                                          <p:val>
                                            <p:strVal val="#ppt_h"/>
                                          </p:val>
                                        </p:tav>
                                      </p:tavLst>
                                    </p:anim>
                                  </p:childTnLst>
                                </p:cTn>
                              </p:par>
                            </p:childTnLst>
                          </p:cTn>
                        </p:par>
                        <p:par>
                          <p:cTn id="27" fill="hold" nodeType="afterGroup">
                            <p:stCondLst>
                              <p:cond delay="6500"/>
                            </p:stCondLst>
                            <p:childTnLst>
                              <p:par>
                                <p:cTn id="28" presetID="10" presetClass="entr" presetSubtype="0" fill="hold" nodeType="afterEffect">
                                  <p:stCondLst>
                                    <p:cond delay="0"/>
                                  </p:stCondLst>
                                  <p:childTnLst>
                                    <p:set>
                                      <p:cBhvr>
                                        <p:cTn id="29" dur="1" fill="hold">
                                          <p:stCondLst>
                                            <p:cond delay="0"/>
                                          </p:stCondLst>
                                        </p:cTn>
                                        <p:tgtEl>
                                          <p:spTgt spid="34825">
                                            <p:txEl>
                                              <p:pRg st="6" end="6"/>
                                            </p:txEl>
                                          </p:spTgt>
                                        </p:tgtEl>
                                        <p:attrNameLst>
                                          <p:attrName>style.visibility</p:attrName>
                                        </p:attrNameLst>
                                      </p:cBhvr>
                                      <p:to>
                                        <p:strVal val="visible"/>
                                      </p:to>
                                    </p:set>
                                    <p:animEffect transition="in" filter="fade">
                                      <p:cBhvr>
                                        <p:cTn id="30" dur="500"/>
                                        <p:tgtEl>
                                          <p:spTgt spid="34825">
                                            <p:txEl>
                                              <p:pRg st="6" end="6"/>
                                            </p:txEl>
                                          </p:spTgt>
                                        </p:tgtEl>
                                      </p:cBhvr>
                                    </p:animEffect>
                                  </p:childTnLst>
                                </p:cTn>
                              </p:par>
                            </p:childTnLst>
                          </p:cTn>
                        </p:par>
                        <p:par>
                          <p:cTn id="31" fill="hold" nodeType="afterGroup">
                            <p:stCondLst>
                              <p:cond delay="7000"/>
                            </p:stCondLst>
                            <p:childTnLst>
                              <p:par>
                                <p:cTn id="32" presetID="53" presetClass="exit" presetSubtype="0" fill="hold" nodeType="afterEffect">
                                  <p:stCondLst>
                                    <p:cond delay="2000"/>
                                  </p:stCondLst>
                                  <p:childTnLst>
                                    <p:anim calcmode="lin" valueType="num">
                                      <p:cBhvr>
                                        <p:cTn id="33" dur="3000"/>
                                        <p:tgtEl>
                                          <p:spTgt spid="34826"/>
                                        </p:tgtEl>
                                        <p:attrNameLst>
                                          <p:attrName>ppt_w</p:attrName>
                                        </p:attrNameLst>
                                      </p:cBhvr>
                                      <p:tavLst>
                                        <p:tav tm="0">
                                          <p:val>
                                            <p:strVal val="ppt_w"/>
                                          </p:val>
                                        </p:tav>
                                        <p:tav tm="100000">
                                          <p:val>
                                            <p:fltVal val="0"/>
                                          </p:val>
                                        </p:tav>
                                      </p:tavLst>
                                    </p:anim>
                                    <p:anim calcmode="lin" valueType="num">
                                      <p:cBhvr>
                                        <p:cTn id="34" dur="3000"/>
                                        <p:tgtEl>
                                          <p:spTgt spid="34826"/>
                                        </p:tgtEl>
                                        <p:attrNameLst>
                                          <p:attrName>ppt_h</p:attrName>
                                        </p:attrNameLst>
                                      </p:cBhvr>
                                      <p:tavLst>
                                        <p:tav tm="0">
                                          <p:val>
                                            <p:strVal val="ppt_h"/>
                                          </p:val>
                                        </p:tav>
                                        <p:tav tm="100000">
                                          <p:val>
                                            <p:fltVal val="0"/>
                                          </p:val>
                                        </p:tav>
                                      </p:tavLst>
                                    </p:anim>
                                    <p:animEffect transition="out" filter="fade">
                                      <p:cBhvr>
                                        <p:cTn id="35" dur="3000"/>
                                        <p:tgtEl>
                                          <p:spTgt spid="34826"/>
                                        </p:tgtEl>
                                      </p:cBhvr>
                                    </p:animEffect>
                                    <p:set>
                                      <p:cBhvr>
                                        <p:cTn id="36" dur="1" fill="hold">
                                          <p:stCondLst>
                                            <p:cond delay="2999"/>
                                          </p:stCondLst>
                                        </p:cTn>
                                        <p:tgtEl>
                                          <p:spTgt spid="34826"/>
                                        </p:tgtEl>
                                        <p:attrNameLst>
                                          <p:attrName>style.visibility</p:attrName>
                                        </p:attrNameLst>
                                      </p:cBhvr>
                                      <p:to>
                                        <p:strVal val="hidden"/>
                                      </p:to>
                                    </p:set>
                                  </p:childTnLst>
                                </p:cTn>
                              </p:par>
                            </p:childTnLst>
                          </p:cTn>
                        </p:par>
                        <p:par>
                          <p:cTn id="37" fill="hold" nodeType="afterGroup">
                            <p:stCondLst>
                              <p:cond delay="12000"/>
                            </p:stCondLst>
                            <p:childTnLst>
                              <p:par>
                                <p:cTn id="38" presetID="10" presetClass="entr" presetSubtype="0" fill="hold" nodeType="afterEffect">
                                  <p:stCondLst>
                                    <p:cond delay="0"/>
                                  </p:stCondLst>
                                  <p:childTnLst>
                                    <p:set>
                                      <p:cBhvr>
                                        <p:cTn id="39" dur="1" fill="hold">
                                          <p:stCondLst>
                                            <p:cond delay="0"/>
                                          </p:stCondLst>
                                        </p:cTn>
                                        <p:tgtEl>
                                          <p:spTgt spid="34827"/>
                                        </p:tgtEl>
                                        <p:attrNameLst>
                                          <p:attrName>style.visibility</p:attrName>
                                        </p:attrNameLst>
                                      </p:cBhvr>
                                      <p:to>
                                        <p:strVal val="visible"/>
                                      </p:to>
                                    </p:set>
                                    <p:animEffect transition="in" filter="fade">
                                      <p:cBhvr>
                                        <p:cTn id="40" dur="2010"/>
                                        <p:tgtEl>
                                          <p:spTgt spid="34827"/>
                                        </p:tgtEl>
                                      </p:cBhvr>
                                    </p:animEffect>
                                  </p:childTnLst>
                                </p:cTn>
                              </p:par>
                            </p:childTnLst>
                          </p:cTn>
                        </p:par>
                        <p:par>
                          <p:cTn id="41" fill="hold" nodeType="afterGroup">
                            <p:stCondLst>
                              <p:cond delay="14010"/>
                            </p:stCondLst>
                            <p:childTnLst>
                              <p:par>
                                <p:cTn id="42" presetID="10" presetClass="entr" presetSubtype="0" fill="hold" nodeType="afterEffect">
                                  <p:stCondLst>
                                    <p:cond delay="0"/>
                                  </p:stCondLst>
                                  <p:childTnLst>
                                    <p:set>
                                      <p:cBhvr>
                                        <p:cTn id="43" dur="1" fill="hold">
                                          <p:stCondLst>
                                            <p:cond delay="0"/>
                                          </p:stCondLst>
                                        </p:cTn>
                                        <p:tgtEl>
                                          <p:spTgt spid="34825">
                                            <p:txEl>
                                              <p:pRg st="8" end="8"/>
                                            </p:txEl>
                                          </p:spTgt>
                                        </p:tgtEl>
                                        <p:attrNameLst>
                                          <p:attrName>style.visibility</p:attrName>
                                        </p:attrNameLst>
                                      </p:cBhvr>
                                      <p:to>
                                        <p:strVal val="visible"/>
                                      </p:to>
                                    </p:set>
                                    <p:animEffect transition="in" filter="fade">
                                      <p:cBhvr>
                                        <p:cTn id="44" dur="500"/>
                                        <p:tgtEl>
                                          <p:spTgt spid="34825">
                                            <p:txEl>
                                              <p:pRg st="8" end="8"/>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4825">
                                            <p:txEl>
                                              <p:pRg st="9" end="9"/>
                                            </p:txEl>
                                          </p:spTgt>
                                        </p:tgtEl>
                                        <p:attrNameLst>
                                          <p:attrName>style.visibility</p:attrName>
                                        </p:attrNameLst>
                                      </p:cBhvr>
                                      <p:to>
                                        <p:strVal val="visible"/>
                                      </p:to>
                                    </p:set>
                                    <p:animEffect transition="in" filter="fade">
                                      <p:cBhvr>
                                        <p:cTn id="47" dur="500"/>
                                        <p:tgtEl>
                                          <p:spTgt spid="34825">
                                            <p:txEl>
                                              <p:pRg st="9" end="9"/>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34825">
                                            <p:txEl>
                                              <p:pRg st="10" end="10"/>
                                            </p:txEl>
                                          </p:spTgt>
                                        </p:tgtEl>
                                        <p:attrNameLst>
                                          <p:attrName>style.visibility</p:attrName>
                                        </p:attrNameLst>
                                      </p:cBhvr>
                                      <p:to>
                                        <p:strVal val="visible"/>
                                      </p:to>
                                    </p:set>
                                    <p:animEffect transition="in" filter="fade">
                                      <p:cBhvr>
                                        <p:cTn id="50" dur="500"/>
                                        <p:tgtEl>
                                          <p:spTgt spid="34825">
                                            <p:txEl>
                                              <p:pRg st="10" end="10"/>
                                            </p:txEl>
                                          </p:spTgt>
                                        </p:tgtEl>
                                      </p:cBhvr>
                                    </p:animEffect>
                                  </p:childTnLst>
                                </p:cTn>
                              </p:par>
                            </p:childTnLst>
                          </p:cTn>
                        </p:par>
                        <p:par>
                          <p:cTn id="51" fill="hold">
                            <p:stCondLst>
                              <p:cond delay="14510"/>
                            </p:stCondLst>
                            <p:childTnLst>
                              <p:par>
                                <p:cTn id="52" presetID="22" presetClass="entr" presetSubtype="8" fill="hold" grpId="0" nodeType="afterEffect">
                                  <p:stCondLst>
                                    <p:cond delay="0"/>
                                  </p:stCondLst>
                                  <p:childTnLst>
                                    <p:set>
                                      <p:cBhvr>
                                        <p:cTn id="53" dur="1" fill="hold">
                                          <p:stCondLst>
                                            <p:cond delay="0"/>
                                          </p:stCondLst>
                                        </p:cTn>
                                        <p:tgtEl>
                                          <p:spTgt spid="34829"/>
                                        </p:tgtEl>
                                        <p:attrNameLst>
                                          <p:attrName>style.visibility</p:attrName>
                                        </p:attrNameLst>
                                      </p:cBhvr>
                                      <p:to>
                                        <p:strVal val="visible"/>
                                      </p:to>
                                    </p:set>
                                    <p:animEffect transition="in" filter="wipe(left)">
                                      <p:cBhvr>
                                        <p:cTn id="54" dur="1000"/>
                                        <p:tgtEl>
                                          <p:spTgt spid="34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9" grpId="0" animBg="1"/>
      <p:bldP spid="34830"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14913</TotalTime>
  <Words>2949</Words>
  <Application>Microsoft Office PowerPoint</Application>
  <PresentationFormat>On-screen Show (4:3)</PresentationFormat>
  <Paragraphs>613</Paragraphs>
  <Slides>80</Slides>
  <Notes>70</Notes>
  <HiddenSlides>1</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80</vt:i4>
      </vt:variant>
    </vt:vector>
  </HeadingPairs>
  <TitlesOfParts>
    <vt:vector size="82" baseType="lpstr">
      <vt:lpstr>Default Design</vt:lpstr>
      <vt:lpstr>Image</vt:lpstr>
      <vt:lpstr>Slide 1</vt:lpstr>
      <vt:lpstr>Slide 2</vt:lpstr>
      <vt:lpstr>Slide 3</vt:lpstr>
      <vt:lpstr>Slide 4</vt:lpstr>
      <vt:lpstr>Slide 5</vt:lpstr>
      <vt:lpstr>Slide 6</vt:lpstr>
      <vt:lpstr>Slide 7</vt:lpstr>
      <vt:lpstr>Accipiters</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A Few Final Points</vt:lpstr>
      <vt:lpstr>Slide 77</vt:lpstr>
      <vt:lpstr>Slide 78</vt:lpstr>
      <vt:lpstr>Slide 79</vt:lpstr>
      <vt:lpstr>Slide 80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oracle</cp:lastModifiedBy>
  <cp:revision>703</cp:revision>
  <dcterms:created xsi:type="dcterms:W3CDTF">2007-10-30T15:01:40Z</dcterms:created>
  <dcterms:modified xsi:type="dcterms:W3CDTF">2014-09-11T22:41:34Z</dcterms:modified>
</cp:coreProperties>
</file>