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89" r:id="rId2"/>
    <p:sldId id="405" r:id="rId3"/>
    <p:sldId id="273" r:id="rId4"/>
    <p:sldId id="279" r:id="rId5"/>
    <p:sldId id="280" r:id="rId6"/>
    <p:sldId id="282" r:id="rId7"/>
    <p:sldId id="287" r:id="rId8"/>
    <p:sldId id="283" r:id="rId9"/>
    <p:sldId id="397" r:id="rId10"/>
    <p:sldId id="394" r:id="rId11"/>
    <p:sldId id="407" r:id="rId12"/>
    <p:sldId id="307" r:id="rId13"/>
    <p:sldId id="387" r:id="rId14"/>
    <p:sldId id="288" r:id="rId15"/>
    <p:sldId id="289" r:id="rId16"/>
    <p:sldId id="290" r:id="rId17"/>
    <p:sldId id="292" r:id="rId18"/>
    <p:sldId id="293" r:id="rId19"/>
    <p:sldId id="294" r:id="rId20"/>
    <p:sldId id="296" r:id="rId21"/>
    <p:sldId id="297" r:id="rId22"/>
    <p:sldId id="298" r:id="rId23"/>
    <p:sldId id="403" r:id="rId24"/>
    <p:sldId id="302" r:id="rId25"/>
    <p:sldId id="321" r:id="rId26"/>
    <p:sldId id="408" r:id="rId27"/>
    <p:sldId id="409" r:id="rId28"/>
    <p:sldId id="309" r:id="rId29"/>
    <p:sldId id="317" r:id="rId30"/>
    <p:sldId id="310" r:id="rId31"/>
    <p:sldId id="319" r:id="rId32"/>
    <p:sldId id="323" r:id="rId33"/>
    <p:sldId id="326" r:id="rId34"/>
    <p:sldId id="327" r:id="rId35"/>
    <p:sldId id="328" r:id="rId36"/>
    <p:sldId id="333" r:id="rId37"/>
    <p:sldId id="332" r:id="rId38"/>
    <p:sldId id="336" r:id="rId39"/>
    <p:sldId id="339" r:id="rId40"/>
    <p:sldId id="341" r:id="rId41"/>
    <p:sldId id="342" r:id="rId42"/>
    <p:sldId id="346" r:id="rId43"/>
    <p:sldId id="354" r:id="rId44"/>
    <p:sldId id="356" r:id="rId45"/>
    <p:sldId id="357" r:id="rId46"/>
    <p:sldId id="365" r:id="rId47"/>
    <p:sldId id="364" r:id="rId48"/>
    <p:sldId id="371" r:id="rId49"/>
    <p:sldId id="382" r:id="rId50"/>
    <p:sldId id="384" r:id="rId51"/>
    <p:sldId id="399" r:id="rId52"/>
    <p:sldId id="400" r:id="rId53"/>
    <p:sldId id="401" r:id="rId54"/>
    <p:sldId id="402" r:id="rId55"/>
    <p:sldId id="406" r:id="rId56"/>
    <p:sldId id="274" r:id="rId57"/>
    <p:sldId id="404" r:id="rId58"/>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Verdana" pitchFamily="34" charset="0"/>
        <a:ea typeface="+mn-ea"/>
        <a:cs typeface="+mn-cs"/>
      </a:defRPr>
    </a:lvl1pPr>
    <a:lvl2pPr marL="457200" algn="ctr" rtl="0" fontAlgn="base">
      <a:spcBef>
        <a:spcPct val="0"/>
      </a:spcBef>
      <a:spcAft>
        <a:spcPct val="0"/>
      </a:spcAft>
      <a:defRPr sz="2400" b="1" kern="1200">
        <a:solidFill>
          <a:schemeClr val="tx1"/>
        </a:solidFill>
        <a:latin typeface="Verdana" pitchFamily="34" charset="0"/>
        <a:ea typeface="+mn-ea"/>
        <a:cs typeface="+mn-cs"/>
      </a:defRPr>
    </a:lvl2pPr>
    <a:lvl3pPr marL="914400" algn="ctr" rtl="0" fontAlgn="base">
      <a:spcBef>
        <a:spcPct val="0"/>
      </a:spcBef>
      <a:spcAft>
        <a:spcPct val="0"/>
      </a:spcAft>
      <a:defRPr sz="2400" b="1" kern="1200">
        <a:solidFill>
          <a:schemeClr val="tx1"/>
        </a:solidFill>
        <a:latin typeface="Verdana" pitchFamily="34" charset="0"/>
        <a:ea typeface="+mn-ea"/>
        <a:cs typeface="+mn-cs"/>
      </a:defRPr>
    </a:lvl3pPr>
    <a:lvl4pPr marL="1371600" algn="ctr" rtl="0" fontAlgn="base">
      <a:spcBef>
        <a:spcPct val="0"/>
      </a:spcBef>
      <a:spcAft>
        <a:spcPct val="0"/>
      </a:spcAft>
      <a:defRPr sz="2400" b="1" kern="1200">
        <a:solidFill>
          <a:schemeClr val="tx1"/>
        </a:solidFill>
        <a:latin typeface="Verdana" pitchFamily="34" charset="0"/>
        <a:ea typeface="+mn-ea"/>
        <a:cs typeface="+mn-cs"/>
      </a:defRPr>
    </a:lvl4pPr>
    <a:lvl5pPr marL="1828800" algn="ctr" rtl="0" fontAlgn="base">
      <a:spcBef>
        <a:spcPct val="0"/>
      </a:spcBef>
      <a:spcAft>
        <a:spcPct val="0"/>
      </a:spcAft>
      <a:defRPr sz="2400" b="1" kern="1200">
        <a:solidFill>
          <a:schemeClr val="tx1"/>
        </a:solidFill>
        <a:latin typeface="Verdana" pitchFamily="34" charset="0"/>
        <a:ea typeface="+mn-ea"/>
        <a:cs typeface="+mn-cs"/>
      </a:defRPr>
    </a:lvl5pPr>
    <a:lvl6pPr marL="2286000" algn="l" defTabSz="914400" rtl="0" eaLnBrk="1" latinLnBrk="0" hangingPunct="1">
      <a:defRPr sz="2400" b="1" kern="1200">
        <a:solidFill>
          <a:schemeClr val="tx1"/>
        </a:solidFill>
        <a:latin typeface="Verdana" pitchFamily="34" charset="0"/>
        <a:ea typeface="+mn-ea"/>
        <a:cs typeface="+mn-cs"/>
      </a:defRPr>
    </a:lvl6pPr>
    <a:lvl7pPr marL="2743200" algn="l" defTabSz="914400" rtl="0" eaLnBrk="1" latinLnBrk="0" hangingPunct="1">
      <a:defRPr sz="2400" b="1" kern="1200">
        <a:solidFill>
          <a:schemeClr val="tx1"/>
        </a:solidFill>
        <a:latin typeface="Verdana" pitchFamily="34" charset="0"/>
        <a:ea typeface="+mn-ea"/>
        <a:cs typeface="+mn-cs"/>
      </a:defRPr>
    </a:lvl7pPr>
    <a:lvl8pPr marL="3200400" algn="l" defTabSz="914400" rtl="0" eaLnBrk="1" latinLnBrk="0" hangingPunct="1">
      <a:defRPr sz="2400" b="1" kern="1200">
        <a:solidFill>
          <a:schemeClr val="tx1"/>
        </a:solidFill>
        <a:latin typeface="Verdana" pitchFamily="34" charset="0"/>
        <a:ea typeface="+mn-ea"/>
        <a:cs typeface="+mn-cs"/>
      </a:defRPr>
    </a:lvl8pPr>
    <a:lvl9pPr marL="3657600" algn="l" defTabSz="914400" rtl="0" eaLnBrk="1" latinLnBrk="0" hangingPunct="1">
      <a:defRPr sz="24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DFF6B"/>
    <a:srgbClr val="83FD3F"/>
    <a:srgbClr val="AC77D3"/>
    <a:srgbClr val="5C89CC"/>
    <a:srgbClr val="8093CE"/>
    <a:srgbClr val="D3CFDB"/>
    <a:srgbClr val="FD7F39"/>
    <a:srgbClr val="FFD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3" autoAdjust="0"/>
    <p:restoredTop sz="80562" autoAdjust="0"/>
  </p:normalViewPr>
  <p:slideViewPr>
    <p:cSldViewPr>
      <p:cViewPr varScale="1">
        <p:scale>
          <a:sx n="94" d="100"/>
          <a:sy n="94" d="100"/>
        </p:scale>
        <p:origin x="135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676"/>
    </p:cViewPr>
  </p:sorterViewPr>
  <p:notesViewPr>
    <p:cSldViewPr>
      <p:cViewPr varScale="1">
        <p:scale>
          <a:sx n="66" d="100"/>
          <a:sy n="66" d="100"/>
        </p:scale>
        <p:origin x="-166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1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CD58670C-36AA-4013-BCC1-B63BA34B42A6}" type="slidenum">
              <a:rPr lang="en-US"/>
              <a:pPr/>
              <a:t>‹#›</a:t>
            </a:fld>
            <a:endParaRPr lang="en-US"/>
          </a:p>
        </p:txBody>
      </p:sp>
    </p:spTree>
    <p:extLst>
      <p:ext uri="{BB962C8B-B14F-4D97-AF65-F5344CB8AC3E}">
        <p14:creationId xmlns:p14="http://schemas.microsoft.com/office/powerpoint/2010/main" val="31332764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E2495-2F97-4D49-BE7E-CB2FADC48EC9}" type="slidenum">
              <a:rPr lang="en-US"/>
              <a:pPr/>
              <a:t>1</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6BD69-57EC-4D4A-A55D-2C96F6F66B42}" type="slidenum">
              <a:rPr lang="en-US"/>
              <a:pPr/>
              <a:t>12</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85800" y="4343400"/>
            <a:ext cx="5486400" cy="1524000"/>
          </a:xfrm>
        </p:spPr>
        <p:txBody>
          <a:bodyPr/>
          <a:lstStyle/>
          <a:p>
            <a:r>
              <a:rPr lang="en-US"/>
              <a:t>No clear pictures of adult Goshawks in flight could be found for this program.  Many of the donors of photographs as well as other contacts said, “They’re on us before we know it, and then it’s too late to catch them!”  </a:t>
            </a:r>
          </a:p>
          <a:p>
            <a:r>
              <a:rPr lang="en-US"/>
              <a:t>This is a testament to the fact that Goshawks can cover a lot of distance with each powerful flap of wings.  As the late expert hawkwatcher Robert Smart once said, “Sharpies fly  ‘flippy flippy flippy ---- glide.  Coops fly ‘flappa flappa flappa ----gli-i-de.’  And Goshawks fly ‘FLOMpa FLOMpa FLOMpa gli-i-i-ide.’”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432BA-473D-4897-806C-9EC709434C6A}" type="slidenum">
              <a:rPr lang="en-US"/>
              <a:pPr/>
              <a:t>13</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xfrm>
            <a:off x="685800" y="4343400"/>
            <a:ext cx="5486400" cy="990600"/>
          </a:xfrm>
        </p:spPr>
        <p:txBody>
          <a:bodyPr/>
          <a:lstStyle/>
          <a:p>
            <a:r>
              <a:rPr lang="en-US" dirty="0"/>
              <a:t>No field marks visible on this “blown-up” shot of an overhead </a:t>
            </a:r>
            <a:r>
              <a:rPr lang="en-US" dirty="0" err="1"/>
              <a:t>Gos</a:t>
            </a:r>
            <a:r>
              <a:rPr lang="en-US" dirty="0"/>
              <a:t>, and yes, that shot does look fuzzy.  This is a good example of exactly how one might see this species in migration, and why knowledge/familiarity with shape and behavior is so important.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207B0-9F60-4E59-9248-143913CEEE6E}" type="slidenum">
              <a:rPr lang="en-US"/>
              <a:pPr/>
              <a:t>14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D6778-0B6E-45BC-96D2-934A810A9BE6}" type="slidenum">
              <a:rPr lang="en-US"/>
              <a:pPr/>
              <a:t>15</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D02A-6598-4A1F-89CA-AB7EAC7C1B01}" type="slidenum">
              <a:rPr lang="en-US"/>
              <a:pPr/>
              <a:t>16</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85800" y="4343400"/>
            <a:ext cx="5486400" cy="1676400"/>
          </a:xfrm>
        </p:spPr>
        <p:txBody>
          <a:bodyPr/>
          <a:lstStyle/>
          <a:p>
            <a:r>
              <a:rPr lang="en-US"/>
              <a:t>“Belly band” is noted in this slide, but it is important to know that belly bands on Red-tailed Hawks can vary from very dark and dense to only a few barely discernable speckles.</a:t>
            </a:r>
          </a:p>
          <a:p>
            <a:endParaRPr lang="en-US"/>
          </a:p>
          <a:p>
            <a:r>
              <a:rPr lang="en-US"/>
              <a:t>This sub-adult Red-tail shows some faint barring in the tail, which is beginning to show the rusty red of an adult.  Younger Red-tails exhibit faintly barred brownish tails.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A3A69-D38B-421E-BA3E-91A6F7A395A3}" type="slidenum">
              <a:rPr lang="en-US"/>
              <a:pPr/>
              <a:t>17</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05797-7DD7-4982-8DC1-1134E5AB9D7D}" type="slidenum">
              <a:rPr lang="en-US"/>
              <a:pPr/>
              <a:t>18</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189C2-9D08-4A82-9FEC-3F880E262D19}" type="slidenum">
              <a:rPr lang="en-US"/>
              <a:pPr/>
              <a:t>19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68B4F-E4B4-4309-B323-BE8D22715648}" type="slidenum">
              <a:rPr lang="en-US"/>
              <a:pPr/>
              <a:t>20</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D4CFC-9071-4914-99E1-2BCEE085E92F}" type="slidenum">
              <a:rPr lang="en-US"/>
              <a:pPr/>
              <a:t>21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2</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1FBC9-A532-4A14-9EB7-20532881268D}" type="slidenum">
              <a:rPr lang="en-US"/>
              <a:pPr/>
              <a:t>22</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4DD2AD83-0851-47BC-9EFA-9D1F8FA2BAC1}" type="slidenum">
              <a:rPr lang="en-US"/>
              <a:pPr/>
              <a:t>23</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Red-shouldered Hawks seem “hyper” compared to other Buteos.  They can sometimes give an Accipiter-like impression because of this behavior and their longer tails.  When a Red-shoulder is soaring in an updraft it does indeed flap more and makes frequent wing-adjustments.</a:t>
            </a:r>
          </a:p>
          <a:p>
            <a:endParaRPr lang="en-US"/>
          </a:p>
          <a:p>
            <a:r>
              <a:rPr lang="en-US"/>
              <a:t>The tail appears longer compared to Red-tails.  This is because the Red-shoulder’s wings are narrower next to the body than are those of the Red-tail.  Seasoned watchers refer to tail-length in terms of its relation to the depth of the wing</a:t>
            </a:r>
          </a:p>
        </p:txBody>
      </p:sp>
      <p:pic>
        <p:nvPicPr>
          <p:cNvPr id="205828" name="Picture 4" descr="Coopsilho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0"/>
            <a:ext cx="2133600" cy="1354138"/>
          </a:xfrm>
          <a:prstGeom prst="rect">
            <a:avLst/>
          </a:prstGeom>
          <a:noFill/>
          <a:extLst>
            <a:ext uri="{909E8E84-426E-40DD-AFC4-6F175D3DCCD1}">
              <a14:hiddenFill xmlns:a14="http://schemas.microsoft.com/office/drawing/2010/main">
                <a:solidFill>
                  <a:srgbClr val="FFFFFF"/>
                </a:solidFill>
              </a14:hiddenFill>
            </a:ext>
          </a:extLst>
        </p:spPr>
      </p:pic>
      <p:sp>
        <p:nvSpPr>
          <p:cNvPr id="205829" name="Line 5"/>
          <p:cNvSpPr>
            <a:spLocks noChangeShapeType="1"/>
          </p:cNvSpPr>
          <p:nvPr/>
        </p:nvSpPr>
        <p:spPr bwMode="auto">
          <a:xfrm>
            <a:off x="2590800" y="6705600"/>
            <a:ext cx="1828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1" name="Line 7"/>
          <p:cNvSpPr>
            <a:spLocks noChangeShapeType="1"/>
          </p:cNvSpPr>
          <p:nvPr/>
        </p:nvSpPr>
        <p:spPr bwMode="auto">
          <a:xfrm>
            <a:off x="2514600" y="6324600"/>
            <a:ext cx="1905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2" name="Line 8"/>
          <p:cNvSpPr>
            <a:spLocks noChangeShapeType="1"/>
          </p:cNvSpPr>
          <p:nvPr/>
        </p:nvSpPr>
        <p:spPr bwMode="auto">
          <a:xfrm>
            <a:off x="3276600" y="6324600"/>
            <a:ext cx="0" cy="3810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3" name="Line 9"/>
          <p:cNvSpPr>
            <a:spLocks noChangeShapeType="1"/>
          </p:cNvSpPr>
          <p:nvPr/>
        </p:nvSpPr>
        <p:spPr bwMode="auto">
          <a:xfrm>
            <a:off x="2743200" y="73152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5" name="Line 11"/>
          <p:cNvSpPr>
            <a:spLocks noChangeShapeType="1"/>
          </p:cNvSpPr>
          <p:nvPr/>
        </p:nvSpPr>
        <p:spPr bwMode="auto">
          <a:xfrm>
            <a:off x="3581400" y="6705600"/>
            <a:ext cx="0" cy="6096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6" name="Text Box 12"/>
          <p:cNvSpPr txBox="1">
            <a:spLocks noChangeArrowheads="1"/>
          </p:cNvSpPr>
          <p:nvPr/>
        </p:nvSpPr>
        <p:spPr bwMode="auto">
          <a:xfrm>
            <a:off x="3435350" y="6356350"/>
            <a:ext cx="29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a:t>
            </a:r>
          </a:p>
        </p:txBody>
      </p:sp>
      <p:sp>
        <p:nvSpPr>
          <p:cNvPr id="205837" name="Text Box 13"/>
          <p:cNvSpPr txBox="1">
            <a:spLocks noChangeArrowheads="1"/>
          </p:cNvSpPr>
          <p:nvPr/>
        </p:nvSpPr>
        <p:spPr bwMode="auto">
          <a:xfrm>
            <a:off x="3505200" y="6858000"/>
            <a:ext cx="455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24</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C08E0-0CF3-41FB-9257-2EE2BBF90141}" type="slidenum">
              <a:rPr lang="en-US"/>
              <a:pPr/>
              <a:t>25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26</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1491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27</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515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D93EB-4E20-480F-AF6C-4F73EB3282D4}" type="slidenum">
              <a:rPr lang="en-US"/>
              <a:pPr/>
              <a:t>28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9D77E-4158-43F4-8917-7E392EAE0FB3}" type="slidenum">
              <a:rPr lang="en-US"/>
              <a:pPr/>
              <a:t>29</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1B3C6-EE35-497C-93BD-F1FCEF63199D}" type="slidenum">
              <a:rPr lang="en-US"/>
              <a:pPr/>
              <a:t>30</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4E10B-3527-4C96-9724-7CC5128A8A8B}" type="slidenum">
              <a:rPr lang="en-US"/>
              <a:pPr/>
              <a:t>31</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7FAF7-D77A-4CB6-878C-FFC686F54647}" type="slidenum">
              <a:rPr lang="en-US"/>
              <a:pPr/>
              <a:t>3</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685800" y="4343400"/>
            <a:ext cx="5486400" cy="762000"/>
          </a:xfrm>
        </p:spPr>
        <p:txBody>
          <a:bodyPr/>
          <a:lstStyle/>
          <a:p>
            <a:r>
              <a:rPr lang="en-US"/>
              <a:t>Pictured here is a mixed-species kettle photographed at Cardel, Veracruz, MX.</a:t>
            </a:r>
          </a:p>
          <a:p>
            <a:r>
              <a:rPr lang="en-US"/>
              <a:t>In addition to the circled hawk, a number of Turkey Vultures are evident.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97181-4141-43A0-BDA6-C0195064A0EF}" type="slidenum">
              <a:rPr lang="en-US"/>
              <a:pPr/>
              <a:t>32</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ADFC4-ED91-435F-936E-02430BE41AA7}" type="slidenum">
              <a:rPr lang="en-US"/>
              <a:pPr/>
              <a:t>33</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53B83-A696-4FEA-9E37-9C18FAC09AEB}" type="slidenum">
              <a:rPr lang="en-US"/>
              <a:pPr/>
              <a:t>34</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A4BDF-841C-49E4-A555-DA946936425F}" type="slidenum">
              <a:rPr lang="en-US"/>
              <a:pPr/>
              <a:t>35</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53EA0F-53E6-4A85-B23F-5FE5E43356A6}" type="slidenum">
              <a:rPr lang="en-US"/>
              <a:pPr/>
              <a:t>36</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50D5D-E712-4D5B-845D-DF02E4630833}" type="slidenum">
              <a:rPr lang="en-US"/>
              <a:pPr/>
              <a:t>37</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B95EE-264D-4E9B-B1D3-D746977DDD7B}" type="slidenum">
              <a:rPr lang="en-US"/>
              <a:pPr/>
              <a:t>38</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438FB-2045-4A49-B334-5AA7D69C043F}" type="slidenum">
              <a:rPr lang="en-US"/>
              <a:pPr/>
              <a:t>39</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F7BF8-3299-4F40-804C-34FBB912575E}" type="slidenum">
              <a:rPr lang="en-US"/>
              <a:pPr/>
              <a:t>40</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1ED25-3EA2-4E23-9D94-F081D49012A8}" type="slidenum">
              <a:rPr lang="en-US"/>
              <a:pPr/>
              <a:t>41</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77D8D-00BB-4468-B345-0E6F2D55A9A4}" type="slidenum">
              <a:rPr lang="en-US"/>
              <a:pPr/>
              <a:t>4</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24F7-F1C1-4CEA-A120-F328EC43B836}" type="slidenum">
              <a:rPr lang="en-US"/>
              <a:pPr/>
              <a:t>42</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EB718-A741-4A66-AC40-F265339B3CE7}" type="slidenum">
              <a:rPr lang="en-US"/>
              <a:pPr/>
              <a:t>43</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AF92B-A212-474C-974D-17543CE59BBB}" type="slidenum">
              <a:rPr lang="en-US"/>
              <a:pPr/>
              <a:t>44</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a:t>There actually is some overlap in the amount of “necklace” streaking.  However, birds with heavier streaking are usually females, and birds with none are males.  (Clark and Wheeler, 2001)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A9385-9228-499B-86B7-AE5AF3652D41}" type="slidenum">
              <a:rPr lang="en-US"/>
              <a:pPr/>
              <a:t>45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67293-3FD1-477B-89A9-EFE969F7571C}" type="slidenum">
              <a:rPr lang="en-US"/>
              <a:pPr/>
              <a:t>46</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685800" y="4343400"/>
            <a:ext cx="5486400" cy="609600"/>
          </a:xfrm>
        </p:spPr>
        <p:txBody>
          <a:bodyPr/>
          <a:lstStyle/>
          <a:p>
            <a:r>
              <a:rPr lang="en-US"/>
              <a:t>Female underparts are heavily streaked, whereas streaking on young birds is limited to upper breast and flanks.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D0613-0D94-4362-974C-D4D6124C87EA}" type="slidenum">
              <a:rPr lang="en-US"/>
              <a:pPr/>
              <a:t>47</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3AC4E-7E2C-487E-84CE-623A8C15DF1E}" type="slidenum">
              <a:rPr lang="en-US"/>
              <a:pPr/>
              <a:t>48</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8C628-89A4-4C6E-95FE-CCBA6F3D14F2}" type="slidenum">
              <a:rPr lang="en-US"/>
              <a:pPr/>
              <a:t>49</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56</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57</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B0EE3-E13F-4459-A30D-73BC14F54C48}" type="slidenum">
              <a:rPr lang="en-US"/>
              <a:pPr/>
              <a:t>5</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E5647-9B52-4696-95B1-D740D18E18DE}" type="slidenum">
              <a:rPr lang="en-US"/>
              <a:pPr/>
              <a:t>6</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4A71C-2B69-4E2D-A1EA-ADABBD5CB5EB}" type="slidenum">
              <a:rPr lang="en-US"/>
              <a:pPr/>
              <a:t>7</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609600" y="4267200"/>
            <a:ext cx="5486400" cy="4572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B7A9-1915-4A80-84BB-AFF92F3A1516}" type="slidenum">
              <a:rPr lang="en-US"/>
              <a:pPr/>
              <a:t>8</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685800" y="4343400"/>
            <a:ext cx="5486400" cy="685800"/>
          </a:xfrm>
        </p:spPr>
        <p:txBody>
          <a:bodyPr/>
          <a:lstStyle/>
          <a:p>
            <a:r>
              <a:rPr lang="en-US"/>
              <a:t>The Cooper’s Hawk pictured here is an immature.  Adults have rust-colored barred underparts.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A1D31-27E2-4D33-AB0D-BD514D455B65}" type="slidenum">
              <a:rPr lang="en-US"/>
              <a:pPr/>
              <a:t>10</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685800" y="4343400"/>
            <a:ext cx="5486400" cy="381000"/>
          </a:xfrm>
        </p:spPr>
        <p:txBody>
          <a:bodyPr/>
          <a:lstStyle/>
          <a:p>
            <a:r>
              <a:rPr lang="en-US"/>
              <a:t>Both of these birds are immatures.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DB616C-AF84-4E5C-B9B3-05BB2ED499B3}" type="slidenum">
              <a:rPr lang="en-US"/>
              <a:pPr/>
              <a:t>‹#›</a:t>
            </a:fld>
            <a:endParaRPr lang="en-US"/>
          </a:p>
        </p:txBody>
      </p:sp>
    </p:spTree>
    <p:extLst>
      <p:ext uri="{BB962C8B-B14F-4D97-AF65-F5344CB8AC3E}">
        <p14:creationId xmlns:p14="http://schemas.microsoft.com/office/powerpoint/2010/main" val="396077534"/>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5E344-1B0B-42EA-B948-A21E97F4FE0D}" type="slidenum">
              <a:rPr lang="en-US"/>
              <a:pPr/>
              <a:t>‹#›</a:t>
            </a:fld>
            <a:endParaRPr lang="en-US"/>
          </a:p>
        </p:txBody>
      </p:sp>
    </p:spTree>
    <p:extLst>
      <p:ext uri="{BB962C8B-B14F-4D97-AF65-F5344CB8AC3E}">
        <p14:creationId xmlns:p14="http://schemas.microsoft.com/office/powerpoint/2010/main" val="2841130367"/>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AA1-8D3B-4FA3-899F-2A23E718A1CA}" type="slidenum">
              <a:rPr lang="en-US"/>
              <a:pPr/>
              <a:t>‹#›</a:t>
            </a:fld>
            <a:endParaRPr lang="en-US"/>
          </a:p>
        </p:txBody>
      </p:sp>
    </p:spTree>
    <p:extLst>
      <p:ext uri="{BB962C8B-B14F-4D97-AF65-F5344CB8AC3E}">
        <p14:creationId xmlns:p14="http://schemas.microsoft.com/office/powerpoint/2010/main" val="4140280210"/>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0149A9A-7A15-408A-8634-550235C7DB06}" type="slidenum">
              <a:rPr lang="en-US"/>
              <a:pPr/>
              <a:t>‹#›</a:t>
            </a:fld>
            <a:endParaRPr lang="en-US"/>
          </a:p>
        </p:txBody>
      </p:sp>
    </p:spTree>
    <p:extLst>
      <p:ext uri="{BB962C8B-B14F-4D97-AF65-F5344CB8AC3E}">
        <p14:creationId xmlns:p14="http://schemas.microsoft.com/office/powerpoint/2010/main" val="634146279"/>
      </p:ext>
    </p:extLst>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2C18A3-2EEC-416A-AFF8-74C39701235F}" type="slidenum">
              <a:rPr lang="en-US"/>
              <a:pPr/>
              <a:t>‹#›</a:t>
            </a:fld>
            <a:endParaRPr lang="en-US"/>
          </a:p>
        </p:txBody>
      </p:sp>
    </p:spTree>
    <p:extLst>
      <p:ext uri="{BB962C8B-B14F-4D97-AF65-F5344CB8AC3E}">
        <p14:creationId xmlns:p14="http://schemas.microsoft.com/office/powerpoint/2010/main" val="95146140"/>
      </p:ext>
    </p:extLst>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BE048-C6B1-419A-B6D7-0CA929977184}" type="slidenum">
              <a:rPr lang="en-US"/>
              <a:pPr/>
              <a:t>‹#›</a:t>
            </a:fld>
            <a:endParaRPr lang="en-US"/>
          </a:p>
        </p:txBody>
      </p:sp>
    </p:spTree>
    <p:extLst>
      <p:ext uri="{BB962C8B-B14F-4D97-AF65-F5344CB8AC3E}">
        <p14:creationId xmlns:p14="http://schemas.microsoft.com/office/powerpoint/2010/main" val="1411794903"/>
      </p:ext>
    </p:extLst>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highlight>
                  <a:srgbClr val="FFFF00"/>
                </a:highlight>
              </a:defRPr>
            </a:lvl1pPr>
            <a:lvl2pPr>
              <a:defRPr sz="2400">
                <a:highlight>
                  <a:srgbClr val="FFFF00"/>
                </a:highlight>
              </a:defRPr>
            </a:lvl2pPr>
            <a:lvl3pPr>
              <a:defRPr sz="2000">
                <a:highlight>
                  <a:srgbClr val="FFFF00"/>
                </a:highlight>
              </a:defRPr>
            </a:lvl3pPr>
            <a:lvl4pPr>
              <a:defRPr sz="1800">
                <a:highlight>
                  <a:srgbClr val="FFFF00"/>
                </a:highlight>
              </a:defRPr>
            </a:lvl4pPr>
            <a:lvl5pPr>
              <a:defRPr sz="1800">
                <a:highlight>
                  <a:srgbClr val="FFFF00"/>
                </a:high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highlight>
                  <a:srgbClr val="FFFF00"/>
                </a:highlight>
              </a:defRPr>
            </a:lvl1pPr>
            <a:lvl2pPr>
              <a:defRPr sz="2400">
                <a:highlight>
                  <a:srgbClr val="FFFF00"/>
                </a:highlight>
              </a:defRPr>
            </a:lvl2pPr>
            <a:lvl3pPr>
              <a:defRPr sz="2000">
                <a:highlight>
                  <a:srgbClr val="FFFF00"/>
                </a:highlight>
              </a:defRPr>
            </a:lvl3pPr>
            <a:lvl4pPr>
              <a:defRPr sz="1800">
                <a:highlight>
                  <a:srgbClr val="FFFF00"/>
                </a:highlight>
              </a:defRPr>
            </a:lvl4pPr>
            <a:lvl5pPr>
              <a:defRPr sz="1800">
                <a:highlight>
                  <a:srgbClr val="FFFF00"/>
                </a:high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068BF-3811-4521-8FB8-CE19396E1E14}" type="slidenum">
              <a:rPr lang="en-US"/>
              <a:pPr/>
              <a:t>‹#›</a:t>
            </a:fld>
            <a:endParaRPr lang="en-US"/>
          </a:p>
        </p:txBody>
      </p:sp>
    </p:spTree>
    <p:extLst>
      <p:ext uri="{BB962C8B-B14F-4D97-AF65-F5344CB8AC3E}">
        <p14:creationId xmlns:p14="http://schemas.microsoft.com/office/powerpoint/2010/main" val="3332805424"/>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013EAD-22C5-4884-AD7C-6E998F84483E}" type="slidenum">
              <a:rPr lang="en-US"/>
              <a:pPr/>
              <a:t>‹#›</a:t>
            </a:fld>
            <a:endParaRPr lang="en-US"/>
          </a:p>
        </p:txBody>
      </p:sp>
    </p:spTree>
    <p:extLst>
      <p:ext uri="{BB962C8B-B14F-4D97-AF65-F5344CB8AC3E}">
        <p14:creationId xmlns:p14="http://schemas.microsoft.com/office/powerpoint/2010/main" val="3757405104"/>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D7A9B77-E903-48B3-A66F-DE9F79AB1927}" type="slidenum">
              <a:rPr lang="en-US"/>
              <a:pPr/>
              <a:t>‹#›</a:t>
            </a:fld>
            <a:endParaRPr lang="en-US"/>
          </a:p>
        </p:txBody>
      </p:sp>
    </p:spTree>
    <p:extLst>
      <p:ext uri="{BB962C8B-B14F-4D97-AF65-F5344CB8AC3E}">
        <p14:creationId xmlns:p14="http://schemas.microsoft.com/office/powerpoint/2010/main" val="1536327984"/>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514A00-C4E5-4236-8D9F-64D044A07574}" type="slidenum">
              <a:rPr lang="en-US"/>
              <a:pPr/>
              <a:t>‹#›</a:t>
            </a:fld>
            <a:endParaRPr lang="en-US"/>
          </a:p>
        </p:txBody>
      </p:sp>
    </p:spTree>
    <p:extLst>
      <p:ext uri="{BB962C8B-B14F-4D97-AF65-F5344CB8AC3E}">
        <p14:creationId xmlns:p14="http://schemas.microsoft.com/office/powerpoint/2010/main" val="2107395367"/>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65A89-9F5C-4AB0-9FD3-4E226EBE48DC}" type="slidenum">
              <a:rPr lang="en-US"/>
              <a:pPr/>
              <a:t>‹#›</a:t>
            </a:fld>
            <a:endParaRPr lang="en-US"/>
          </a:p>
        </p:txBody>
      </p:sp>
    </p:spTree>
    <p:extLst>
      <p:ext uri="{BB962C8B-B14F-4D97-AF65-F5344CB8AC3E}">
        <p14:creationId xmlns:p14="http://schemas.microsoft.com/office/powerpoint/2010/main" val="3565821517"/>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168229-A573-4C40-BBAE-0CC1C08E90A3}" type="slidenum">
              <a:rPr lang="en-US"/>
              <a:pPr/>
              <a:t>‹#›</a:t>
            </a:fld>
            <a:endParaRPr lang="en-US"/>
          </a:p>
        </p:txBody>
      </p:sp>
    </p:spTree>
    <p:extLst>
      <p:ext uri="{BB962C8B-B14F-4D97-AF65-F5344CB8AC3E}">
        <p14:creationId xmlns:p14="http://schemas.microsoft.com/office/powerpoint/2010/main" val="1656503899"/>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0BC66950-30EB-4481-B823-D61EED5AD6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5000">
    <p:fade/>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7.png"/><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53.png"/><Relationship Id="rId4" Type="http://schemas.openxmlformats.org/officeDocument/2006/relationships/oleObject" Target="../embeddings/oleObject10.bin"/></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2.jpeg"/><Relationship Id="rId18" Type="http://schemas.openxmlformats.org/officeDocument/2006/relationships/image" Target="../media/image97.jpeg"/><Relationship Id="rId3" Type="http://schemas.openxmlformats.org/officeDocument/2006/relationships/notesSlide" Target="../notesSlides/notesSlide47.xml"/><Relationship Id="rId21" Type="http://schemas.openxmlformats.org/officeDocument/2006/relationships/image" Target="../media/image50.jpeg"/><Relationship Id="rId7" Type="http://schemas.openxmlformats.org/officeDocument/2006/relationships/image" Target="../media/image88.jpeg"/><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slideLayout" Target="../slideLayouts/slideLayout7.xml"/><Relationship Id="rId16" Type="http://schemas.openxmlformats.org/officeDocument/2006/relationships/image" Target="../media/image95.jpeg"/><Relationship Id="rId20" Type="http://schemas.openxmlformats.org/officeDocument/2006/relationships/image" Target="../media/image99.jpeg"/><Relationship Id="rId1" Type="http://schemas.openxmlformats.org/officeDocument/2006/relationships/vmlDrawing" Target="../drawings/vmlDrawing10.vml"/><Relationship Id="rId6" Type="http://schemas.openxmlformats.org/officeDocument/2006/relationships/image" Target="../media/image12.png"/><Relationship Id="rId11" Type="http://schemas.openxmlformats.org/officeDocument/2006/relationships/image" Target="../media/image27.png"/><Relationship Id="rId24" Type="http://schemas.openxmlformats.org/officeDocument/2006/relationships/image" Target="../media/image102.jpeg"/><Relationship Id="rId5" Type="http://schemas.openxmlformats.org/officeDocument/2006/relationships/oleObject" Target="../embeddings/oleObject12.bin"/><Relationship Id="rId15" Type="http://schemas.openxmlformats.org/officeDocument/2006/relationships/image" Target="../media/image94.jpeg"/><Relationship Id="rId23" Type="http://schemas.openxmlformats.org/officeDocument/2006/relationships/image" Target="../media/image101.jpeg"/><Relationship Id="rId10" Type="http://schemas.openxmlformats.org/officeDocument/2006/relationships/oleObject" Target="../embeddings/oleObject13.bin"/><Relationship Id="rId19" Type="http://schemas.openxmlformats.org/officeDocument/2006/relationships/image" Target="../media/image98.jpeg"/><Relationship Id="rId4" Type="http://schemas.openxmlformats.org/officeDocument/2006/relationships/image" Target="../media/image87.jpeg"/><Relationship Id="rId9" Type="http://schemas.openxmlformats.org/officeDocument/2006/relationships/image" Target="../media/image90.jpeg"/><Relationship Id="rId14" Type="http://schemas.openxmlformats.org/officeDocument/2006/relationships/image" Target="../media/image93.jpeg"/><Relationship Id="rId22"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7.jpeg"/><Relationship Id="rId3" Type="http://schemas.openxmlformats.org/officeDocument/2006/relationships/image" Target="../media/image89.jpeg"/><Relationship Id="rId7" Type="http://schemas.openxmlformats.org/officeDocument/2006/relationships/image" Target="../media/image99.jpe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05.jpeg"/><Relationship Id="rId11" Type="http://schemas.openxmlformats.org/officeDocument/2006/relationships/oleObject" Target="../embeddings/oleObject14.bin"/><Relationship Id="rId5" Type="http://schemas.openxmlformats.org/officeDocument/2006/relationships/image" Target="../media/image104.jpeg"/><Relationship Id="rId10" Type="http://schemas.openxmlformats.org/officeDocument/2006/relationships/image" Target="../media/image106.jpeg"/><Relationship Id="rId4" Type="http://schemas.openxmlformats.org/officeDocument/2006/relationships/image" Target="../media/image103.jpeg"/><Relationship Id="rId9" Type="http://schemas.openxmlformats.org/officeDocument/2006/relationships/image" Target="../media/image9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descr="35880010"/>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7400" y="-964553"/>
            <a:ext cx="14706600" cy="97536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Rectangle 7"/>
          <p:cNvSpPr>
            <a:spLocks noChangeArrowheads="1"/>
          </p:cNvSpPr>
          <p:nvPr/>
        </p:nvSpPr>
        <p:spPr bwMode="auto">
          <a:xfrm>
            <a:off x="-762000" y="2249603"/>
            <a:ext cx="1066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dirty="0"/>
              <a:t>Raptor Identification</a:t>
            </a:r>
          </a:p>
          <a:p>
            <a:r>
              <a:rPr lang="en-US" sz="4000" dirty="0"/>
              <a:t>In Flight</a:t>
            </a:r>
          </a:p>
          <a:p>
            <a:endParaRPr lang="en-US" sz="4000" dirty="0"/>
          </a:p>
        </p:txBody>
      </p:sp>
      <p:sp>
        <p:nvSpPr>
          <p:cNvPr id="166920" name="Text Box 8"/>
          <p:cNvSpPr txBox="1">
            <a:spLocks noChangeArrowheads="1"/>
          </p:cNvSpPr>
          <p:nvPr/>
        </p:nvSpPr>
        <p:spPr bwMode="auto">
          <a:xfrm>
            <a:off x="2514600" y="4038600"/>
            <a:ext cx="399821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t>Species of the Northeast</a:t>
            </a:r>
          </a:p>
          <a:p>
            <a:r>
              <a:rPr lang="en-US" sz="1400" b="0" dirty="0"/>
              <a:t>Presented by Matt Orsie</a:t>
            </a:r>
          </a:p>
        </p:txBody>
      </p:sp>
      <p:sp>
        <p:nvSpPr>
          <p:cNvPr id="2" name="Rectangle 1"/>
          <p:cNvSpPr/>
          <p:nvPr/>
        </p:nvSpPr>
        <p:spPr>
          <a:xfrm>
            <a:off x="1039894" y="757694"/>
            <a:ext cx="7100021" cy="769441"/>
          </a:xfrm>
          <a:prstGeom prst="rect">
            <a:avLst/>
          </a:prstGeom>
        </p:spPr>
        <p:txBody>
          <a:bodyPr wrap="none">
            <a:spAutoFit/>
          </a:bodyPr>
          <a:lstStyle/>
          <a:p>
            <a:r>
              <a:rPr lang="en-US" sz="4000" dirty="0"/>
              <a:t>Mo</a:t>
            </a:r>
            <a:r>
              <a:rPr lang="en-US" sz="4400" dirty="0"/>
              <a:t>untaineer Audubon</a:t>
            </a:r>
            <a:endParaRPr lang="en-US" sz="540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66917"/>
                                        </p:tgtEl>
                                        <p:attrNameLst>
                                          <p:attrName>style.opacity</p:attrName>
                                        </p:attrNameLst>
                                      </p:cBhvr>
                                      <p:to>
                                        <p:strVal val="0.5"/>
                                      </p:to>
                                    </p:set>
                                    <p:animEffect filter="image" prLst="opacity: 0.5">
                                      <p:cBhvr rctx="IE">
                                        <p:cTn id="7" dur="indefinite"/>
                                        <p:tgtEl>
                                          <p:spTgt spid="1669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6919"/>
                                        </p:tgtEl>
                                        <p:attrNameLst>
                                          <p:attrName>style.visibility</p:attrName>
                                        </p:attrNameLst>
                                      </p:cBhvr>
                                      <p:to>
                                        <p:strVal val="visible"/>
                                      </p:to>
                                    </p:set>
                                    <p:anim calcmode="lin" valueType="num">
                                      <p:cBhvr>
                                        <p:cTn id="10" dur="2000" fill="hold"/>
                                        <p:tgtEl>
                                          <p:spTgt spid="166919"/>
                                        </p:tgtEl>
                                        <p:attrNameLst>
                                          <p:attrName>ppt_w</p:attrName>
                                        </p:attrNameLst>
                                      </p:cBhvr>
                                      <p:tavLst>
                                        <p:tav tm="0">
                                          <p:val>
                                            <p:fltVal val="0"/>
                                          </p:val>
                                        </p:tav>
                                        <p:tav tm="100000">
                                          <p:val>
                                            <p:strVal val="#ppt_w"/>
                                          </p:val>
                                        </p:tav>
                                      </p:tavLst>
                                    </p:anim>
                                    <p:anim calcmode="lin" valueType="num">
                                      <p:cBhvr>
                                        <p:cTn id="11" dur="2000" fill="hold"/>
                                        <p:tgtEl>
                                          <p:spTgt spid="166919"/>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6920"/>
                                        </p:tgtEl>
                                        <p:attrNameLst>
                                          <p:attrName>style.visibility</p:attrName>
                                        </p:attrNameLst>
                                      </p:cBhvr>
                                      <p:to>
                                        <p:strVal val="visible"/>
                                      </p:to>
                                    </p:set>
                                    <p:animEffect transition="in" filter="fade">
                                      <p:cBhvr>
                                        <p:cTn id="15" dur="2000"/>
                                        <p:tgtEl>
                                          <p:spTgt spid="16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61" name="Object 5"/>
          <p:cNvGraphicFramePr>
            <a:graphicFrameLocks noChangeAspect="1"/>
          </p:cNvGraphicFramePr>
          <p:nvPr>
            <p:extLst>
              <p:ext uri="{D42A27DB-BD31-4B8C-83A1-F6EECF244321}">
                <p14:modId xmlns:p14="http://schemas.microsoft.com/office/powerpoint/2010/main" val="3736778885"/>
              </p:ext>
            </p:extLst>
          </p:nvPr>
        </p:nvGraphicFramePr>
        <p:xfrm>
          <a:off x="4040525" y="233772"/>
          <a:ext cx="5284114" cy="6177590"/>
        </p:xfrm>
        <a:graphic>
          <a:graphicData uri="http://schemas.openxmlformats.org/presentationml/2006/ole">
            <mc:AlternateContent xmlns:mc="http://schemas.openxmlformats.org/markup-compatibility/2006">
              <mc:Choice xmlns:v="urn:schemas-microsoft-com:vml" Requires="v">
                <p:oleObj spid="_x0000_s173505" name="Image" r:id="rId4" imgW="4941426" imgH="5246295" progId="">
                  <p:embed/>
                </p:oleObj>
              </mc:Choice>
              <mc:Fallback>
                <p:oleObj name="Image" r:id="rId4" imgW="4941426" imgH="5246295" progId="">
                  <p:embed/>
                  <p:pic>
                    <p:nvPicPr>
                      <p:cNvPr id="0" name="Picture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525" y="233772"/>
                        <a:ext cx="5284114" cy="61775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3060" name="Picture 4" descr="DaveMcNhawks 019"/>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130000"/>
                    </a14:imgEffect>
                  </a14:imgLayer>
                </a14:imgProps>
              </a:ext>
              <a:ext uri="{28A0092B-C50C-407E-A947-70E740481C1C}">
                <a14:useLocalDpi xmlns:a14="http://schemas.microsoft.com/office/drawing/2010/main" val="0"/>
              </a:ext>
            </a:extLst>
          </a:blip>
          <a:srcRect/>
          <a:stretch>
            <a:fillRect/>
          </a:stretch>
        </p:blipFill>
        <p:spPr bwMode="auto">
          <a:xfrm rot="7551">
            <a:off x="-14015" y="233320"/>
            <a:ext cx="4935715" cy="619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Rectangle 6"/>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t> </a:t>
            </a:r>
            <a:r>
              <a:rPr lang="en-US" sz="2800" dirty="0">
                <a:solidFill>
                  <a:schemeClr val="bg1"/>
                </a:solidFill>
              </a:rPr>
              <a:t>Has a longer-”feeling” appearance</a:t>
            </a:r>
          </a:p>
          <a:p>
            <a:pPr algn="l"/>
            <a:r>
              <a:rPr lang="en-US" sz="2800" dirty="0">
                <a:solidFill>
                  <a:schemeClr val="bg1"/>
                </a:solidFill>
              </a:rPr>
              <a:t>  than the Sharp-shinned</a:t>
            </a:r>
          </a:p>
        </p:txBody>
      </p:sp>
      <p:sp>
        <p:nvSpPr>
          <p:cNvPr id="173063" name="Text Box 7"/>
          <p:cNvSpPr txBox="1">
            <a:spLocks noChangeArrowheads="1"/>
          </p:cNvSpPr>
          <p:nvPr/>
        </p:nvSpPr>
        <p:spPr bwMode="auto">
          <a:xfrm>
            <a:off x="1219200" y="1295400"/>
            <a:ext cx="2684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Sharp-shinned</a:t>
            </a:r>
          </a:p>
        </p:txBody>
      </p:sp>
      <p:sp>
        <p:nvSpPr>
          <p:cNvPr id="173064" name="Text Box 8"/>
          <p:cNvSpPr txBox="1">
            <a:spLocks noChangeArrowheads="1"/>
          </p:cNvSpPr>
          <p:nvPr/>
        </p:nvSpPr>
        <p:spPr bwMode="auto">
          <a:xfrm>
            <a:off x="6912928" y="12954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Cooper’s</a:t>
            </a:r>
          </a:p>
        </p:txBody>
      </p:sp>
      <p:sp>
        <p:nvSpPr>
          <p:cNvPr id="173065" name="Text Box 9"/>
          <p:cNvSpPr txBox="1">
            <a:spLocks noChangeArrowheads="1"/>
          </p:cNvSpPr>
          <p:nvPr/>
        </p:nvSpPr>
        <p:spPr bwMode="auto">
          <a:xfrm>
            <a:off x="222650" y="4511675"/>
            <a:ext cx="21675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Square-</a:t>
            </a:r>
            <a:r>
              <a:rPr lang="en-US" sz="1800" dirty="0" err="1"/>
              <a:t>ish</a:t>
            </a:r>
            <a:r>
              <a:rPr lang="en-US" sz="1800" dirty="0"/>
              <a:t> tail,</a:t>
            </a:r>
          </a:p>
          <a:p>
            <a:r>
              <a:rPr lang="en-US" sz="1400" b="0" dirty="0"/>
              <a:t>(sometimes notched)</a:t>
            </a:r>
          </a:p>
        </p:txBody>
      </p:sp>
      <p:sp>
        <p:nvSpPr>
          <p:cNvPr id="173066" name="Text Box 10"/>
          <p:cNvSpPr txBox="1">
            <a:spLocks noChangeArrowheads="1"/>
          </p:cNvSpPr>
          <p:nvPr/>
        </p:nvSpPr>
        <p:spPr bwMode="auto">
          <a:xfrm>
            <a:off x="84164" y="2575411"/>
            <a:ext cx="16161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Small head</a:t>
            </a:r>
          </a:p>
        </p:txBody>
      </p:sp>
      <p:sp>
        <p:nvSpPr>
          <p:cNvPr id="173067" name="Text Box 11"/>
          <p:cNvSpPr txBox="1">
            <a:spLocks noChangeArrowheads="1"/>
          </p:cNvSpPr>
          <p:nvPr/>
        </p:nvSpPr>
        <p:spPr bwMode="auto">
          <a:xfrm>
            <a:off x="7083953" y="4111565"/>
            <a:ext cx="1827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Rounded tail</a:t>
            </a:r>
          </a:p>
        </p:txBody>
      </p:sp>
      <p:sp>
        <p:nvSpPr>
          <p:cNvPr id="173068" name="Text Box 12"/>
          <p:cNvSpPr txBox="1">
            <a:spLocks noChangeArrowheads="1"/>
          </p:cNvSpPr>
          <p:nvPr/>
        </p:nvSpPr>
        <p:spPr bwMode="auto">
          <a:xfrm>
            <a:off x="4432061" y="2646089"/>
            <a:ext cx="158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Protruding</a:t>
            </a:r>
          </a:p>
          <a:p>
            <a:r>
              <a:rPr lang="en-US" sz="1800" dirty="0"/>
              <a:t>head</a:t>
            </a:r>
          </a:p>
        </p:txBody>
      </p:sp>
      <p:sp>
        <p:nvSpPr>
          <p:cNvPr id="173073" name="Text Box 17"/>
          <p:cNvSpPr txBox="1">
            <a:spLocks noChangeArrowheads="1"/>
          </p:cNvSpPr>
          <p:nvPr/>
        </p:nvSpPr>
        <p:spPr bwMode="auto">
          <a:xfrm>
            <a:off x="968795" y="5638800"/>
            <a:ext cx="18501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 flying “T”</a:t>
            </a:r>
          </a:p>
        </p:txBody>
      </p:sp>
      <p:sp>
        <p:nvSpPr>
          <p:cNvPr id="173074" name="Text Box 18"/>
          <p:cNvSpPr txBox="1">
            <a:spLocks noChangeArrowheads="1"/>
          </p:cNvSpPr>
          <p:nvPr/>
        </p:nvSpPr>
        <p:spPr bwMode="auto">
          <a:xfrm>
            <a:off x="5615622" y="5638800"/>
            <a:ext cx="21339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 flying cross</a:t>
            </a:r>
          </a:p>
        </p:txBody>
      </p:sp>
      <p:sp>
        <p:nvSpPr>
          <p:cNvPr id="173077" name="Line 21"/>
          <p:cNvSpPr>
            <a:spLocks noChangeShapeType="1"/>
          </p:cNvSpPr>
          <p:nvPr/>
        </p:nvSpPr>
        <p:spPr bwMode="auto">
          <a:xfrm>
            <a:off x="1827140" y="3140075"/>
            <a:ext cx="1371600" cy="152400"/>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8" name="Line 22"/>
          <p:cNvSpPr>
            <a:spLocks noChangeShapeType="1"/>
          </p:cNvSpPr>
          <p:nvPr/>
        </p:nvSpPr>
        <p:spPr bwMode="auto">
          <a:xfrm>
            <a:off x="2971800" y="2819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9" name="Line 23"/>
          <p:cNvSpPr>
            <a:spLocks noChangeShapeType="1"/>
          </p:cNvSpPr>
          <p:nvPr/>
        </p:nvSpPr>
        <p:spPr bwMode="auto">
          <a:xfrm>
            <a:off x="1827140" y="1997075"/>
            <a:ext cx="0" cy="2133600"/>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0" name="Line 24"/>
          <p:cNvSpPr>
            <a:spLocks noChangeShapeType="1"/>
          </p:cNvSpPr>
          <p:nvPr/>
        </p:nvSpPr>
        <p:spPr bwMode="auto">
          <a:xfrm>
            <a:off x="5887873" y="3457903"/>
            <a:ext cx="2133600" cy="76200"/>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1" name="Line 25"/>
          <p:cNvSpPr>
            <a:spLocks noChangeShapeType="1"/>
          </p:cNvSpPr>
          <p:nvPr/>
        </p:nvSpPr>
        <p:spPr bwMode="auto">
          <a:xfrm>
            <a:off x="6345073" y="1705303"/>
            <a:ext cx="0" cy="3505200"/>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1000"/>
                                  </p:stCondLst>
                                  <p:childTnLst>
                                    <p:set>
                                      <p:cBhvr>
                                        <p:cTn id="6" dur="1" fill="hold">
                                          <p:stCondLst>
                                            <p:cond delay="0"/>
                                          </p:stCondLst>
                                        </p:cTn>
                                        <p:tgtEl>
                                          <p:spTgt spid="173061"/>
                                        </p:tgtEl>
                                        <p:attrNameLst>
                                          <p:attrName>style.visibility</p:attrName>
                                        </p:attrNameLst>
                                      </p:cBhvr>
                                      <p:to>
                                        <p:strVal val="visible"/>
                                      </p:to>
                                    </p:set>
                                    <p:anim calcmode="lin" valueType="num">
                                      <p:cBhvr>
                                        <p:cTn id="7" dur="2000" fill="hold"/>
                                        <p:tgtEl>
                                          <p:spTgt spid="173061"/>
                                        </p:tgtEl>
                                        <p:attrNameLst>
                                          <p:attrName>ppt_w</p:attrName>
                                        </p:attrNameLst>
                                      </p:cBhvr>
                                      <p:tavLst>
                                        <p:tav tm="0">
                                          <p:val>
                                            <p:fltVal val="0"/>
                                          </p:val>
                                        </p:tav>
                                        <p:tav tm="100000">
                                          <p:val>
                                            <p:strVal val="#ppt_w"/>
                                          </p:val>
                                        </p:tav>
                                      </p:tavLst>
                                    </p:anim>
                                    <p:anim calcmode="lin" valueType="num">
                                      <p:cBhvr>
                                        <p:cTn id="8" dur="2000" fill="hold"/>
                                        <p:tgtEl>
                                          <p:spTgt spid="173061"/>
                                        </p:tgtEl>
                                        <p:attrNameLst>
                                          <p:attrName>ppt_h</p:attrName>
                                        </p:attrNameLst>
                                      </p:cBhvr>
                                      <p:tavLst>
                                        <p:tav tm="0">
                                          <p:val>
                                            <p:fltVal val="0"/>
                                          </p:val>
                                        </p:tav>
                                        <p:tav tm="100000">
                                          <p:val>
                                            <p:strVal val="#ppt_h"/>
                                          </p:val>
                                        </p:tav>
                                      </p:tavLst>
                                    </p:anim>
                                    <p:animEffect transition="in" filter="fade">
                                      <p:cBhvr>
                                        <p:cTn id="9" dur="2000"/>
                                        <p:tgtEl>
                                          <p:spTgt spid="17306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3064"/>
                                        </p:tgtEl>
                                        <p:attrNameLst>
                                          <p:attrName>style.visibility</p:attrName>
                                        </p:attrNameLst>
                                      </p:cBhvr>
                                      <p:to>
                                        <p:strVal val="visible"/>
                                      </p:to>
                                    </p:set>
                                    <p:animEffect transition="in" filter="fade">
                                      <p:cBhvr>
                                        <p:cTn id="12" dur="2000"/>
                                        <p:tgtEl>
                                          <p:spTgt spid="173064"/>
                                        </p:tgtEl>
                                      </p:cBhvr>
                                    </p:animEffect>
                                  </p:childTnLst>
                                </p:cTn>
                              </p:par>
                            </p:childTnLst>
                          </p:cTn>
                        </p:par>
                        <p:par>
                          <p:cTn id="13" fill="hold" nodeType="afterGroup">
                            <p:stCondLst>
                              <p:cond delay="3000"/>
                            </p:stCondLst>
                            <p:childTnLst>
                              <p:par>
                                <p:cTn id="14" presetID="53" presetClass="entr" presetSubtype="0" fill="hold" nodeType="afterEffect">
                                  <p:stCondLst>
                                    <p:cond delay="1000"/>
                                  </p:stCondLst>
                                  <p:childTnLst>
                                    <p:set>
                                      <p:cBhvr>
                                        <p:cTn id="15" dur="1" fill="hold">
                                          <p:stCondLst>
                                            <p:cond delay="0"/>
                                          </p:stCondLst>
                                        </p:cTn>
                                        <p:tgtEl>
                                          <p:spTgt spid="173060"/>
                                        </p:tgtEl>
                                        <p:attrNameLst>
                                          <p:attrName>style.visibility</p:attrName>
                                        </p:attrNameLst>
                                      </p:cBhvr>
                                      <p:to>
                                        <p:strVal val="visible"/>
                                      </p:to>
                                    </p:set>
                                    <p:anim calcmode="lin" valueType="num">
                                      <p:cBhvr>
                                        <p:cTn id="16" dur="2000" fill="hold"/>
                                        <p:tgtEl>
                                          <p:spTgt spid="173060"/>
                                        </p:tgtEl>
                                        <p:attrNameLst>
                                          <p:attrName>ppt_w</p:attrName>
                                        </p:attrNameLst>
                                      </p:cBhvr>
                                      <p:tavLst>
                                        <p:tav tm="0">
                                          <p:val>
                                            <p:fltVal val="0"/>
                                          </p:val>
                                        </p:tav>
                                        <p:tav tm="100000">
                                          <p:val>
                                            <p:strVal val="#ppt_w"/>
                                          </p:val>
                                        </p:tav>
                                      </p:tavLst>
                                    </p:anim>
                                    <p:anim calcmode="lin" valueType="num">
                                      <p:cBhvr>
                                        <p:cTn id="17" dur="2000" fill="hold"/>
                                        <p:tgtEl>
                                          <p:spTgt spid="173060"/>
                                        </p:tgtEl>
                                        <p:attrNameLst>
                                          <p:attrName>ppt_h</p:attrName>
                                        </p:attrNameLst>
                                      </p:cBhvr>
                                      <p:tavLst>
                                        <p:tav tm="0">
                                          <p:val>
                                            <p:fltVal val="0"/>
                                          </p:val>
                                        </p:tav>
                                        <p:tav tm="100000">
                                          <p:val>
                                            <p:strVal val="#ppt_h"/>
                                          </p:val>
                                        </p:tav>
                                      </p:tavLst>
                                    </p:anim>
                                    <p:animEffect transition="in" filter="fade">
                                      <p:cBhvr>
                                        <p:cTn id="18" dur="2000"/>
                                        <p:tgtEl>
                                          <p:spTgt spid="173060"/>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73063"/>
                                        </p:tgtEl>
                                        <p:attrNameLst>
                                          <p:attrName>style.visibility</p:attrName>
                                        </p:attrNameLst>
                                      </p:cBhvr>
                                      <p:to>
                                        <p:strVal val="visible"/>
                                      </p:to>
                                    </p:set>
                                    <p:animEffect transition="in" filter="fade">
                                      <p:cBhvr>
                                        <p:cTn id="21" dur="2000"/>
                                        <p:tgtEl>
                                          <p:spTgt spid="173063"/>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173065"/>
                                        </p:tgtEl>
                                        <p:attrNameLst>
                                          <p:attrName>style.visibility</p:attrName>
                                        </p:attrNameLst>
                                      </p:cBhvr>
                                      <p:to>
                                        <p:strVal val="visible"/>
                                      </p:to>
                                    </p:set>
                                    <p:animEffect transition="in" filter="fade">
                                      <p:cBhvr>
                                        <p:cTn id="25" dur="2000"/>
                                        <p:tgtEl>
                                          <p:spTgt spid="173065"/>
                                        </p:tgtEl>
                                      </p:cBhvr>
                                    </p:animEffect>
                                  </p:childTnLst>
                                </p:cTn>
                              </p:par>
                            </p:childTnLst>
                          </p:cTn>
                        </p:par>
                        <p:par>
                          <p:cTn id="26" fill="hold" nodeType="afterGroup">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173067"/>
                                        </p:tgtEl>
                                        <p:attrNameLst>
                                          <p:attrName>style.visibility</p:attrName>
                                        </p:attrNameLst>
                                      </p:cBhvr>
                                      <p:to>
                                        <p:strVal val="visible"/>
                                      </p:to>
                                    </p:set>
                                    <p:animEffect transition="in" filter="fade">
                                      <p:cBhvr>
                                        <p:cTn id="29" dur="2000"/>
                                        <p:tgtEl>
                                          <p:spTgt spid="173067"/>
                                        </p:tgtEl>
                                      </p:cBhvr>
                                    </p:animEffect>
                                  </p:childTnLst>
                                </p:cTn>
                              </p:par>
                            </p:childTnLst>
                          </p:cTn>
                        </p:par>
                        <p:par>
                          <p:cTn id="30" fill="hold" nodeType="afterGroup">
                            <p:stCondLst>
                              <p:cond delay="10000"/>
                            </p:stCondLst>
                            <p:childTnLst>
                              <p:par>
                                <p:cTn id="31" presetID="10" presetClass="entr" presetSubtype="0" fill="hold" grpId="0" nodeType="afterEffect">
                                  <p:stCondLst>
                                    <p:cond delay="0"/>
                                  </p:stCondLst>
                                  <p:childTnLst>
                                    <p:set>
                                      <p:cBhvr>
                                        <p:cTn id="32" dur="1" fill="hold">
                                          <p:stCondLst>
                                            <p:cond delay="0"/>
                                          </p:stCondLst>
                                        </p:cTn>
                                        <p:tgtEl>
                                          <p:spTgt spid="173066"/>
                                        </p:tgtEl>
                                        <p:attrNameLst>
                                          <p:attrName>style.visibility</p:attrName>
                                        </p:attrNameLst>
                                      </p:cBhvr>
                                      <p:to>
                                        <p:strVal val="visible"/>
                                      </p:to>
                                    </p:set>
                                    <p:animEffect transition="in" filter="fade">
                                      <p:cBhvr>
                                        <p:cTn id="33" dur="2000"/>
                                        <p:tgtEl>
                                          <p:spTgt spid="173066"/>
                                        </p:tgtEl>
                                      </p:cBhvr>
                                    </p:animEffect>
                                  </p:childTnLst>
                                </p:cTn>
                              </p:par>
                            </p:childTnLst>
                          </p:cTn>
                        </p:par>
                        <p:par>
                          <p:cTn id="34" fill="hold" nodeType="afterGroup">
                            <p:stCondLst>
                              <p:cond delay="12000"/>
                            </p:stCondLst>
                            <p:childTnLst>
                              <p:par>
                                <p:cTn id="35" presetID="10" presetClass="entr" presetSubtype="0" fill="hold" grpId="0" nodeType="afterEffect">
                                  <p:stCondLst>
                                    <p:cond delay="0"/>
                                  </p:stCondLst>
                                  <p:childTnLst>
                                    <p:set>
                                      <p:cBhvr>
                                        <p:cTn id="36" dur="1" fill="hold">
                                          <p:stCondLst>
                                            <p:cond delay="0"/>
                                          </p:stCondLst>
                                        </p:cTn>
                                        <p:tgtEl>
                                          <p:spTgt spid="173068"/>
                                        </p:tgtEl>
                                        <p:attrNameLst>
                                          <p:attrName>style.visibility</p:attrName>
                                        </p:attrNameLst>
                                      </p:cBhvr>
                                      <p:to>
                                        <p:strVal val="visible"/>
                                      </p:to>
                                    </p:set>
                                    <p:animEffect transition="in" filter="fade">
                                      <p:cBhvr>
                                        <p:cTn id="37" dur="2000"/>
                                        <p:tgtEl>
                                          <p:spTgt spid="173068"/>
                                        </p:tgtEl>
                                      </p:cBhvr>
                                    </p:animEffect>
                                  </p:childTnLst>
                                </p:cTn>
                              </p:par>
                            </p:childTnLst>
                          </p:cTn>
                        </p:par>
                        <p:par>
                          <p:cTn id="38" fill="hold" nodeType="afterGroup">
                            <p:stCondLst>
                              <p:cond delay="14000"/>
                            </p:stCondLst>
                            <p:childTnLst>
                              <p:par>
                                <p:cTn id="39" presetID="53" presetClass="entr" presetSubtype="0" fill="hold" grpId="0" nodeType="afterEffect">
                                  <p:stCondLst>
                                    <p:cond delay="0"/>
                                  </p:stCondLst>
                                  <p:childTnLst>
                                    <p:set>
                                      <p:cBhvr>
                                        <p:cTn id="40" dur="1" fill="hold">
                                          <p:stCondLst>
                                            <p:cond delay="0"/>
                                          </p:stCondLst>
                                        </p:cTn>
                                        <p:tgtEl>
                                          <p:spTgt spid="173073"/>
                                        </p:tgtEl>
                                        <p:attrNameLst>
                                          <p:attrName>style.visibility</p:attrName>
                                        </p:attrNameLst>
                                      </p:cBhvr>
                                      <p:to>
                                        <p:strVal val="visible"/>
                                      </p:to>
                                    </p:set>
                                    <p:anim calcmode="lin" valueType="num">
                                      <p:cBhvr>
                                        <p:cTn id="41" dur="2000" fill="hold"/>
                                        <p:tgtEl>
                                          <p:spTgt spid="173073"/>
                                        </p:tgtEl>
                                        <p:attrNameLst>
                                          <p:attrName>ppt_w</p:attrName>
                                        </p:attrNameLst>
                                      </p:cBhvr>
                                      <p:tavLst>
                                        <p:tav tm="0">
                                          <p:val>
                                            <p:fltVal val="0"/>
                                          </p:val>
                                        </p:tav>
                                        <p:tav tm="100000">
                                          <p:val>
                                            <p:strVal val="#ppt_w"/>
                                          </p:val>
                                        </p:tav>
                                      </p:tavLst>
                                    </p:anim>
                                    <p:anim calcmode="lin" valueType="num">
                                      <p:cBhvr>
                                        <p:cTn id="42" dur="2000" fill="hold"/>
                                        <p:tgtEl>
                                          <p:spTgt spid="173073"/>
                                        </p:tgtEl>
                                        <p:attrNameLst>
                                          <p:attrName>ppt_h</p:attrName>
                                        </p:attrNameLst>
                                      </p:cBhvr>
                                      <p:tavLst>
                                        <p:tav tm="0">
                                          <p:val>
                                            <p:fltVal val="0"/>
                                          </p:val>
                                        </p:tav>
                                        <p:tav tm="100000">
                                          <p:val>
                                            <p:strVal val="#ppt_h"/>
                                          </p:val>
                                        </p:tav>
                                      </p:tavLst>
                                    </p:anim>
                                    <p:animEffect transition="in" filter="fade">
                                      <p:cBhvr>
                                        <p:cTn id="43" dur="2000"/>
                                        <p:tgtEl>
                                          <p:spTgt spid="173073"/>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173077"/>
                                        </p:tgtEl>
                                        <p:attrNameLst>
                                          <p:attrName>style.visibility</p:attrName>
                                        </p:attrNameLst>
                                      </p:cBhvr>
                                      <p:to>
                                        <p:strVal val="visible"/>
                                      </p:to>
                                    </p:set>
                                    <p:animEffect transition="in" filter="fade">
                                      <p:cBhvr>
                                        <p:cTn id="47" dur="2000"/>
                                        <p:tgtEl>
                                          <p:spTgt spid="1730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3079"/>
                                        </p:tgtEl>
                                        <p:attrNameLst>
                                          <p:attrName>style.visibility</p:attrName>
                                        </p:attrNameLst>
                                      </p:cBhvr>
                                      <p:to>
                                        <p:strVal val="visible"/>
                                      </p:to>
                                    </p:set>
                                    <p:animEffect transition="in" filter="fade">
                                      <p:cBhvr>
                                        <p:cTn id="50" dur="2000"/>
                                        <p:tgtEl>
                                          <p:spTgt spid="173079"/>
                                        </p:tgtEl>
                                      </p:cBhvr>
                                    </p:animEffect>
                                  </p:childTnLst>
                                </p:cTn>
                              </p:par>
                            </p:childTnLst>
                          </p:cTn>
                        </p:par>
                        <p:par>
                          <p:cTn id="51" fill="hold" nodeType="afterGroup">
                            <p:stCondLst>
                              <p:cond delay="18000"/>
                            </p:stCondLst>
                            <p:childTnLst>
                              <p:par>
                                <p:cTn id="52" presetID="53" presetClass="entr" presetSubtype="0" fill="hold" grpId="0" nodeType="afterEffect">
                                  <p:stCondLst>
                                    <p:cond delay="0"/>
                                  </p:stCondLst>
                                  <p:childTnLst>
                                    <p:set>
                                      <p:cBhvr>
                                        <p:cTn id="53" dur="1" fill="hold">
                                          <p:stCondLst>
                                            <p:cond delay="0"/>
                                          </p:stCondLst>
                                        </p:cTn>
                                        <p:tgtEl>
                                          <p:spTgt spid="173074"/>
                                        </p:tgtEl>
                                        <p:attrNameLst>
                                          <p:attrName>style.visibility</p:attrName>
                                        </p:attrNameLst>
                                      </p:cBhvr>
                                      <p:to>
                                        <p:strVal val="visible"/>
                                      </p:to>
                                    </p:set>
                                    <p:anim calcmode="lin" valueType="num">
                                      <p:cBhvr>
                                        <p:cTn id="54" dur="2000" fill="hold"/>
                                        <p:tgtEl>
                                          <p:spTgt spid="173074"/>
                                        </p:tgtEl>
                                        <p:attrNameLst>
                                          <p:attrName>ppt_w</p:attrName>
                                        </p:attrNameLst>
                                      </p:cBhvr>
                                      <p:tavLst>
                                        <p:tav tm="0">
                                          <p:val>
                                            <p:fltVal val="0"/>
                                          </p:val>
                                        </p:tav>
                                        <p:tav tm="100000">
                                          <p:val>
                                            <p:strVal val="#ppt_w"/>
                                          </p:val>
                                        </p:tav>
                                      </p:tavLst>
                                    </p:anim>
                                    <p:anim calcmode="lin" valueType="num">
                                      <p:cBhvr>
                                        <p:cTn id="55" dur="2000" fill="hold"/>
                                        <p:tgtEl>
                                          <p:spTgt spid="173074"/>
                                        </p:tgtEl>
                                        <p:attrNameLst>
                                          <p:attrName>ppt_h</p:attrName>
                                        </p:attrNameLst>
                                      </p:cBhvr>
                                      <p:tavLst>
                                        <p:tav tm="0">
                                          <p:val>
                                            <p:fltVal val="0"/>
                                          </p:val>
                                        </p:tav>
                                        <p:tav tm="100000">
                                          <p:val>
                                            <p:strVal val="#ppt_h"/>
                                          </p:val>
                                        </p:tav>
                                      </p:tavLst>
                                    </p:anim>
                                    <p:animEffect transition="in" filter="fade">
                                      <p:cBhvr>
                                        <p:cTn id="56" dur="2000"/>
                                        <p:tgtEl>
                                          <p:spTgt spid="173074"/>
                                        </p:tgtEl>
                                      </p:cBhvr>
                                    </p:animEffect>
                                  </p:childTnLst>
                                </p:cTn>
                              </p:par>
                            </p:childTnLst>
                          </p:cTn>
                        </p:par>
                        <p:par>
                          <p:cTn id="57" fill="hold" nodeType="afterGroup">
                            <p:stCondLst>
                              <p:cond delay="20000"/>
                            </p:stCondLst>
                            <p:childTnLst>
                              <p:par>
                                <p:cTn id="58" presetID="10" presetClass="entr" presetSubtype="0" fill="hold" grpId="0" nodeType="afterEffect">
                                  <p:stCondLst>
                                    <p:cond delay="0"/>
                                  </p:stCondLst>
                                  <p:childTnLst>
                                    <p:set>
                                      <p:cBhvr>
                                        <p:cTn id="59" dur="1" fill="hold">
                                          <p:stCondLst>
                                            <p:cond delay="0"/>
                                          </p:stCondLst>
                                        </p:cTn>
                                        <p:tgtEl>
                                          <p:spTgt spid="173080"/>
                                        </p:tgtEl>
                                        <p:attrNameLst>
                                          <p:attrName>style.visibility</p:attrName>
                                        </p:attrNameLst>
                                      </p:cBhvr>
                                      <p:to>
                                        <p:strVal val="visible"/>
                                      </p:to>
                                    </p:set>
                                    <p:animEffect transition="in" filter="fade">
                                      <p:cBhvr>
                                        <p:cTn id="60" dur="2000"/>
                                        <p:tgtEl>
                                          <p:spTgt spid="17308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3081"/>
                                        </p:tgtEl>
                                        <p:attrNameLst>
                                          <p:attrName>style.visibility</p:attrName>
                                        </p:attrNameLst>
                                      </p:cBhvr>
                                      <p:to>
                                        <p:strVal val="visible"/>
                                      </p:to>
                                    </p:set>
                                    <p:animEffect transition="in" filter="fade">
                                      <p:cBhvr>
                                        <p:cTn id="63" dur="2000"/>
                                        <p:tgtEl>
                                          <p:spTgt spid="17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p:bldP spid="173064" grpId="0"/>
      <p:bldP spid="173065" grpId="0"/>
      <p:bldP spid="173066" grpId="0"/>
      <p:bldP spid="173067" grpId="0"/>
      <p:bldP spid="173068" grpId="0"/>
      <p:bldP spid="173073" grpId="0"/>
      <p:bldP spid="173074" grpId="0"/>
      <p:bldP spid="173077" grpId="0" animBg="1"/>
      <p:bldP spid="173079" grpId="0" animBg="1"/>
      <p:bldP spid="173080" grpId="0" animBg="1"/>
      <p:bldP spid="1730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F2D1A-DBA5-424C-A182-E4AAD799DF40}"/>
              </a:ext>
            </a:extLst>
          </p:cNvPr>
          <p:cNvPicPr>
            <a:picLocks noChangeAspect="1"/>
          </p:cNvPicPr>
          <p:nvPr/>
        </p:nvPicPr>
        <p:blipFill>
          <a:blip r:embed="rId2"/>
          <a:stretch>
            <a:fillRect/>
          </a:stretch>
        </p:blipFill>
        <p:spPr>
          <a:xfrm>
            <a:off x="1033518" y="1371599"/>
            <a:ext cx="6967482" cy="4662853"/>
          </a:xfrm>
          <a:prstGeom prst="rect">
            <a:avLst/>
          </a:prstGeom>
        </p:spPr>
      </p:pic>
      <p:sp>
        <p:nvSpPr>
          <p:cNvPr id="10" name="TextBox 9">
            <a:extLst>
              <a:ext uri="{FF2B5EF4-FFF2-40B4-BE49-F238E27FC236}">
                <a16:creationId xmlns:a16="http://schemas.microsoft.com/office/drawing/2014/main" id="{A8FDFBF0-3940-4D39-9058-C31B2C3CE5F7}"/>
              </a:ext>
            </a:extLst>
          </p:cNvPr>
          <p:cNvSpPr txBox="1"/>
          <p:nvPr/>
        </p:nvSpPr>
        <p:spPr>
          <a:xfrm>
            <a:off x="1371600" y="152400"/>
            <a:ext cx="7162800" cy="707886"/>
          </a:xfrm>
          <a:prstGeom prst="rect">
            <a:avLst/>
          </a:prstGeom>
          <a:noFill/>
        </p:spPr>
        <p:txBody>
          <a:bodyPr wrap="square">
            <a:spAutoFit/>
          </a:bodyPr>
          <a:lstStyle/>
          <a:p>
            <a:pPr algn="l"/>
            <a:r>
              <a:rPr lang="en-US" sz="4000" dirty="0">
                <a:solidFill>
                  <a:srgbClr val="FFCC00"/>
                </a:solidFill>
              </a:rPr>
              <a:t>In Flight Comparison</a:t>
            </a:r>
          </a:p>
        </p:txBody>
      </p:sp>
      <p:sp>
        <p:nvSpPr>
          <p:cNvPr id="5" name="TextBox 4">
            <a:extLst>
              <a:ext uri="{FF2B5EF4-FFF2-40B4-BE49-F238E27FC236}">
                <a16:creationId xmlns:a16="http://schemas.microsoft.com/office/drawing/2014/main" id="{CF881265-B6B4-4EDE-AD85-B42E9DDE2CCD}"/>
              </a:ext>
            </a:extLst>
          </p:cNvPr>
          <p:cNvSpPr txBox="1"/>
          <p:nvPr/>
        </p:nvSpPr>
        <p:spPr>
          <a:xfrm>
            <a:off x="-381000" y="6024292"/>
            <a:ext cx="3886200" cy="261610"/>
          </a:xfrm>
          <a:prstGeom prst="rect">
            <a:avLst/>
          </a:prstGeom>
          <a:noFill/>
        </p:spPr>
        <p:txBody>
          <a:bodyPr wrap="square" rtlCol="0">
            <a:spAutoFit/>
          </a:bodyPr>
          <a:lstStyle/>
          <a:p>
            <a:r>
              <a:rPr lang="en-US" sz="1100" dirty="0">
                <a:solidFill>
                  <a:schemeClr val="bg1"/>
                </a:solidFill>
              </a:rPr>
              <a:t>Jay McGowan</a:t>
            </a:r>
          </a:p>
        </p:txBody>
      </p:sp>
    </p:spTree>
    <p:extLst>
      <p:ext uri="{BB962C8B-B14F-4D97-AF65-F5344CB8AC3E}">
        <p14:creationId xmlns:p14="http://schemas.microsoft.com/office/powerpoint/2010/main" val="1785537125"/>
      </p:ext>
    </p:extLst>
  </p:cSld>
  <p:clrMapOvr>
    <a:masterClrMapping/>
  </p:clrMapOvr>
  <p:transition spd="slow"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99" name="Picture 343" descr="http://www.virtualbirder.com/vbirder/bkwheeler/mid/r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823" y="1905000"/>
            <a:ext cx="4572000" cy="3552825"/>
          </a:xfrm>
          <a:prstGeom prst="rect">
            <a:avLst/>
          </a:prstGeom>
          <a:noFill/>
          <a:extLst>
            <a:ext uri="{909E8E84-426E-40DD-AFC4-6F175D3DCCD1}">
              <a14:hiddenFill xmlns:a14="http://schemas.microsoft.com/office/drawing/2010/main">
                <a:solidFill>
                  <a:srgbClr val="FFFFFF"/>
                </a:solidFill>
              </a14:hiddenFill>
            </a:ext>
          </a:extLst>
        </p:spPr>
      </p:pic>
      <p:sp>
        <p:nvSpPr>
          <p:cNvPr id="70663" name="Text Box 7"/>
          <p:cNvSpPr txBox="1">
            <a:spLocks noChangeArrowheads="1"/>
          </p:cNvSpPr>
          <p:nvPr/>
        </p:nvSpPr>
        <p:spPr bwMode="auto">
          <a:xfrm>
            <a:off x="344761" y="3065671"/>
            <a:ext cx="3833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“Chunky”  cylindrical body</a:t>
            </a:r>
          </a:p>
        </p:txBody>
      </p:sp>
      <p:sp>
        <p:nvSpPr>
          <p:cNvPr id="70661" name="Rectangle 5"/>
          <p:cNvSpPr>
            <a:spLocks noChangeArrowheads="1"/>
          </p:cNvSpPr>
          <p:nvPr/>
        </p:nvSpPr>
        <p:spPr bwMode="auto">
          <a:xfrm>
            <a:off x="344761" y="1694071"/>
            <a:ext cx="339971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a:t>
            </a:r>
            <a:r>
              <a:rPr lang="en-US" sz="1800" dirty="0">
                <a:solidFill>
                  <a:schemeClr val="bg1"/>
                </a:solidFill>
              </a:rPr>
              <a:t>Short-</a:t>
            </a:r>
            <a:r>
              <a:rPr lang="en-US" sz="1800" dirty="0" err="1">
                <a:solidFill>
                  <a:schemeClr val="bg1"/>
                </a:solidFill>
              </a:rPr>
              <a:t>ish</a:t>
            </a:r>
            <a:r>
              <a:rPr lang="en-US" sz="1800" dirty="0">
                <a:solidFill>
                  <a:schemeClr val="bg1"/>
                </a:solidFill>
              </a:rPr>
              <a:t> </a:t>
            </a:r>
            <a:r>
              <a:rPr lang="en-US" sz="1600" b="0" dirty="0">
                <a:solidFill>
                  <a:schemeClr val="bg1"/>
                </a:solidFill>
              </a:rPr>
              <a:t>(comparatively),</a:t>
            </a:r>
          </a:p>
          <a:p>
            <a:pPr algn="l"/>
            <a:r>
              <a:rPr lang="en-US" sz="1600" b="0" dirty="0">
                <a:solidFill>
                  <a:schemeClr val="bg1"/>
                </a:solidFill>
              </a:rPr>
              <a:t>    </a:t>
            </a:r>
            <a:r>
              <a:rPr lang="en-US" sz="1800" dirty="0">
                <a:solidFill>
                  <a:schemeClr val="bg1"/>
                </a:solidFill>
              </a:rPr>
              <a:t>rounded wings</a:t>
            </a:r>
          </a:p>
        </p:txBody>
      </p:sp>
      <p:sp>
        <p:nvSpPr>
          <p:cNvPr id="70662" name="Rectangle 6"/>
          <p:cNvSpPr>
            <a:spLocks noChangeArrowheads="1"/>
          </p:cNvSpPr>
          <p:nvPr/>
        </p:nvSpPr>
        <p:spPr bwMode="auto">
          <a:xfrm>
            <a:off x="344761" y="2456071"/>
            <a:ext cx="3522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Long, heavy-looking tail</a:t>
            </a:r>
          </a:p>
        </p:txBody>
      </p:sp>
      <p:sp>
        <p:nvSpPr>
          <p:cNvPr id="70664" name="Text Box 8"/>
          <p:cNvSpPr txBox="1">
            <a:spLocks noChangeArrowheads="1"/>
          </p:cNvSpPr>
          <p:nvPr/>
        </p:nvSpPr>
        <p:spPr bwMode="auto">
          <a:xfrm>
            <a:off x="344761" y="3566805"/>
            <a:ext cx="3276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b="0" dirty="0">
                <a:solidFill>
                  <a:schemeClr val="bg1"/>
                </a:solidFill>
              </a:rPr>
              <a:t> </a:t>
            </a:r>
            <a:r>
              <a:rPr lang="en-US" sz="1800" dirty="0">
                <a:solidFill>
                  <a:schemeClr val="bg1"/>
                </a:solidFill>
              </a:rPr>
              <a:t>Deep, heavy </a:t>
            </a:r>
            <a:r>
              <a:rPr lang="en-US" sz="1800" dirty="0" err="1">
                <a:solidFill>
                  <a:schemeClr val="bg1"/>
                </a:solidFill>
              </a:rPr>
              <a:t>wingbeat</a:t>
            </a:r>
            <a:endParaRPr lang="en-US" sz="1800" b="0" dirty="0">
              <a:solidFill>
                <a:schemeClr val="bg1"/>
              </a:solidFill>
            </a:endParaRPr>
          </a:p>
        </p:txBody>
      </p:sp>
      <p:sp>
        <p:nvSpPr>
          <p:cNvPr id="70659" name="Text Box 3"/>
          <p:cNvSpPr txBox="1">
            <a:spLocks noChangeArrowheads="1"/>
          </p:cNvSpPr>
          <p:nvPr/>
        </p:nvSpPr>
        <p:spPr bwMode="auto">
          <a:xfrm>
            <a:off x="215462" y="228600"/>
            <a:ext cx="5538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Northern Goshawk</a:t>
            </a:r>
          </a:p>
        </p:txBody>
      </p:sp>
      <p:sp>
        <p:nvSpPr>
          <p:cNvPr id="70660" name="Rectangle 4"/>
          <p:cNvSpPr>
            <a:spLocks noChangeArrowheads="1"/>
          </p:cNvSpPr>
          <p:nvPr/>
        </p:nvSpPr>
        <p:spPr bwMode="auto">
          <a:xfrm>
            <a:off x="5638800" y="289718"/>
            <a:ext cx="32370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t> </a:t>
            </a:r>
            <a:r>
              <a:rPr lang="en-US" dirty="0">
                <a:solidFill>
                  <a:schemeClr val="bg1"/>
                </a:solidFill>
              </a:rPr>
              <a:t>largest Accipiter</a:t>
            </a:r>
          </a:p>
        </p:txBody>
      </p:sp>
      <p:sp>
        <p:nvSpPr>
          <p:cNvPr id="2" name="AutoShape 2" descr="mailbox://C:/Users/owner/AppData/Roaming/Thunderbird/Profiles/tkoordeo.default/Mail/Local%20Folders/Matt?number=2968651487&amp;part=1.2&amp;type=image/jpeg&amp;filename=Photo%2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7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58" y="4352924"/>
            <a:ext cx="2960742" cy="245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70661"/>
                                        </p:tgtEl>
                                        <p:attrNameLst>
                                          <p:attrName>style.visibility</p:attrName>
                                        </p:attrNameLst>
                                      </p:cBhvr>
                                      <p:to>
                                        <p:strVal val="visible"/>
                                      </p:to>
                                    </p:set>
                                    <p:anim calcmode="lin" valueType="num">
                                      <p:cBhvr>
                                        <p:cTn id="10" dur="2000" fill="hold"/>
                                        <p:tgtEl>
                                          <p:spTgt spid="70661"/>
                                        </p:tgtEl>
                                        <p:attrNameLst>
                                          <p:attrName>ppt_w</p:attrName>
                                        </p:attrNameLst>
                                      </p:cBhvr>
                                      <p:tavLst>
                                        <p:tav tm="0">
                                          <p:val>
                                            <p:fltVal val="0"/>
                                          </p:val>
                                        </p:tav>
                                        <p:tav tm="100000">
                                          <p:val>
                                            <p:strVal val="#ppt_w"/>
                                          </p:val>
                                        </p:tav>
                                      </p:tavLst>
                                    </p:anim>
                                    <p:anim calcmode="lin" valueType="num">
                                      <p:cBhvr>
                                        <p:cTn id="11" dur="2000" fill="hold"/>
                                        <p:tgtEl>
                                          <p:spTgt spid="70661"/>
                                        </p:tgtEl>
                                        <p:attrNameLst>
                                          <p:attrName>ppt_h</p:attrName>
                                        </p:attrNameLst>
                                      </p:cBhvr>
                                      <p:tavLst>
                                        <p:tav tm="0">
                                          <p:val>
                                            <p:fltVal val="0"/>
                                          </p:val>
                                        </p:tav>
                                        <p:tav tm="100000">
                                          <p:val>
                                            <p:strVal val="#ppt_h"/>
                                          </p:val>
                                        </p:tav>
                                      </p:tavLst>
                                    </p:anim>
                                    <p:animEffect transition="in" filter="fade">
                                      <p:cBhvr>
                                        <p:cTn id="12" dur="2000"/>
                                        <p:tgtEl>
                                          <p:spTgt spid="70661"/>
                                        </p:tgtEl>
                                      </p:cBhvr>
                                    </p:animEffect>
                                  </p:childTnLst>
                                </p:cTn>
                              </p:par>
                            </p:childTnLst>
                          </p:cTn>
                        </p:par>
                        <p:par>
                          <p:cTn id="13" fill="hold" nodeType="afterGroup">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70662"/>
                                        </p:tgtEl>
                                        <p:attrNameLst>
                                          <p:attrName>style.visibility</p:attrName>
                                        </p:attrNameLst>
                                      </p:cBhvr>
                                      <p:to>
                                        <p:strVal val="visible"/>
                                      </p:to>
                                    </p:set>
                                    <p:anim calcmode="lin" valueType="num">
                                      <p:cBhvr>
                                        <p:cTn id="16" dur="2000" fill="hold"/>
                                        <p:tgtEl>
                                          <p:spTgt spid="70662"/>
                                        </p:tgtEl>
                                        <p:attrNameLst>
                                          <p:attrName>ppt_w</p:attrName>
                                        </p:attrNameLst>
                                      </p:cBhvr>
                                      <p:tavLst>
                                        <p:tav tm="0">
                                          <p:val>
                                            <p:fltVal val="0"/>
                                          </p:val>
                                        </p:tav>
                                        <p:tav tm="100000">
                                          <p:val>
                                            <p:strVal val="#ppt_w"/>
                                          </p:val>
                                        </p:tav>
                                      </p:tavLst>
                                    </p:anim>
                                    <p:anim calcmode="lin" valueType="num">
                                      <p:cBhvr>
                                        <p:cTn id="17" dur="2000" fill="hold"/>
                                        <p:tgtEl>
                                          <p:spTgt spid="70662"/>
                                        </p:tgtEl>
                                        <p:attrNameLst>
                                          <p:attrName>ppt_h</p:attrName>
                                        </p:attrNameLst>
                                      </p:cBhvr>
                                      <p:tavLst>
                                        <p:tav tm="0">
                                          <p:val>
                                            <p:fltVal val="0"/>
                                          </p:val>
                                        </p:tav>
                                        <p:tav tm="100000">
                                          <p:val>
                                            <p:strVal val="#ppt_h"/>
                                          </p:val>
                                        </p:tav>
                                      </p:tavLst>
                                    </p:anim>
                                    <p:animEffect transition="in" filter="fade">
                                      <p:cBhvr>
                                        <p:cTn id="18" dur="2000"/>
                                        <p:tgtEl>
                                          <p:spTgt spid="70662"/>
                                        </p:tgtEl>
                                      </p:cBhvr>
                                    </p:animEffect>
                                  </p:childTnLst>
                                </p:cTn>
                              </p:par>
                            </p:childTnLst>
                          </p:cTn>
                        </p:par>
                        <p:par>
                          <p:cTn id="19" fill="hold" nodeType="afterGroup">
                            <p:stCondLst>
                              <p:cond delay="4000"/>
                            </p:stCondLst>
                            <p:childTnLst>
                              <p:par>
                                <p:cTn id="20" presetID="53" presetClass="entr" presetSubtype="0" fill="hold" grpId="0" nodeType="afterEffect">
                                  <p:stCondLst>
                                    <p:cond delay="0"/>
                                  </p:stCondLst>
                                  <p:childTnLst>
                                    <p:set>
                                      <p:cBhvr>
                                        <p:cTn id="21" dur="1" fill="hold">
                                          <p:stCondLst>
                                            <p:cond delay="0"/>
                                          </p:stCondLst>
                                        </p:cTn>
                                        <p:tgtEl>
                                          <p:spTgt spid="70663"/>
                                        </p:tgtEl>
                                        <p:attrNameLst>
                                          <p:attrName>style.visibility</p:attrName>
                                        </p:attrNameLst>
                                      </p:cBhvr>
                                      <p:to>
                                        <p:strVal val="visible"/>
                                      </p:to>
                                    </p:set>
                                    <p:anim calcmode="lin" valueType="num">
                                      <p:cBhvr>
                                        <p:cTn id="22" dur="2000" fill="hold"/>
                                        <p:tgtEl>
                                          <p:spTgt spid="70663"/>
                                        </p:tgtEl>
                                        <p:attrNameLst>
                                          <p:attrName>ppt_w</p:attrName>
                                        </p:attrNameLst>
                                      </p:cBhvr>
                                      <p:tavLst>
                                        <p:tav tm="0">
                                          <p:val>
                                            <p:fltVal val="0"/>
                                          </p:val>
                                        </p:tav>
                                        <p:tav tm="100000">
                                          <p:val>
                                            <p:strVal val="#ppt_w"/>
                                          </p:val>
                                        </p:tav>
                                      </p:tavLst>
                                    </p:anim>
                                    <p:anim calcmode="lin" valueType="num">
                                      <p:cBhvr>
                                        <p:cTn id="23" dur="2000" fill="hold"/>
                                        <p:tgtEl>
                                          <p:spTgt spid="70663"/>
                                        </p:tgtEl>
                                        <p:attrNameLst>
                                          <p:attrName>ppt_h</p:attrName>
                                        </p:attrNameLst>
                                      </p:cBhvr>
                                      <p:tavLst>
                                        <p:tav tm="0">
                                          <p:val>
                                            <p:fltVal val="0"/>
                                          </p:val>
                                        </p:tav>
                                        <p:tav tm="100000">
                                          <p:val>
                                            <p:strVal val="#ppt_h"/>
                                          </p:val>
                                        </p:tav>
                                      </p:tavLst>
                                    </p:anim>
                                    <p:animEffect transition="in" filter="fade">
                                      <p:cBhvr>
                                        <p:cTn id="24" dur="2000"/>
                                        <p:tgtEl>
                                          <p:spTgt spid="70663"/>
                                        </p:tgtEl>
                                      </p:cBhvr>
                                    </p:animEffect>
                                  </p:childTnLst>
                                </p:cTn>
                              </p:par>
                            </p:childTnLst>
                          </p:cTn>
                        </p:par>
                        <p:par>
                          <p:cTn id="25" fill="hold" nodeType="afterGroup">
                            <p:stCondLst>
                              <p:cond delay="6000"/>
                            </p:stCondLst>
                            <p:childTnLst>
                              <p:par>
                                <p:cTn id="26" presetID="53" presetClass="entr" presetSubtype="0" fill="hold" grpId="0" nodeType="afterEffect">
                                  <p:stCondLst>
                                    <p:cond delay="0"/>
                                  </p:stCondLst>
                                  <p:childTnLst>
                                    <p:set>
                                      <p:cBhvr>
                                        <p:cTn id="27" dur="1" fill="hold">
                                          <p:stCondLst>
                                            <p:cond delay="0"/>
                                          </p:stCondLst>
                                        </p:cTn>
                                        <p:tgtEl>
                                          <p:spTgt spid="70664"/>
                                        </p:tgtEl>
                                        <p:attrNameLst>
                                          <p:attrName>style.visibility</p:attrName>
                                        </p:attrNameLst>
                                      </p:cBhvr>
                                      <p:to>
                                        <p:strVal val="visible"/>
                                      </p:to>
                                    </p:set>
                                    <p:anim calcmode="lin" valueType="num">
                                      <p:cBhvr>
                                        <p:cTn id="28" dur="2000" fill="hold"/>
                                        <p:tgtEl>
                                          <p:spTgt spid="70664"/>
                                        </p:tgtEl>
                                        <p:attrNameLst>
                                          <p:attrName>ppt_w</p:attrName>
                                        </p:attrNameLst>
                                      </p:cBhvr>
                                      <p:tavLst>
                                        <p:tav tm="0">
                                          <p:val>
                                            <p:fltVal val="0"/>
                                          </p:val>
                                        </p:tav>
                                        <p:tav tm="100000">
                                          <p:val>
                                            <p:strVal val="#ppt_w"/>
                                          </p:val>
                                        </p:tav>
                                      </p:tavLst>
                                    </p:anim>
                                    <p:anim calcmode="lin" valueType="num">
                                      <p:cBhvr>
                                        <p:cTn id="29" dur="2000" fill="hold"/>
                                        <p:tgtEl>
                                          <p:spTgt spid="70664"/>
                                        </p:tgtEl>
                                        <p:attrNameLst>
                                          <p:attrName>ppt_h</p:attrName>
                                        </p:attrNameLst>
                                      </p:cBhvr>
                                      <p:tavLst>
                                        <p:tav tm="0">
                                          <p:val>
                                            <p:fltVal val="0"/>
                                          </p:val>
                                        </p:tav>
                                        <p:tav tm="100000">
                                          <p:val>
                                            <p:strVal val="#ppt_h"/>
                                          </p:val>
                                        </p:tav>
                                      </p:tavLst>
                                    </p:anim>
                                    <p:animEffect transition="in" filter="fade">
                                      <p:cBhvr>
                                        <p:cTn id="30" dur="20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P spid="70661" grpId="0"/>
      <p:bldP spid="70662" grpId="0"/>
      <p:bldP spid="70664" grpId="0"/>
      <p:bldP spid="706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1" name="Picture 7" descr="nogoperched doctore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8600"/>
            <a:ext cx="4076700" cy="5972175"/>
          </a:xfrm>
          <a:prstGeom prst="rect">
            <a:avLst/>
          </a:prstGeom>
          <a:noFill/>
          <a:extLst>
            <a:ext uri="{909E8E84-426E-40DD-AFC4-6F175D3DCCD1}">
              <a14:hiddenFill xmlns:a14="http://schemas.microsoft.com/office/drawing/2010/main">
                <a:solidFill>
                  <a:srgbClr val="FFFFFF"/>
                </a:solidFill>
              </a14:hiddenFill>
            </a:ext>
          </a:extLst>
        </p:spPr>
      </p:pic>
      <p:pic>
        <p:nvPicPr>
          <p:cNvPr id="164870" name="Picture 6" descr="goshawkoct71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72" y="190500"/>
            <a:ext cx="3176588" cy="3733800"/>
          </a:xfrm>
          <a:prstGeom prst="rect">
            <a:avLst/>
          </a:prstGeom>
          <a:noFill/>
          <a:extLst>
            <a:ext uri="{909E8E84-426E-40DD-AFC4-6F175D3DCCD1}">
              <a14:hiddenFill xmlns:a14="http://schemas.microsoft.com/office/drawing/2010/main">
                <a:solidFill>
                  <a:srgbClr val="FFFFFF"/>
                </a:solidFill>
              </a14:hiddenFill>
            </a:ext>
          </a:extLst>
        </p:spPr>
      </p:pic>
      <p:sp>
        <p:nvSpPr>
          <p:cNvPr id="164873" name="Line 9"/>
          <p:cNvSpPr>
            <a:spLocks noChangeShapeType="1"/>
          </p:cNvSpPr>
          <p:nvPr/>
        </p:nvSpPr>
        <p:spPr bwMode="auto">
          <a:xfrm flipV="1">
            <a:off x="1828800" y="2057399"/>
            <a:ext cx="656896" cy="2971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4" name="Line 10"/>
          <p:cNvSpPr>
            <a:spLocks noChangeShapeType="1"/>
          </p:cNvSpPr>
          <p:nvPr/>
        </p:nvSpPr>
        <p:spPr bwMode="auto">
          <a:xfrm flipV="1">
            <a:off x="3137336" y="1316881"/>
            <a:ext cx="2920566" cy="404886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6" name="Text Box 12"/>
          <p:cNvSpPr txBox="1">
            <a:spLocks noChangeArrowheads="1"/>
          </p:cNvSpPr>
          <p:nvPr/>
        </p:nvSpPr>
        <p:spPr bwMode="auto">
          <a:xfrm>
            <a:off x="2506663" y="5365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64872" name="Text Box 8"/>
          <p:cNvSpPr txBox="1">
            <a:spLocks noChangeArrowheads="1"/>
          </p:cNvSpPr>
          <p:nvPr/>
        </p:nvSpPr>
        <p:spPr bwMode="auto">
          <a:xfrm>
            <a:off x="651640" y="4800600"/>
            <a:ext cx="346316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400" dirty="0">
                <a:solidFill>
                  <a:schemeClr val="bg1"/>
                </a:solidFill>
              </a:rPr>
              <a:t>Sometimes the distinctive </a:t>
            </a:r>
          </a:p>
          <a:p>
            <a:pPr algn="l"/>
            <a:r>
              <a:rPr lang="en-US" sz="1400" dirty="0">
                <a:solidFill>
                  <a:schemeClr val="bg1"/>
                </a:solidFill>
              </a:rPr>
              <a:t>dark “eye-stripe” and white</a:t>
            </a:r>
          </a:p>
          <a:p>
            <a:pPr algn="l"/>
            <a:r>
              <a:rPr lang="en-US" sz="1400" dirty="0">
                <a:solidFill>
                  <a:schemeClr val="bg1"/>
                </a:solidFill>
              </a:rPr>
              <a:t>“eyebrow”  </a:t>
            </a:r>
            <a:r>
              <a:rPr lang="en-US" sz="1100" b="0" dirty="0">
                <a:solidFill>
                  <a:schemeClr val="bg1"/>
                </a:solidFill>
              </a:rPr>
              <a:t>(superciliary line)   </a:t>
            </a:r>
            <a:r>
              <a:rPr lang="en-US" sz="1800" b="0" dirty="0">
                <a:solidFill>
                  <a:schemeClr val="bg1"/>
                </a:solidFill>
              </a:rPr>
              <a:t> </a:t>
            </a:r>
          </a:p>
          <a:p>
            <a:pPr algn="l"/>
            <a:r>
              <a:rPr lang="en-US" sz="1400" dirty="0">
                <a:solidFill>
                  <a:schemeClr val="bg1"/>
                </a:solidFill>
              </a:rPr>
              <a:t>can be seen if the bird is</a:t>
            </a:r>
          </a:p>
          <a:p>
            <a:pPr algn="l"/>
            <a:r>
              <a:rPr lang="en-US" sz="1400" dirty="0">
                <a:solidFill>
                  <a:schemeClr val="bg1"/>
                </a:solidFill>
              </a:rPr>
              <a:t>close enough</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279525" y="187960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solidFill>
                <a:srgbClr val="99FF33"/>
              </a:solidFill>
              <a:latin typeface="Arial" charset="0"/>
            </a:endParaRPr>
          </a:p>
        </p:txBody>
      </p:sp>
      <p:pic>
        <p:nvPicPr>
          <p:cNvPr id="45064"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7735">
            <a:off x="6206125" y="1232696"/>
            <a:ext cx="2823382" cy="1585947"/>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5370" y="328367"/>
            <a:ext cx="6589256" cy="823913"/>
            <a:chOff x="435370" y="426243"/>
            <a:chExt cx="6589256" cy="823913"/>
          </a:xfrm>
        </p:grpSpPr>
        <p:sp>
          <p:nvSpPr>
            <p:cNvPr id="45060" name="Text Box 4"/>
            <p:cNvSpPr txBox="1">
              <a:spLocks noChangeArrowheads="1"/>
            </p:cNvSpPr>
            <p:nvPr/>
          </p:nvSpPr>
          <p:spPr bwMode="auto">
            <a:xfrm>
              <a:off x="435370" y="426243"/>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800" dirty="0" err="1">
                  <a:solidFill>
                    <a:srgbClr val="FFCC00"/>
                  </a:solidFill>
                </a:rPr>
                <a:t>Buteos</a:t>
              </a:r>
              <a:endParaRPr lang="en-US" sz="4800" dirty="0">
                <a:solidFill>
                  <a:srgbClr val="FFCC00"/>
                </a:solidFill>
              </a:endParaRPr>
            </a:p>
          </p:txBody>
        </p:sp>
        <p:sp>
          <p:nvSpPr>
            <p:cNvPr id="45061" name="Text Box 5"/>
            <p:cNvSpPr txBox="1">
              <a:spLocks noChangeArrowheads="1"/>
            </p:cNvSpPr>
            <p:nvPr/>
          </p:nvSpPr>
          <p:spPr bwMode="auto">
            <a:xfrm>
              <a:off x="3124199" y="588908"/>
              <a:ext cx="39004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are soaring hawks</a:t>
              </a:r>
            </a:p>
          </p:txBody>
        </p:sp>
      </p:grpSp>
      <p:sp>
        <p:nvSpPr>
          <p:cNvPr id="45063" name="Text Box 7"/>
          <p:cNvSpPr txBox="1">
            <a:spLocks noChangeArrowheads="1"/>
          </p:cNvSpPr>
          <p:nvPr/>
        </p:nvSpPr>
        <p:spPr bwMode="auto">
          <a:xfrm>
            <a:off x="304800" y="2488487"/>
            <a:ext cx="86868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solidFill>
                  <a:schemeClr val="bg1"/>
                </a:solidFill>
                <a:ea typeface="Verdana" pitchFamily="34" charset="0"/>
                <a:cs typeface="Verdana" pitchFamily="34" charset="0"/>
              </a:rPr>
              <a:t> Designed to utilize air currents </a:t>
            </a:r>
          </a:p>
          <a:p>
            <a:pPr algn="l"/>
            <a:r>
              <a:rPr lang="en-US" dirty="0">
                <a:solidFill>
                  <a:schemeClr val="bg1"/>
                </a:solidFill>
                <a:ea typeface="Verdana" pitchFamily="34" charset="0"/>
                <a:cs typeface="Verdana" pitchFamily="34" charset="0"/>
              </a:rPr>
              <a:t>   to minimize flapping</a:t>
            </a:r>
          </a:p>
          <a:p>
            <a:pPr algn="l"/>
            <a:endParaRPr lang="en-US" dirty="0">
              <a:solidFill>
                <a:schemeClr val="bg1"/>
              </a:solidFill>
            </a:endParaRPr>
          </a:p>
          <a:p>
            <a:pPr algn="l">
              <a:buFontTx/>
              <a:buChar char="•"/>
            </a:pPr>
            <a:r>
              <a:rPr lang="en-US" dirty="0">
                <a:solidFill>
                  <a:schemeClr val="bg1"/>
                </a:solidFill>
              </a:rPr>
              <a:t> Generally found in more open areas</a:t>
            </a:r>
          </a:p>
          <a:p>
            <a:pPr algn="l"/>
            <a:r>
              <a:rPr lang="en-US" dirty="0">
                <a:solidFill>
                  <a:schemeClr val="bg1"/>
                </a:solidFill>
              </a:rPr>
              <a:t>    </a:t>
            </a:r>
          </a:p>
          <a:p>
            <a:pPr algn="l">
              <a:buFontTx/>
              <a:buChar char="•"/>
            </a:pPr>
            <a:r>
              <a:rPr lang="en-US" dirty="0">
                <a:solidFill>
                  <a:schemeClr val="bg1"/>
                </a:solidFill>
              </a:rPr>
              <a:t> Characterized by long, wide wings and </a:t>
            </a:r>
          </a:p>
          <a:p>
            <a:pPr algn="l"/>
            <a:r>
              <a:rPr lang="en-US" dirty="0">
                <a:solidFill>
                  <a:schemeClr val="bg1"/>
                </a:solidFill>
              </a:rPr>
              <a:t>   relatively short broad tail </a:t>
            </a:r>
          </a:p>
          <a:p>
            <a:pPr algn="l"/>
            <a:endParaRPr lang="en-US" dirty="0">
              <a:solidFill>
                <a:schemeClr val="bg1"/>
              </a:solidFill>
            </a:endParaRPr>
          </a:p>
          <a:p>
            <a:pPr algn="l">
              <a:buFontTx/>
              <a:buChar char="•"/>
            </a:pPr>
            <a:r>
              <a:rPr lang="en-US" dirty="0">
                <a:solidFill>
                  <a:schemeClr val="bg1"/>
                </a:solidFill>
              </a:rPr>
              <a:t> Perfect form for utilizing updrafts and thermals</a:t>
            </a:r>
          </a:p>
          <a:p>
            <a:pPr algn="l"/>
            <a:endParaRPr lang="en-US" dirty="0">
              <a:solidFill>
                <a:srgbClr val="83FD3F"/>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Effect transition="in" filter="fade">
                                      <p:cBhvr>
                                        <p:cTn id="7" dur="500"/>
                                        <p:tgtEl>
                                          <p:spTgt spid="450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63">
                                            <p:txEl>
                                              <p:pRg st="1" end="1"/>
                                            </p:txEl>
                                          </p:spTgt>
                                        </p:tgtEl>
                                        <p:attrNameLst>
                                          <p:attrName>style.visibility</p:attrName>
                                        </p:attrNameLst>
                                      </p:cBhvr>
                                      <p:to>
                                        <p:strVal val="visible"/>
                                      </p:to>
                                    </p:set>
                                    <p:animEffect transition="in" filter="fade">
                                      <p:cBhvr>
                                        <p:cTn id="10" dur="500"/>
                                        <p:tgtEl>
                                          <p:spTgt spid="45063">
                                            <p:txEl>
                                              <p:pRg st="1" end="1"/>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064"/>
                                        </p:tgtEl>
                                        <p:attrNameLst>
                                          <p:attrName>style.visibility</p:attrName>
                                        </p:attrNameLst>
                                      </p:cBhvr>
                                      <p:to>
                                        <p:strVal val="visible"/>
                                      </p:to>
                                    </p:set>
                                    <p:animEffect transition="in" filter="fade">
                                      <p:cBhvr>
                                        <p:cTn id="14" dur="3000"/>
                                        <p:tgtEl>
                                          <p:spTgt spid="45064"/>
                                        </p:tgtEl>
                                      </p:cBhvr>
                                    </p:animEffect>
                                  </p:childTnLst>
                                </p:cTn>
                              </p:par>
                            </p:childTnLst>
                          </p:cTn>
                        </p:par>
                        <p:par>
                          <p:cTn id="15" fill="hold" nodeType="afterGroup">
                            <p:stCondLst>
                              <p:cond delay="3500"/>
                            </p:stCondLst>
                            <p:childTnLst>
                              <p:par>
                                <p:cTn id="16" presetID="10" presetClass="entr" presetSubtype="0" fill="hold" nodeType="afterEffect">
                                  <p:stCondLst>
                                    <p:cond delay="0"/>
                                  </p:stCondLst>
                                  <p:childTnLst>
                                    <p:set>
                                      <p:cBhvr>
                                        <p:cTn id="17" dur="1" fill="hold">
                                          <p:stCondLst>
                                            <p:cond delay="0"/>
                                          </p:stCondLst>
                                        </p:cTn>
                                        <p:tgtEl>
                                          <p:spTgt spid="45063">
                                            <p:txEl>
                                              <p:pRg st="3" end="3"/>
                                            </p:txEl>
                                          </p:spTgt>
                                        </p:tgtEl>
                                        <p:attrNameLst>
                                          <p:attrName>style.visibility</p:attrName>
                                        </p:attrNameLst>
                                      </p:cBhvr>
                                      <p:to>
                                        <p:strVal val="visible"/>
                                      </p:to>
                                    </p:set>
                                    <p:animEffect transition="in" filter="fade">
                                      <p:cBhvr>
                                        <p:cTn id="18" dur="2000"/>
                                        <p:tgtEl>
                                          <p:spTgt spid="45063">
                                            <p:txEl>
                                              <p:pRg st="3" end="3"/>
                                            </p:txEl>
                                          </p:spTgt>
                                        </p:tgtEl>
                                      </p:cBhvr>
                                    </p:animEffect>
                                  </p:childTnLst>
                                </p:cTn>
                              </p:par>
                            </p:childTnLst>
                          </p:cTn>
                        </p:par>
                        <p:par>
                          <p:cTn id="19" fill="hold" nodeType="afterGroup">
                            <p:stCondLst>
                              <p:cond delay="5500"/>
                            </p:stCondLst>
                            <p:childTnLst>
                              <p:par>
                                <p:cTn id="20" presetID="10" presetClass="entr" presetSubtype="0" fill="hold" nodeType="afterEffect">
                                  <p:stCondLst>
                                    <p:cond delay="0"/>
                                  </p:stCondLst>
                                  <p:childTnLst>
                                    <p:set>
                                      <p:cBhvr>
                                        <p:cTn id="21" dur="1" fill="hold">
                                          <p:stCondLst>
                                            <p:cond delay="0"/>
                                          </p:stCondLst>
                                        </p:cTn>
                                        <p:tgtEl>
                                          <p:spTgt spid="45063">
                                            <p:txEl>
                                              <p:pRg st="5" end="5"/>
                                            </p:txEl>
                                          </p:spTgt>
                                        </p:tgtEl>
                                        <p:attrNameLst>
                                          <p:attrName>style.visibility</p:attrName>
                                        </p:attrNameLst>
                                      </p:cBhvr>
                                      <p:to>
                                        <p:strVal val="visible"/>
                                      </p:to>
                                    </p:set>
                                    <p:animEffect transition="in" filter="fade">
                                      <p:cBhvr>
                                        <p:cTn id="22" dur="2000"/>
                                        <p:tgtEl>
                                          <p:spTgt spid="4506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5063">
                                            <p:txEl>
                                              <p:pRg st="6" end="6"/>
                                            </p:txEl>
                                          </p:spTgt>
                                        </p:tgtEl>
                                        <p:attrNameLst>
                                          <p:attrName>style.visibility</p:attrName>
                                        </p:attrNameLst>
                                      </p:cBhvr>
                                      <p:to>
                                        <p:strVal val="visible"/>
                                      </p:to>
                                    </p:set>
                                    <p:animEffect transition="in" filter="fade">
                                      <p:cBhvr>
                                        <p:cTn id="25" dur="2000"/>
                                        <p:tgtEl>
                                          <p:spTgt spid="45063">
                                            <p:txEl>
                                              <p:pRg st="6" end="6"/>
                                            </p:txEl>
                                          </p:spTgt>
                                        </p:tgtEl>
                                      </p:cBhvr>
                                    </p:animEffect>
                                  </p:childTnLst>
                                </p:cTn>
                              </p:par>
                            </p:childTnLst>
                          </p:cTn>
                        </p:par>
                        <p:par>
                          <p:cTn id="26" fill="hold" nodeType="afterGroup">
                            <p:stCondLst>
                              <p:cond delay="7500"/>
                            </p:stCondLst>
                            <p:childTnLst>
                              <p:par>
                                <p:cTn id="27" presetID="10" presetClass="entr" presetSubtype="0" fill="hold" nodeType="afterEffect">
                                  <p:stCondLst>
                                    <p:cond delay="0"/>
                                  </p:stCondLst>
                                  <p:childTnLst>
                                    <p:set>
                                      <p:cBhvr>
                                        <p:cTn id="28" dur="1" fill="hold">
                                          <p:stCondLst>
                                            <p:cond delay="0"/>
                                          </p:stCondLst>
                                        </p:cTn>
                                        <p:tgtEl>
                                          <p:spTgt spid="45063">
                                            <p:txEl>
                                              <p:pRg st="8" end="8"/>
                                            </p:txEl>
                                          </p:spTgt>
                                        </p:tgtEl>
                                        <p:attrNameLst>
                                          <p:attrName>style.visibility</p:attrName>
                                        </p:attrNameLst>
                                      </p:cBhvr>
                                      <p:to>
                                        <p:strVal val="visible"/>
                                      </p:to>
                                    </p:set>
                                    <p:animEffect transition="in" filter="fade">
                                      <p:cBhvr>
                                        <p:cTn id="29" dur="2000"/>
                                        <p:tgtEl>
                                          <p:spTgt spid="450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8" name="Object 8"/>
          <p:cNvGraphicFramePr>
            <a:graphicFrameLocks noChangeAspect="1"/>
          </p:cNvGraphicFramePr>
          <p:nvPr>
            <p:extLst>
              <p:ext uri="{D42A27DB-BD31-4B8C-83A1-F6EECF244321}">
                <p14:modId xmlns:p14="http://schemas.microsoft.com/office/powerpoint/2010/main" val="348100256"/>
              </p:ext>
            </p:extLst>
          </p:nvPr>
        </p:nvGraphicFramePr>
        <p:xfrm>
          <a:off x="5136786" y="1174684"/>
          <a:ext cx="2903588" cy="4245245"/>
        </p:xfrm>
        <a:graphic>
          <a:graphicData uri="http://schemas.openxmlformats.org/presentationml/2006/ole">
            <mc:AlternateContent xmlns:mc="http://schemas.openxmlformats.org/markup-compatibility/2006">
              <mc:Choice xmlns:v="urn:schemas-microsoft-com:vml" Requires="v">
                <p:oleObj spid="_x0000_s46520" name="Image" r:id="rId4" imgW="5523810" imgH="8076190" progId="">
                  <p:embed/>
                </p:oleObj>
              </mc:Choice>
              <mc:Fallback>
                <p:oleObj name="Image" r:id="rId4" imgW="5523810" imgH="8076190" progId="">
                  <p:embed/>
                  <p:pic>
                    <p:nvPicPr>
                      <p:cNvPr id="0" name="Picture 3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786" y="1174684"/>
                        <a:ext cx="2903588" cy="42452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94" name="Picture 14" descr="bestbuteo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75">
            <a:off x="5306277" y="913545"/>
            <a:ext cx="2633351" cy="4706808"/>
          </a:xfrm>
          <a:prstGeom prst="rect">
            <a:avLst/>
          </a:prstGeom>
          <a:noFill/>
          <a:extLst>
            <a:ext uri="{909E8E84-426E-40DD-AFC4-6F175D3DCCD1}">
              <a14:hiddenFill xmlns:a14="http://schemas.microsoft.com/office/drawing/2010/main">
                <a:solidFill>
                  <a:srgbClr val="FFFFFF"/>
                </a:solidFill>
              </a14:hiddenFill>
            </a:ext>
          </a:extLst>
        </p:spPr>
      </p:pic>
      <p:sp>
        <p:nvSpPr>
          <p:cNvPr id="46090" name="Text Box 10"/>
          <p:cNvSpPr txBox="1">
            <a:spLocks noChangeArrowheads="1"/>
          </p:cNvSpPr>
          <p:nvPr/>
        </p:nvSpPr>
        <p:spPr bwMode="auto">
          <a:xfrm>
            <a:off x="1066800" y="0"/>
            <a:ext cx="68852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b="0" dirty="0">
                <a:solidFill>
                  <a:srgbClr val="FFFF00"/>
                </a:solidFill>
              </a:rPr>
              <a:t>The Quintessential </a:t>
            </a:r>
            <a:r>
              <a:rPr lang="en-US" sz="4000" b="0" dirty="0" err="1">
                <a:solidFill>
                  <a:srgbClr val="FFFF00"/>
                </a:solidFill>
              </a:rPr>
              <a:t>Buteo</a:t>
            </a:r>
            <a:r>
              <a:rPr lang="en-US" sz="4000" b="0" dirty="0">
                <a:solidFill>
                  <a:srgbClr val="FFFF00"/>
                </a:solidFill>
              </a:rPr>
              <a:t>:</a:t>
            </a:r>
          </a:p>
        </p:txBody>
      </p:sp>
      <p:sp>
        <p:nvSpPr>
          <p:cNvPr id="46091" name="Text Box 11"/>
          <p:cNvSpPr txBox="1">
            <a:spLocks noChangeArrowheads="1"/>
          </p:cNvSpPr>
          <p:nvPr/>
        </p:nvSpPr>
        <p:spPr bwMode="auto">
          <a:xfrm>
            <a:off x="1786696" y="5962116"/>
            <a:ext cx="510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000" dirty="0">
                <a:solidFill>
                  <a:srgbClr val="FFCC00"/>
                </a:solidFill>
              </a:rPr>
              <a:t>Red-tailed Hawk</a:t>
            </a:r>
          </a:p>
        </p:txBody>
      </p:sp>
      <p:pic>
        <p:nvPicPr>
          <p:cNvPr id="46426" name="Picture 346" descr="red tailed hawk perched on branch Stock Photo - 36520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62" y="1219200"/>
            <a:ext cx="2844737" cy="4261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3000"/>
                                        <p:tgtEl>
                                          <p:spTgt spid="46088"/>
                                        </p:tgtEl>
                                      </p:cBhvr>
                                    </p:animEffect>
                                  </p:childTnLst>
                                </p:cTn>
                              </p:par>
                              <p:par>
                                <p:cTn id="8" presetID="10" presetClass="entr" presetSubtype="0" fill="hold" nodeType="withEffect">
                                  <p:stCondLst>
                                    <p:cond delay="500"/>
                                  </p:stCondLst>
                                  <p:childTnLst>
                                    <p:set>
                                      <p:cBhvr>
                                        <p:cTn id="9" dur="1" fill="hold">
                                          <p:stCondLst>
                                            <p:cond delay="0"/>
                                          </p:stCondLst>
                                        </p:cTn>
                                        <p:tgtEl>
                                          <p:spTgt spid="46426"/>
                                        </p:tgtEl>
                                        <p:attrNameLst>
                                          <p:attrName>style.visibility</p:attrName>
                                        </p:attrNameLst>
                                      </p:cBhvr>
                                      <p:to>
                                        <p:strVal val="visible"/>
                                      </p:to>
                                    </p:set>
                                    <p:animEffect transition="in" filter="fade">
                                      <p:cBhvr>
                                        <p:cTn id="10" dur="3000"/>
                                        <p:tgtEl>
                                          <p:spTgt spid="46426"/>
                                        </p:tgtEl>
                                      </p:cBhvr>
                                    </p:animEffect>
                                  </p:childTnLst>
                                </p:cTn>
                              </p:par>
                            </p:childTnLst>
                          </p:cTn>
                        </p:par>
                        <p:par>
                          <p:cTn id="11" fill="hold">
                            <p:stCondLst>
                              <p:cond delay="3500"/>
                            </p:stCondLst>
                            <p:childTnLst>
                              <p:par>
                                <p:cTn id="12" presetID="10" presetClass="entr" presetSubtype="0" fill="hold" grpId="0" nodeType="afterEffect">
                                  <p:stCondLst>
                                    <p:cond delay="1000"/>
                                  </p:stCondLst>
                                  <p:childTnLst>
                                    <p:set>
                                      <p:cBhvr>
                                        <p:cTn id="13" dur="1" fill="hold">
                                          <p:stCondLst>
                                            <p:cond delay="0"/>
                                          </p:stCondLst>
                                        </p:cTn>
                                        <p:tgtEl>
                                          <p:spTgt spid="46091"/>
                                        </p:tgtEl>
                                        <p:attrNameLst>
                                          <p:attrName>style.visibility</p:attrName>
                                        </p:attrNameLst>
                                      </p:cBhvr>
                                      <p:to>
                                        <p:strVal val="visible"/>
                                      </p:to>
                                    </p:set>
                                    <p:animEffect transition="in" filter="fade">
                                      <p:cBhvr>
                                        <p:cTn id="14" dur="2000"/>
                                        <p:tgtEl>
                                          <p:spTgt spid="46091"/>
                                        </p:tgtEl>
                                      </p:cBhvr>
                                    </p:animEffect>
                                  </p:childTnLst>
                                </p:cTn>
                              </p:par>
                            </p:childTnLst>
                          </p:cTn>
                        </p:par>
                        <p:par>
                          <p:cTn id="15" fill="hold" nodeType="afterGroup">
                            <p:stCondLst>
                              <p:cond delay="6500"/>
                            </p:stCondLst>
                            <p:childTnLst>
                              <p:par>
                                <p:cTn id="16" presetID="53" presetClass="entr" presetSubtype="0" fill="hold" nodeType="afterEffect">
                                  <p:stCondLst>
                                    <p:cond delay="500"/>
                                  </p:stCondLst>
                                  <p:childTnLst>
                                    <p:set>
                                      <p:cBhvr>
                                        <p:cTn id="17" dur="1" fill="hold">
                                          <p:stCondLst>
                                            <p:cond delay="0"/>
                                          </p:stCondLst>
                                        </p:cTn>
                                        <p:tgtEl>
                                          <p:spTgt spid="46094"/>
                                        </p:tgtEl>
                                        <p:attrNameLst>
                                          <p:attrName>style.visibility</p:attrName>
                                        </p:attrNameLst>
                                      </p:cBhvr>
                                      <p:to>
                                        <p:strVal val="visible"/>
                                      </p:to>
                                    </p:set>
                                    <p:anim calcmode="lin" valueType="num">
                                      <p:cBhvr>
                                        <p:cTn id="18" dur="3000" fill="hold"/>
                                        <p:tgtEl>
                                          <p:spTgt spid="46094"/>
                                        </p:tgtEl>
                                        <p:attrNameLst>
                                          <p:attrName>ppt_w</p:attrName>
                                        </p:attrNameLst>
                                      </p:cBhvr>
                                      <p:tavLst>
                                        <p:tav tm="0">
                                          <p:val>
                                            <p:fltVal val="0"/>
                                          </p:val>
                                        </p:tav>
                                        <p:tav tm="100000">
                                          <p:val>
                                            <p:strVal val="#ppt_w"/>
                                          </p:val>
                                        </p:tav>
                                      </p:tavLst>
                                    </p:anim>
                                    <p:anim calcmode="lin" valueType="num">
                                      <p:cBhvr>
                                        <p:cTn id="19" dur="3000" fill="hold"/>
                                        <p:tgtEl>
                                          <p:spTgt spid="46094"/>
                                        </p:tgtEl>
                                        <p:attrNameLst>
                                          <p:attrName>ppt_h</p:attrName>
                                        </p:attrNameLst>
                                      </p:cBhvr>
                                      <p:tavLst>
                                        <p:tav tm="0">
                                          <p:val>
                                            <p:fltVal val="0"/>
                                          </p:val>
                                        </p:tav>
                                        <p:tav tm="100000">
                                          <p:val>
                                            <p:strVal val="#ppt_h"/>
                                          </p:val>
                                        </p:tav>
                                      </p:tavLst>
                                    </p:anim>
                                    <p:animEffect transition="in" filter="fade">
                                      <p:cBhvr>
                                        <p:cTn id="20" dur="30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extLst>
              <p:ext uri="{D42A27DB-BD31-4B8C-83A1-F6EECF244321}">
                <p14:modId xmlns:p14="http://schemas.microsoft.com/office/powerpoint/2010/main" val="847192028"/>
              </p:ext>
            </p:extLst>
          </p:nvPr>
        </p:nvGraphicFramePr>
        <p:xfrm>
          <a:off x="304800" y="0"/>
          <a:ext cx="8316913" cy="6526213"/>
        </p:xfrm>
        <a:graphic>
          <a:graphicData uri="http://schemas.openxmlformats.org/presentationml/2006/ole">
            <mc:AlternateContent xmlns:mc="http://schemas.openxmlformats.org/markup-compatibility/2006">
              <mc:Choice xmlns:v="urn:schemas-microsoft-com:vml" Requires="v">
                <p:oleObj spid="_x0000_s48570" name="Image" r:id="rId4" imgW="8320395" imgH="6529287" progId="">
                  <p:embed/>
                </p:oleObj>
              </mc:Choice>
              <mc:Fallback>
                <p:oleObj name="Image" r:id="rId4" imgW="8320395" imgH="6529287" progId="">
                  <p:embed/>
                  <p:pic>
                    <p:nvPicPr>
                      <p:cNvPr id="0" name="Picture 3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8316913" cy="652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3" name="Line 5"/>
          <p:cNvSpPr>
            <a:spLocks noChangeShapeType="1"/>
          </p:cNvSpPr>
          <p:nvPr/>
        </p:nvSpPr>
        <p:spPr bwMode="auto">
          <a:xfrm rot="-10800000">
            <a:off x="2743200" y="3581400"/>
            <a:ext cx="1905000" cy="22860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6"/>
          <p:cNvSpPr>
            <a:spLocks noChangeShapeType="1"/>
          </p:cNvSpPr>
          <p:nvPr/>
        </p:nvSpPr>
        <p:spPr bwMode="auto">
          <a:xfrm flipH="1">
            <a:off x="1447800" y="1986895"/>
            <a:ext cx="76200" cy="296610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7"/>
          <p:cNvSpPr>
            <a:spLocks noChangeShapeType="1"/>
          </p:cNvSpPr>
          <p:nvPr/>
        </p:nvSpPr>
        <p:spPr bwMode="auto">
          <a:xfrm rot="6307668">
            <a:off x="6028476" y="686376"/>
            <a:ext cx="692011" cy="6568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Text Box 9"/>
          <p:cNvSpPr txBox="1">
            <a:spLocks noChangeArrowheads="1"/>
          </p:cNvSpPr>
          <p:nvPr/>
        </p:nvSpPr>
        <p:spPr bwMode="auto">
          <a:xfrm>
            <a:off x="609600" y="190148"/>
            <a:ext cx="4953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Red-tailed Hawk</a:t>
            </a:r>
          </a:p>
        </p:txBody>
      </p:sp>
      <p:sp>
        <p:nvSpPr>
          <p:cNvPr id="48138" name="Text Box 10"/>
          <p:cNvSpPr txBox="1">
            <a:spLocks noChangeArrowheads="1"/>
          </p:cNvSpPr>
          <p:nvPr/>
        </p:nvSpPr>
        <p:spPr bwMode="auto">
          <a:xfrm>
            <a:off x="365125" y="1463675"/>
            <a:ext cx="3190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Square-</a:t>
            </a:r>
            <a:r>
              <a:rPr lang="en-US" dirty="0" err="1">
                <a:latin typeface="Arial" charset="0"/>
              </a:rPr>
              <a:t>ish</a:t>
            </a:r>
            <a:r>
              <a:rPr lang="en-US" dirty="0">
                <a:latin typeface="Arial" charset="0"/>
              </a:rPr>
              <a:t> wing tips</a:t>
            </a:r>
            <a:endParaRPr lang="en-US" sz="2800" dirty="0">
              <a:latin typeface="Arial" charset="0"/>
            </a:endParaRPr>
          </a:p>
        </p:txBody>
      </p:sp>
      <p:sp>
        <p:nvSpPr>
          <p:cNvPr id="48141" name="Text Box 13"/>
          <p:cNvSpPr txBox="1">
            <a:spLocks noChangeArrowheads="1"/>
          </p:cNvSpPr>
          <p:nvPr/>
        </p:nvSpPr>
        <p:spPr bwMode="auto">
          <a:xfrm>
            <a:off x="2971800" y="5839470"/>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Dark </a:t>
            </a:r>
            <a:r>
              <a:rPr lang="en-US" dirty="0" err="1">
                <a:latin typeface="Arial" charset="0"/>
              </a:rPr>
              <a:t>patagial</a:t>
            </a:r>
            <a:r>
              <a:rPr lang="en-US" dirty="0">
                <a:latin typeface="Arial" charset="0"/>
              </a:rPr>
              <a:t> area</a:t>
            </a:r>
          </a:p>
        </p:txBody>
      </p:sp>
      <p:sp>
        <p:nvSpPr>
          <p:cNvPr id="48143" name="Text Box 15"/>
          <p:cNvSpPr txBox="1">
            <a:spLocks noChangeArrowheads="1"/>
          </p:cNvSpPr>
          <p:nvPr/>
        </p:nvSpPr>
        <p:spPr bwMode="auto">
          <a:xfrm>
            <a:off x="6248400" y="304800"/>
            <a:ext cx="13147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Comma</a:t>
            </a:r>
          </a:p>
        </p:txBody>
      </p:sp>
      <p:sp>
        <p:nvSpPr>
          <p:cNvPr id="48136" name="Line 8"/>
          <p:cNvSpPr>
            <a:spLocks noChangeShapeType="1"/>
          </p:cNvSpPr>
          <p:nvPr/>
        </p:nvSpPr>
        <p:spPr bwMode="auto">
          <a:xfrm rot="1020586" flipH="1">
            <a:off x="6037594" y="4689144"/>
            <a:ext cx="598179" cy="4587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Text Box 16"/>
          <p:cNvSpPr txBox="1">
            <a:spLocks noChangeArrowheads="1"/>
          </p:cNvSpPr>
          <p:nvPr/>
        </p:nvSpPr>
        <p:spPr bwMode="auto">
          <a:xfrm>
            <a:off x="6692928" y="3038233"/>
            <a:ext cx="1739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Belly band</a:t>
            </a:r>
          </a:p>
        </p:txBody>
      </p:sp>
      <p:sp>
        <p:nvSpPr>
          <p:cNvPr id="48142" name="Text Box 14"/>
          <p:cNvSpPr txBox="1">
            <a:spLocks noChangeArrowheads="1"/>
          </p:cNvSpPr>
          <p:nvPr/>
        </p:nvSpPr>
        <p:spPr bwMode="auto">
          <a:xfrm>
            <a:off x="6530160" y="3869700"/>
            <a:ext cx="206511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rPr>
              <a:t>Adults have</a:t>
            </a:r>
          </a:p>
          <a:p>
            <a:r>
              <a:rPr lang="en-US" dirty="0">
                <a:latin typeface="Arial" charset="0"/>
              </a:rPr>
              <a:t>brick red tail</a:t>
            </a:r>
          </a:p>
          <a:p>
            <a:endParaRPr lang="en-US" sz="1600" dirty="0">
              <a:latin typeface="Arial" charset="0"/>
            </a:endParaRPr>
          </a:p>
          <a:p>
            <a:pPr algn="l"/>
            <a:r>
              <a:rPr lang="en-US" sz="1600" b="0" dirty="0">
                <a:latin typeface="Arial" charset="0"/>
              </a:rPr>
              <a:t>Juveniles’ tails</a:t>
            </a:r>
          </a:p>
          <a:p>
            <a:pPr algn="l"/>
            <a:r>
              <a:rPr lang="en-US" sz="1600" b="0" dirty="0">
                <a:latin typeface="Arial" charset="0"/>
              </a:rPr>
              <a:t>are faintly barred</a:t>
            </a:r>
          </a:p>
          <a:p>
            <a:pPr algn="l"/>
            <a:r>
              <a:rPr lang="en-US" sz="1600" b="0" dirty="0">
                <a:latin typeface="Arial" charset="0"/>
              </a:rPr>
              <a:t>and brown</a:t>
            </a:r>
          </a:p>
        </p:txBody>
      </p:sp>
      <p:sp>
        <p:nvSpPr>
          <p:cNvPr id="48145" name="Line 17"/>
          <p:cNvSpPr>
            <a:spLocks noChangeShapeType="1"/>
          </p:cNvSpPr>
          <p:nvPr/>
        </p:nvSpPr>
        <p:spPr bwMode="auto">
          <a:xfrm rot="563036" flipH="1">
            <a:off x="4807662" y="3114335"/>
            <a:ext cx="1859283" cy="471298"/>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48138">
                                            <p:txEl>
                                              <p:pRg st="0" end="0"/>
                                            </p:txEl>
                                          </p:spTgt>
                                        </p:tgtEl>
                                        <p:attrNameLst>
                                          <p:attrName>style.visibility</p:attrName>
                                        </p:attrNameLst>
                                      </p:cBhvr>
                                      <p:to>
                                        <p:strVal val="visible"/>
                                      </p:to>
                                    </p:set>
                                    <p:animEffect transition="in" filter="fade">
                                      <p:cBhvr>
                                        <p:cTn id="11" dur="2000"/>
                                        <p:tgtEl>
                                          <p:spTgt spid="48138">
                                            <p:txEl>
                                              <p:pRg st="0" end="0"/>
                                            </p:txEl>
                                          </p:spTgt>
                                        </p:tgtEl>
                                      </p:cBhvr>
                                    </p:animEffect>
                                  </p:childTnLst>
                                </p:cTn>
                              </p:par>
                            </p:childTnLst>
                          </p:cTn>
                        </p:par>
                        <p:par>
                          <p:cTn id="12" fill="hold" nodeType="afterGroup">
                            <p:stCondLst>
                              <p:cond delay="4500"/>
                            </p:stCondLst>
                            <p:childTnLst>
                              <p:par>
                                <p:cTn id="13" presetID="55" presetClass="entr" presetSubtype="0" fill="hold" grpId="0" nodeType="afterEffect">
                                  <p:stCondLst>
                                    <p:cond delay="500"/>
                                  </p:stCondLst>
                                  <p:childTnLst>
                                    <p:set>
                                      <p:cBhvr>
                                        <p:cTn id="14" dur="1" fill="hold">
                                          <p:stCondLst>
                                            <p:cond delay="0"/>
                                          </p:stCondLst>
                                        </p:cTn>
                                        <p:tgtEl>
                                          <p:spTgt spid="48134"/>
                                        </p:tgtEl>
                                        <p:attrNameLst>
                                          <p:attrName>style.visibility</p:attrName>
                                        </p:attrNameLst>
                                      </p:cBhvr>
                                      <p:to>
                                        <p:strVal val="visible"/>
                                      </p:to>
                                    </p:set>
                                    <p:anim calcmode="lin" valueType="num">
                                      <p:cBhvr>
                                        <p:cTn id="15" dur="1000" fill="hold"/>
                                        <p:tgtEl>
                                          <p:spTgt spid="48134"/>
                                        </p:tgtEl>
                                        <p:attrNameLst>
                                          <p:attrName>ppt_w</p:attrName>
                                        </p:attrNameLst>
                                      </p:cBhvr>
                                      <p:tavLst>
                                        <p:tav tm="0">
                                          <p:val>
                                            <p:strVal val="#ppt_w*0.70"/>
                                          </p:val>
                                        </p:tav>
                                        <p:tav tm="100000">
                                          <p:val>
                                            <p:strVal val="#ppt_w"/>
                                          </p:val>
                                        </p:tav>
                                      </p:tavLst>
                                    </p:anim>
                                    <p:anim calcmode="lin" valueType="num">
                                      <p:cBhvr>
                                        <p:cTn id="16" dur="1000" fill="hold"/>
                                        <p:tgtEl>
                                          <p:spTgt spid="48134"/>
                                        </p:tgtEl>
                                        <p:attrNameLst>
                                          <p:attrName>ppt_h</p:attrName>
                                        </p:attrNameLst>
                                      </p:cBhvr>
                                      <p:tavLst>
                                        <p:tav tm="0">
                                          <p:val>
                                            <p:strVal val="#ppt_h"/>
                                          </p:val>
                                        </p:tav>
                                        <p:tav tm="100000">
                                          <p:val>
                                            <p:strVal val="#ppt_h"/>
                                          </p:val>
                                        </p:tav>
                                      </p:tavLst>
                                    </p:anim>
                                    <p:animEffect transition="in" filter="fade">
                                      <p:cBhvr>
                                        <p:cTn id="17" dur="1000"/>
                                        <p:tgtEl>
                                          <p:spTgt spid="48134"/>
                                        </p:tgtEl>
                                      </p:cBhvr>
                                    </p:animEffect>
                                  </p:childTnLst>
                                </p:cTn>
                              </p:par>
                            </p:childTnLst>
                          </p:cTn>
                        </p:par>
                        <p:par>
                          <p:cTn id="18" fill="hold" nodeType="afterGroup">
                            <p:stCondLst>
                              <p:cond delay="6000"/>
                            </p:stCondLst>
                            <p:childTnLst>
                              <p:par>
                                <p:cTn id="19" presetID="10" presetClass="entr" presetSubtype="0" fill="hold" grpId="0" nodeType="afterEffect">
                                  <p:stCondLst>
                                    <p:cond delay="500"/>
                                  </p:stCondLst>
                                  <p:childTnLst>
                                    <p:set>
                                      <p:cBhvr>
                                        <p:cTn id="20" dur="1" fill="hold">
                                          <p:stCondLst>
                                            <p:cond delay="0"/>
                                          </p:stCondLst>
                                        </p:cTn>
                                        <p:tgtEl>
                                          <p:spTgt spid="48141"/>
                                        </p:tgtEl>
                                        <p:attrNameLst>
                                          <p:attrName>style.visibility</p:attrName>
                                        </p:attrNameLst>
                                      </p:cBhvr>
                                      <p:to>
                                        <p:strVal val="visible"/>
                                      </p:to>
                                    </p:set>
                                    <p:animEffect transition="in" filter="fade">
                                      <p:cBhvr>
                                        <p:cTn id="21" dur="2000"/>
                                        <p:tgtEl>
                                          <p:spTgt spid="48141"/>
                                        </p:tgtEl>
                                      </p:cBhvr>
                                    </p:animEffect>
                                  </p:childTnLst>
                                </p:cTn>
                              </p:par>
                            </p:childTnLst>
                          </p:cTn>
                        </p:par>
                        <p:par>
                          <p:cTn id="22" fill="hold" nodeType="afterGroup">
                            <p:stCondLst>
                              <p:cond delay="8500"/>
                            </p:stCondLst>
                            <p:childTnLst>
                              <p:par>
                                <p:cTn id="23" presetID="55" presetClass="entr" presetSubtype="0" fill="hold" grpId="0" nodeType="afterEffect">
                                  <p:stCondLst>
                                    <p:cond delay="500"/>
                                  </p:stCondLst>
                                  <p:childTnLst>
                                    <p:set>
                                      <p:cBhvr>
                                        <p:cTn id="24" dur="1" fill="hold">
                                          <p:stCondLst>
                                            <p:cond delay="0"/>
                                          </p:stCondLst>
                                        </p:cTn>
                                        <p:tgtEl>
                                          <p:spTgt spid="48133"/>
                                        </p:tgtEl>
                                        <p:attrNameLst>
                                          <p:attrName>style.visibility</p:attrName>
                                        </p:attrNameLst>
                                      </p:cBhvr>
                                      <p:to>
                                        <p:strVal val="visible"/>
                                      </p:to>
                                    </p:set>
                                    <p:anim calcmode="lin" valueType="num">
                                      <p:cBhvr>
                                        <p:cTn id="25" dur="1000" fill="hold"/>
                                        <p:tgtEl>
                                          <p:spTgt spid="48133"/>
                                        </p:tgtEl>
                                        <p:attrNameLst>
                                          <p:attrName>ppt_w</p:attrName>
                                        </p:attrNameLst>
                                      </p:cBhvr>
                                      <p:tavLst>
                                        <p:tav tm="0">
                                          <p:val>
                                            <p:strVal val="#ppt_w*0.70"/>
                                          </p:val>
                                        </p:tav>
                                        <p:tav tm="100000">
                                          <p:val>
                                            <p:strVal val="#ppt_w"/>
                                          </p:val>
                                        </p:tav>
                                      </p:tavLst>
                                    </p:anim>
                                    <p:anim calcmode="lin" valueType="num">
                                      <p:cBhvr>
                                        <p:cTn id="26" dur="1000" fill="hold"/>
                                        <p:tgtEl>
                                          <p:spTgt spid="48133"/>
                                        </p:tgtEl>
                                        <p:attrNameLst>
                                          <p:attrName>ppt_h</p:attrName>
                                        </p:attrNameLst>
                                      </p:cBhvr>
                                      <p:tavLst>
                                        <p:tav tm="0">
                                          <p:val>
                                            <p:strVal val="#ppt_h"/>
                                          </p:val>
                                        </p:tav>
                                        <p:tav tm="100000">
                                          <p:val>
                                            <p:strVal val="#ppt_h"/>
                                          </p:val>
                                        </p:tav>
                                      </p:tavLst>
                                    </p:anim>
                                    <p:animEffect transition="in" filter="fade">
                                      <p:cBhvr>
                                        <p:cTn id="27" dur="1000"/>
                                        <p:tgtEl>
                                          <p:spTgt spid="48133"/>
                                        </p:tgtEl>
                                      </p:cBhvr>
                                    </p:animEffect>
                                  </p:childTnLst>
                                </p:cTn>
                              </p:par>
                            </p:childTnLst>
                          </p:cTn>
                        </p:par>
                        <p:par>
                          <p:cTn id="28" fill="hold" nodeType="afterGroup">
                            <p:stCondLst>
                              <p:cond delay="10000"/>
                            </p:stCondLst>
                            <p:childTnLst>
                              <p:par>
                                <p:cTn id="29" presetID="10" presetClass="entr" presetSubtype="0" fill="hold" grpId="0" nodeType="afterEffect">
                                  <p:stCondLst>
                                    <p:cond delay="500"/>
                                  </p:stCondLst>
                                  <p:childTnLst>
                                    <p:set>
                                      <p:cBhvr>
                                        <p:cTn id="30" dur="1" fill="hold">
                                          <p:stCondLst>
                                            <p:cond delay="0"/>
                                          </p:stCondLst>
                                        </p:cTn>
                                        <p:tgtEl>
                                          <p:spTgt spid="48142"/>
                                        </p:tgtEl>
                                        <p:attrNameLst>
                                          <p:attrName>style.visibility</p:attrName>
                                        </p:attrNameLst>
                                      </p:cBhvr>
                                      <p:to>
                                        <p:strVal val="visible"/>
                                      </p:to>
                                    </p:set>
                                    <p:animEffect transition="in" filter="fade">
                                      <p:cBhvr>
                                        <p:cTn id="31" dur="2000"/>
                                        <p:tgtEl>
                                          <p:spTgt spid="48142"/>
                                        </p:tgtEl>
                                      </p:cBhvr>
                                    </p:animEffect>
                                  </p:childTnLst>
                                </p:cTn>
                              </p:par>
                            </p:childTnLst>
                          </p:cTn>
                        </p:par>
                        <p:par>
                          <p:cTn id="32" fill="hold" nodeType="afterGroup">
                            <p:stCondLst>
                              <p:cond delay="12500"/>
                            </p:stCondLst>
                            <p:childTnLst>
                              <p:par>
                                <p:cTn id="33" presetID="55" presetClass="entr" presetSubtype="0" fill="hold" grpId="0" nodeType="afterEffect">
                                  <p:stCondLst>
                                    <p:cond delay="500"/>
                                  </p:stCondLst>
                                  <p:childTnLst>
                                    <p:set>
                                      <p:cBhvr>
                                        <p:cTn id="34" dur="1" fill="hold">
                                          <p:stCondLst>
                                            <p:cond delay="0"/>
                                          </p:stCondLst>
                                        </p:cTn>
                                        <p:tgtEl>
                                          <p:spTgt spid="48136"/>
                                        </p:tgtEl>
                                        <p:attrNameLst>
                                          <p:attrName>style.visibility</p:attrName>
                                        </p:attrNameLst>
                                      </p:cBhvr>
                                      <p:to>
                                        <p:strVal val="visible"/>
                                      </p:to>
                                    </p:set>
                                    <p:anim calcmode="lin" valueType="num">
                                      <p:cBhvr>
                                        <p:cTn id="35" dur="1000" fill="hold"/>
                                        <p:tgtEl>
                                          <p:spTgt spid="48136"/>
                                        </p:tgtEl>
                                        <p:attrNameLst>
                                          <p:attrName>ppt_w</p:attrName>
                                        </p:attrNameLst>
                                      </p:cBhvr>
                                      <p:tavLst>
                                        <p:tav tm="0">
                                          <p:val>
                                            <p:strVal val="#ppt_w*0.70"/>
                                          </p:val>
                                        </p:tav>
                                        <p:tav tm="100000">
                                          <p:val>
                                            <p:strVal val="#ppt_w"/>
                                          </p:val>
                                        </p:tav>
                                      </p:tavLst>
                                    </p:anim>
                                    <p:anim calcmode="lin" valueType="num">
                                      <p:cBhvr>
                                        <p:cTn id="36" dur="1000" fill="hold"/>
                                        <p:tgtEl>
                                          <p:spTgt spid="48136"/>
                                        </p:tgtEl>
                                        <p:attrNameLst>
                                          <p:attrName>ppt_h</p:attrName>
                                        </p:attrNameLst>
                                      </p:cBhvr>
                                      <p:tavLst>
                                        <p:tav tm="0">
                                          <p:val>
                                            <p:strVal val="#ppt_h"/>
                                          </p:val>
                                        </p:tav>
                                        <p:tav tm="100000">
                                          <p:val>
                                            <p:strVal val="#ppt_h"/>
                                          </p:val>
                                        </p:tav>
                                      </p:tavLst>
                                    </p:anim>
                                    <p:animEffect transition="in" filter="fade">
                                      <p:cBhvr>
                                        <p:cTn id="37" dur="1000"/>
                                        <p:tgtEl>
                                          <p:spTgt spid="48136"/>
                                        </p:tgtEl>
                                      </p:cBhvr>
                                    </p:animEffect>
                                  </p:childTnLst>
                                </p:cTn>
                              </p:par>
                            </p:childTnLst>
                          </p:cTn>
                        </p:par>
                        <p:par>
                          <p:cTn id="38" fill="hold" nodeType="afterGroup">
                            <p:stCondLst>
                              <p:cond delay="14000"/>
                            </p:stCondLst>
                            <p:childTnLst>
                              <p:par>
                                <p:cTn id="39" presetID="9" presetClass="entr" presetSubtype="0" fill="hold" grpId="0" nodeType="afterEffect">
                                  <p:stCondLst>
                                    <p:cond delay="0"/>
                                  </p:stCondLst>
                                  <p:childTnLst>
                                    <p:set>
                                      <p:cBhvr>
                                        <p:cTn id="40" dur="1" fill="hold">
                                          <p:stCondLst>
                                            <p:cond delay="0"/>
                                          </p:stCondLst>
                                        </p:cTn>
                                        <p:tgtEl>
                                          <p:spTgt spid="48144"/>
                                        </p:tgtEl>
                                        <p:attrNameLst>
                                          <p:attrName>style.visibility</p:attrName>
                                        </p:attrNameLst>
                                      </p:cBhvr>
                                      <p:to>
                                        <p:strVal val="visible"/>
                                      </p:to>
                                    </p:set>
                                    <p:animEffect transition="in" filter="dissolve">
                                      <p:cBhvr>
                                        <p:cTn id="41" dur="2000"/>
                                        <p:tgtEl>
                                          <p:spTgt spid="48144"/>
                                        </p:tgtEl>
                                      </p:cBhvr>
                                    </p:animEffect>
                                  </p:childTnLst>
                                </p:cTn>
                              </p:par>
                            </p:childTnLst>
                          </p:cTn>
                        </p:par>
                        <p:par>
                          <p:cTn id="42" fill="hold" nodeType="afterGroup">
                            <p:stCondLst>
                              <p:cond delay="16000"/>
                            </p:stCondLst>
                            <p:childTnLst>
                              <p:par>
                                <p:cTn id="43" presetID="55" presetClass="entr" presetSubtype="0" fill="hold" grpId="0" nodeType="afterEffect">
                                  <p:stCondLst>
                                    <p:cond delay="500"/>
                                  </p:stCondLst>
                                  <p:childTnLst>
                                    <p:set>
                                      <p:cBhvr>
                                        <p:cTn id="44" dur="1" fill="hold">
                                          <p:stCondLst>
                                            <p:cond delay="0"/>
                                          </p:stCondLst>
                                        </p:cTn>
                                        <p:tgtEl>
                                          <p:spTgt spid="48145"/>
                                        </p:tgtEl>
                                        <p:attrNameLst>
                                          <p:attrName>style.visibility</p:attrName>
                                        </p:attrNameLst>
                                      </p:cBhvr>
                                      <p:to>
                                        <p:strVal val="visible"/>
                                      </p:to>
                                    </p:set>
                                    <p:anim calcmode="lin" valueType="num">
                                      <p:cBhvr>
                                        <p:cTn id="45" dur="1000" fill="hold"/>
                                        <p:tgtEl>
                                          <p:spTgt spid="48145"/>
                                        </p:tgtEl>
                                        <p:attrNameLst>
                                          <p:attrName>ppt_w</p:attrName>
                                        </p:attrNameLst>
                                      </p:cBhvr>
                                      <p:tavLst>
                                        <p:tav tm="0">
                                          <p:val>
                                            <p:strVal val="#ppt_w*0.70"/>
                                          </p:val>
                                        </p:tav>
                                        <p:tav tm="100000">
                                          <p:val>
                                            <p:strVal val="#ppt_w"/>
                                          </p:val>
                                        </p:tav>
                                      </p:tavLst>
                                    </p:anim>
                                    <p:anim calcmode="lin" valueType="num">
                                      <p:cBhvr>
                                        <p:cTn id="46" dur="1000" fill="hold"/>
                                        <p:tgtEl>
                                          <p:spTgt spid="48145"/>
                                        </p:tgtEl>
                                        <p:attrNameLst>
                                          <p:attrName>ppt_h</p:attrName>
                                        </p:attrNameLst>
                                      </p:cBhvr>
                                      <p:tavLst>
                                        <p:tav tm="0">
                                          <p:val>
                                            <p:strVal val="#ppt_h"/>
                                          </p:val>
                                        </p:tav>
                                        <p:tav tm="100000">
                                          <p:val>
                                            <p:strVal val="#ppt_h"/>
                                          </p:val>
                                        </p:tav>
                                      </p:tavLst>
                                    </p:anim>
                                    <p:animEffect transition="in" filter="fade">
                                      <p:cBhvr>
                                        <p:cTn id="47" dur="1000"/>
                                        <p:tgtEl>
                                          <p:spTgt spid="48145"/>
                                        </p:tgtEl>
                                      </p:cBhvr>
                                    </p:animEffect>
                                  </p:childTnLst>
                                </p:cTn>
                              </p:par>
                            </p:childTnLst>
                          </p:cTn>
                        </p:par>
                        <p:par>
                          <p:cTn id="48" fill="hold">
                            <p:stCondLst>
                              <p:cond delay="17500"/>
                            </p:stCondLst>
                            <p:childTnLst>
                              <p:par>
                                <p:cTn id="49" presetID="10" presetClass="entr" presetSubtype="0" fill="hold" grpId="0" nodeType="afterEffect">
                                  <p:stCondLst>
                                    <p:cond delay="0"/>
                                  </p:stCondLst>
                                  <p:childTnLst>
                                    <p:set>
                                      <p:cBhvr>
                                        <p:cTn id="50" dur="1" fill="hold">
                                          <p:stCondLst>
                                            <p:cond delay="0"/>
                                          </p:stCondLst>
                                        </p:cTn>
                                        <p:tgtEl>
                                          <p:spTgt spid="48143"/>
                                        </p:tgtEl>
                                        <p:attrNameLst>
                                          <p:attrName>style.visibility</p:attrName>
                                        </p:attrNameLst>
                                      </p:cBhvr>
                                      <p:to>
                                        <p:strVal val="visible"/>
                                      </p:to>
                                    </p:set>
                                    <p:animEffect transition="in" filter="fade">
                                      <p:cBhvr>
                                        <p:cTn id="51" dur="2000"/>
                                        <p:tgtEl>
                                          <p:spTgt spid="48143"/>
                                        </p:tgtEl>
                                      </p:cBhvr>
                                    </p:animEffect>
                                  </p:childTnLst>
                                </p:cTn>
                              </p:par>
                            </p:childTnLst>
                          </p:cTn>
                        </p:par>
                        <p:par>
                          <p:cTn id="52" fill="hold">
                            <p:stCondLst>
                              <p:cond delay="19500"/>
                            </p:stCondLst>
                            <p:childTnLst>
                              <p:par>
                                <p:cTn id="53" presetID="55" presetClass="entr" presetSubtype="0" fill="hold" grpId="0" nodeType="afterEffect">
                                  <p:stCondLst>
                                    <p:cond delay="0"/>
                                  </p:stCondLst>
                                  <p:childTnLst>
                                    <p:set>
                                      <p:cBhvr>
                                        <p:cTn id="54" dur="1" fill="hold">
                                          <p:stCondLst>
                                            <p:cond delay="0"/>
                                          </p:stCondLst>
                                        </p:cTn>
                                        <p:tgtEl>
                                          <p:spTgt spid="48135"/>
                                        </p:tgtEl>
                                        <p:attrNameLst>
                                          <p:attrName>style.visibility</p:attrName>
                                        </p:attrNameLst>
                                      </p:cBhvr>
                                      <p:to>
                                        <p:strVal val="visible"/>
                                      </p:to>
                                    </p:set>
                                    <p:anim calcmode="lin" valueType="num">
                                      <p:cBhvr>
                                        <p:cTn id="55" dur="1000" fill="hold"/>
                                        <p:tgtEl>
                                          <p:spTgt spid="48135"/>
                                        </p:tgtEl>
                                        <p:attrNameLst>
                                          <p:attrName>ppt_w</p:attrName>
                                        </p:attrNameLst>
                                      </p:cBhvr>
                                      <p:tavLst>
                                        <p:tav tm="0">
                                          <p:val>
                                            <p:strVal val="#ppt_w*0.70"/>
                                          </p:val>
                                        </p:tav>
                                        <p:tav tm="100000">
                                          <p:val>
                                            <p:strVal val="#ppt_w"/>
                                          </p:val>
                                        </p:tav>
                                      </p:tavLst>
                                    </p:anim>
                                    <p:anim calcmode="lin" valueType="num">
                                      <p:cBhvr>
                                        <p:cTn id="56" dur="1000" fill="hold"/>
                                        <p:tgtEl>
                                          <p:spTgt spid="48135"/>
                                        </p:tgtEl>
                                        <p:attrNameLst>
                                          <p:attrName>ppt_h</p:attrName>
                                        </p:attrNameLst>
                                      </p:cBhvr>
                                      <p:tavLst>
                                        <p:tav tm="0">
                                          <p:val>
                                            <p:strVal val="#ppt_h"/>
                                          </p:val>
                                        </p:tav>
                                        <p:tav tm="100000">
                                          <p:val>
                                            <p:strVal val="#ppt_h"/>
                                          </p:val>
                                        </p:tav>
                                      </p:tavLst>
                                    </p:anim>
                                    <p:animEffect transition="in" filter="fade">
                                      <p:cBhvr>
                                        <p:cTn id="57" dur="1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animBg="1"/>
      <p:bldP spid="48135" grpId="0" animBg="1"/>
      <p:bldP spid="48141" grpId="0"/>
      <p:bldP spid="48143" grpId="0"/>
      <p:bldP spid="48136" grpId="0" animBg="1"/>
      <p:bldP spid="48144" grpId="0"/>
      <p:bldP spid="48142" grpId="0"/>
      <p:bldP spid="481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120650" y="914400"/>
            <a:ext cx="90233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800" dirty="0">
                <a:solidFill>
                  <a:srgbClr val="FFFF00"/>
                </a:solidFill>
              </a:rPr>
              <a:t>But…</a:t>
            </a:r>
            <a:r>
              <a:rPr lang="en-US" sz="4800" dirty="0"/>
              <a:t> </a:t>
            </a:r>
            <a:r>
              <a:rPr lang="en-US" sz="4800" b="0" dirty="0"/>
              <a:t> </a:t>
            </a:r>
          </a:p>
          <a:p>
            <a:pPr algn="l"/>
            <a:endParaRPr lang="en-US" sz="4800" b="0" dirty="0"/>
          </a:p>
          <a:p>
            <a:r>
              <a:rPr lang="en-US" sz="4800" b="0" dirty="0">
                <a:solidFill>
                  <a:schemeClr val="bg1"/>
                </a:solidFill>
              </a:rPr>
              <a:t>What if I can’t see those markings?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500"/>
                                  </p:stCondLst>
                                  <p:childTnLst>
                                    <p:set>
                                      <p:cBhvr>
                                        <p:cTn id="9" dur="1" fill="hold">
                                          <p:stCondLst>
                                            <p:cond delay="0"/>
                                          </p:stCondLst>
                                        </p:cTn>
                                        <p:tgtEl>
                                          <p:spTgt spid="50180">
                                            <p:txEl>
                                              <p:pRg st="2" end="2"/>
                                            </p:txEl>
                                          </p:spTgt>
                                        </p:tgtEl>
                                        <p:attrNameLst>
                                          <p:attrName>style.visibility</p:attrName>
                                        </p:attrNameLst>
                                      </p:cBhvr>
                                      <p:to>
                                        <p:strVal val="visible"/>
                                      </p:to>
                                    </p:set>
                                    <p:animEffect transition="in" filter="fade">
                                      <p:cBhvr>
                                        <p:cTn id="10" dur="20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05505">
            <a:off x="3861773" y="2308744"/>
            <a:ext cx="1485741" cy="26460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1442544" y="1155412"/>
            <a:ext cx="65245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chemeClr val="bg1"/>
                </a:solidFill>
              </a:rPr>
              <a:t>Remember the silhouettes?</a:t>
            </a:r>
          </a:p>
        </p:txBody>
      </p:sp>
      <p:sp>
        <p:nvSpPr>
          <p:cNvPr id="51207" name="Text Box 7"/>
          <p:cNvSpPr txBox="1">
            <a:spLocks noChangeArrowheads="1"/>
          </p:cNvSpPr>
          <p:nvPr/>
        </p:nvSpPr>
        <p:spPr bwMode="auto">
          <a:xfrm>
            <a:off x="1600200" y="5486400"/>
            <a:ext cx="648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chemeClr val="bg1"/>
                </a:solidFill>
              </a:rPr>
              <a:t>And don’t forget behavior…</a:t>
            </a:r>
          </a:p>
        </p:txBody>
      </p:sp>
    </p:spTree>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1206"/>
                                        </p:tgtEl>
                                        <p:attrNameLst>
                                          <p:attrName>style.visibility</p:attrName>
                                        </p:attrNameLst>
                                      </p:cBhvr>
                                      <p:to>
                                        <p:strVal val="visible"/>
                                      </p:to>
                                    </p:set>
                                    <p:animEffect transition="in" filter="fade">
                                      <p:cBhvr>
                                        <p:cTn id="7" dur="2000"/>
                                        <p:tgtEl>
                                          <p:spTgt spid="51206"/>
                                        </p:tgtEl>
                                      </p:cBhvr>
                                    </p:animEffect>
                                  </p:childTnLst>
                                </p:cTn>
                              </p:par>
                            </p:childTnLst>
                          </p:cTn>
                        </p:par>
                        <p:par>
                          <p:cTn id="8" fill="hold" nodeType="afterGroup">
                            <p:stCondLst>
                              <p:cond delay="2500"/>
                            </p:stCondLst>
                            <p:childTnLst>
                              <p:par>
                                <p:cTn id="9" presetID="53" presetClass="entr" presetSubtype="0" fill="hold" grpId="0" nodeType="afterEffect">
                                  <p:stCondLst>
                                    <p:cond delay="0"/>
                                  </p:stCondLst>
                                  <p:childTnLst>
                                    <p:set>
                                      <p:cBhvr>
                                        <p:cTn id="10" dur="1" fill="hold">
                                          <p:stCondLst>
                                            <p:cond delay="0"/>
                                          </p:stCondLst>
                                        </p:cTn>
                                        <p:tgtEl>
                                          <p:spTgt spid="51207"/>
                                        </p:tgtEl>
                                        <p:attrNameLst>
                                          <p:attrName>style.visibility</p:attrName>
                                        </p:attrNameLst>
                                      </p:cBhvr>
                                      <p:to>
                                        <p:strVal val="visible"/>
                                      </p:to>
                                    </p:set>
                                    <p:anim calcmode="lin" valueType="num">
                                      <p:cBhvr>
                                        <p:cTn id="11" dur="1000" fill="hold"/>
                                        <p:tgtEl>
                                          <p:spTgt spid="51207"/>
                                        </p:tgtEl>
                                        <p:attrNameLst>
                                          <p:attrName>ppt_w</p:attrName>
                                        </p:attrNameLst>
                                      </p:cBhvr>
                                      <p:tavLst>
                                        <p:tav tm="0">
                                          <p:val>
                                            <p:fltVal val="0"/>
                                          </p:val>
                                        </p:tav>
                                        <p:tav tm="100000">
                                          <p:val>
                                            <p:strVal val="#ppt_w"/>
                                          </p:val>
                                        </p:tav>
                                      </p:tavLst>
                                    </p:anim>
                                    <p:anim calcmode="lin" valueType="num">
                                      <p:cBhvr>
                                        <p:cTn id="12" dur="1000" fill="hold"/>
                                        <p:tgtEl>
                                          <p:spTgt spid="51207"/>
                                        </p:tgtEl>
                                        <p:attrNameLst>
                                          <p:attrName>ppt_h</p:attrName>
                                        </p:attrNameLst>
                                      </p:cBhvr>
                                      <p:tavLst>
                                        <p:tav tm="0">
                                          <p:val>
                                            <p:fltVal val="0"/>
                                          </p:val>
                                        </p:tav>
                                        <p:tav tm="100000">
                                          <p:val>
                                            <p:strVal val="#ppt_h"/>
                                          </p:val>
                                        </p:tav>
                                      </p:tavLst>
                                    </p:anim>
                                    <p:animEffect transition="in" filter="fade">
                                      <p:cBhvr>
                                        <p:cTn id="13"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9" name="Object 5"/>
          <p:cNvGraphicFramePr>
            <a:graphicFrameLocks noChangeAspect="1"/>
          </p:cNvGraphicFramePr>
          <p:nvPr>
            <p:extLst>
              <p:ext uri="{D42A27DB-BD31-4B8C-83A1-F6EECF244321}">
                <p14:modId xmlns:p14="http://schemas.microsoft.com/office/powerpoint/2010/main" val="253631885"/>
              </p:ext>
            </p:extLst>
          </p:nvPr>
        </p:nvGraphicFramePr>
        <p:xfrm>
          <a:off x="3838787" y="2209800"/>
          <a:ext cx="2034963" cy="2895600"/>
        </p:xfrm>
        <a:graphic>
          <a:graphicData uri="http://schemas.openxmlformats.org/presentationml/2006/ole">
            <mc:AlternateContent xmlns:mc="http://schemas.openxmlformats.org/markup-compatibility/2006">
              <mc:Choice xmlns:v="urn:schemas-microsoft-com:vml" Requires="v">
                <p:oleObj spid="_x0000_s52660" name="Image" r:id="rId4" imgW="7174603" imgH="10209524" progId="">
                  <p:embed/>
                </p:oleObj>
              </mc:Choice>
              <mc:Fallback>
                <p:oleObj name="Image" r:id="rId4" imgW="7174603" imgH="10209524" progId="">
                  <p:embed/>
                  <p:pic>
                    <p:nvPicPr>
                      <p:cNvPr id="0" name="Picture 3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87" y="2209800"/>
                        <a:ext cx="2034963"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0" name="Text Box 6"/>
          <p:cNvSpPr txBox="1">
            <a:spLocks noChangeArrowheads="1"/>
          </p:cNvSpPr>
          <p:nvPr/>
        </p:nvSpPr>
        <p:spPr bwMode="auto">
          <a:xfrm>
            <a:off x="381000" y="1513327"/>
            <a:ext cx="3392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“Bulging” </a:t>
            </a:r>
            <a:r>
              <a:rPr lang="en-US" sz="2000" dirty="0" err="1">
                <a:solidFill>
                  <a:schemeClr val="bg1"/>
                </a:solidFill>
              </a:rPr>
              <a:t>secondaries</a:t>
            </a:r>
            <a:endParaRPr lang="en-US" sz="2000" dirty="0">
              <a:solidFill>
                <a:schemeClr val="bg1"/>
              </a:solidFill>
            </a:endParaRPr>
          </a:p>
        </p:txBody>
      </p:sp>
      <p:sp>
        <p:nvSpPr>
          <p:cNvPr id="52231" name="Line 7"/>
          <p:cNvSpPr>
            <a:spLocks noChangeShapeType="1"/>
          </p:cNvSpPr>
          <p:nvPr/>
        </p:nvSpPr>
        <p:spPr bwMode="auto">
          <a:xfrm>
            <a:off x="2133600" y="2057400"/>
            <a:ext cx="2667000" cy="990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2" name="Text Box 8"/>
          <p:cNvSpPr txBox="1">
            <a:spLocks noChangeArrowheads="1"/>
          </p:cNvSpPr>
          <p:nvPr/>
        </p:nvSpPr>
        <p:spPr bwMode="auto">
          <a:xfrm>
            <a:off x="374073" y="5230091"/>
            <a:ext cx="30091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Relatively short tail</a:t>
            </a:r>
          </a:p>
        </p:txBody>
      </p:sp>
      <p:sp>
        <p:nvSpPr>
          <p:cNvPr id="52234" name="Line 10"/>
          <p:cNvSpPr>
            <a:spLocks noChangeShapeType="1"/>
          </p:cNvSpPr>
          <p:nvPr/>
        </p:nvSpPr>
        <p:spPr bwMode="auto">
          <a:xfrm flipV="1">
            <a:off x="2971800" y="3810000"/>
            <a:ext cx="1295400" cy="1371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Text Box 11"/>
          <p:cNvSpPr txBox="1">
            <a:spLocks noChangeArrowheads="1"/>
          </p:cNvSpPr>
          <p:nvPr/>
        </p:nvSpPr>
        <p:spPr bwMode="auto">
          <a:xfrm>
            <a:off x="228600" y="228600"/>
            <a:ext cx="571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FF00"/>
                </a:solidFill>
              </a:rPr>
              <a:t>For example, notice on this silhouette:</a:t>
            </a:r>
          </a:p>
        </p:txBody>
      </p:sp>
      <p:sp>
        <p:nvSpPr>
          <p:cNvPr id="52236" name="Text Box 12"/>
          <p:cNvSpPr txBox="1">
            <a:spLocks noChangeArrowheads="1"/>
          </p:cNvSpPr>
          <p:nvPr/>
        </p:nvSpPr>
        <p:spPr bwMode="auto">
          <a:xfrm>
            <a:off x="5943600" y="228600"/>
            <a:ext cx="22701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C000"/>
                </a:solidFill>
              </a:rPr>
              <a:t>Red-tailed</a:t>
            </a:r>
          </a:p>
        </p:txBody>
      </p:sp>
    </p:spTree>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3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000"/>
                                  </p:stCondLst>
                                  <p:childTnLst>
                                    <p:set>
                                      <p:cBhvr>
                                        <p:cTn id="9" dur="1" fill="hold">
                                          <p:stCondLst>
                                            <p:cond delay="0"/>
                                          </p:stCondLst>
                                        </p:cTn>
                                        <p:tgtEl>
                                          <p:spTgt spid="52229"/>
                                        </p:tgtEl>
                                        <p:attrNameLst>
                                          <p:attrName>style.visibility</p:attrName>
                                        </p:attrNameLst>
                                      </p:cBhvr>
                                      <p:to>
                                        <p:strVal val="visible"/>
                                      </p:to>
                                    </p:set>
                                    <p:animEffect transition="in" filter="fade">
                                      <p:cBhvr>
                                        <p:cTn id="10" dur="5000"/>
                                        <p:tgtEl>
                                          <p:spTgt spid="52229"/>
                                        </p:tgtEl>
                                      </p:cBhvr>
                                    </p:animEffect>
                                  </p:childTnLst>
                                </p:cTn>
                              </p:par>
                            </p:childTnLst>
                          </p:cTn>
                        </p:par>
                        <p:par>
                          <p:cTn id="11" fill="hold" nodeType="afterGroup">
                            <p:stCondLst>
                              <p:cond delay="6000"/>
                            </p:stCondLst>
                            <p:childTnLst>
                              <p:par>
                                <p:cTn id="12" presetID="10" presetClass="entr" presetSubtype="0" fill="hold" grpId="0" nodeType="afterEffect">
                                  <p:stCondLst>
                                    <p:cond delay="0"/>
                                  </p:stCondLst>
                                  <p:childTnLst>
                                    <p:set>
                                      <p:cBhvr>
                                        <p:cTn id="13" dur="1" fill="hold">
                                          <p:stCondLst>
                                            <p:cond delay="0"/>
                                          </p:stCondLst>
                                        </p:cTn>
                                        <p:tgtEl>
                                          <p:spTgt spid="52230"/>
                                        </p:tgtEl>
                                        <p:attrNameLst>
                                          <p:attrName>style.visibility</p:attrName>
                                        </p:attrNameLst>
                                      </p:cBhvr>
                                      <p:to>
                                        <p:strVal val="visible"/>
                                      </p:to>
                                    </p:set>
                                    <p:animEffect transition="in" filter="fade">
                                      <p:cBhvr>
                                        <p:cTn id="14" dur="2000"/>
                                        <p:tgtEl>
                                          <p:spTgt spid="52230"/>
                                        </p:tgtEl>
                                      </p:cBhvr>
                                    </p:animEffect>
                                  </p:childTnLst>
                                </p:cTn>
                              </p:par>
                            </p:childTnLst>
                          </p:cTn>
                        </p:par>
                        <p:par>
                          <p:cTn id="15" fill="hold" nodeType="afterGroup">
                            <p:stCondLst>
                              <p:cond delay="8000"/>
                            </p:stCondLst>
                            <p:childTnLst>
                              <p:par>
                                <p:cTn id="16" presetID="22" presetClass="entr" presetSubtype="8" fill="hold" grpId="0" nodeType="afterEffect">
                                  <p:stCondLst>
                                    <p:cond delay="500"/>
                                  </p:stCondLst>
                                  <p:childTnLst>
                                    <p:set>
                                      <p:cBhvr>
                                        <p:cTn id="17" dur="1" fill="hold">
                                          <p:stCondLst>
                                            <p:cond delay="0"/>
                                          </p:stCondLst>
                                        </p:cTn>
                                        <p:tgtEl>
                                          <p:spTgt spid="52231"/>
                                        </p:tgtEl>
                                        <p:attrNameLst>
                                          <p:attrName>style.visibility</p:attrName>
                                        </p:attrNameLst>
                                      </p:cBhvr>
                                      <p:to>
                                        <p:strVal val="visible"/>
                                      </p:to>
                                    </p:set>
                                    <p:animEffect transition="in" filter="wipe(left)">
                                      <p:cBhvr>
                                        <p:cTn id="18" dur="1000"/>
                                        <p:tgtEl>
                                          <p:spTgt spid="52231"/>
                                        </p:tgtEl>
                                      </p:cBhvr>
                                    </p:animEffect>
                                  </p:childTnLst>
                                </p:cTn>
                              </p:par>
                            </p:childTnLst>
                          </p:cTn>
                        </p:par>
                        <p:par>
                          <p:cTn id="19" fill="hold" nodeType="afterGroup">
                            <p:stCondLst>
                              <p:cond delay="9500"/>
                            </p:stCondLst>
                            <p:childTnLst>
                              <p:par>
                                <p:cTn id="20" presetID="10" presetClass="entr" presetSubtype="0" fill="hold" grpId="0" nodeType="afterEffect">
                                  <p:stCondLst>
                                    <p:cond delay="0"/>
                                  </p:stCondLst>
                                  <p:childTnLst>
                                    <p:set>
                                      <p:cBhvr>
                                        <p:cTn id="21" dur="1" fill="hold">
                                          <p:stCondLst>
                                            <p:cond delay="0"/>
                                          </p:stCondLst>
                                        </p:cTn>
                                        <p:tgtEl>
                                          <p:spTgt spid="52232"/>
                                        </p:tgtEl>
                                        <p:attrNameLst>
                                          <p:attrName>style.visibility</p:attrName>
                                        </p:attrNameLst>
                                      </p:cBhvr>
                                      <p:to>
                                        <p:strVal val="visible"/>
                                      </p:to>
                                    </p:set>
                                    <p:animEffect transition="in" filter="fade">
                                      <p:cBhvr>
                                        <p:cTn id="22" dur="2000"/>
                                        <p:tgtEl>
                                          <p:spTgt spid="52232"/>
                                        </p:tgtEl>
                                      </p:cBhvr>
                                    </p:animEffect>
                                  </p:childTnLst>
                                </p:cTn>
                              </p:par>
                            </p:childTnLst>
                          </p:cTn>
                        </p:par>
                        <p:par>
                          <p:cTn id="23" fill="hold" nodeType="afterGroup">
                            <p:stCondLst>
                              <p:cond delay="11500"/>
                            </p:stCondLst>
                            <p:childTnLst>
                              <p:par>
                                <p:cTn id="24" presetID="22" presetClass="entr" presetSubtype="4" fill="hold" grpId="0" nodeType="afterEffect">
                                  <p:stCondLst>
                                    <p:cond delay="500"/>
                                  </p:stCondLst>
                                  <p:childTnLst>
                                    <p:set>
                                      <p:cBhvr>
                                        <p:cTn id="25" dur="1" fill="hold">
                                          <p:stCondLst>
                                            <p:cond delay="0"/>
                                          </p:stCondLst>
                                        </p:cTn>
                                        <p:tgtEl>
                                          <p:spTgt spid="52234"/>
                                        </p:tgtEl>
                                        <p:attrNameLst>
                                          <p:attrName>style.visibility</p:attrName>
                                        </p:attrNameLst>
                                      </p:cBhvr>
                                      <p:to>
                                        <p:strVal val="visible"/>
                                      </p:to>
                                    </p:set>
                                    <p:animEffect transition="in" filter="wipe(down)">
                                      <p:cBhvr>
                                        <p:cTn id="26" dur="1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31" grpId="0" animBg="1"/>
      <p:bldP spid="52232" grpId="0"/>
      <p:bldP spid="52234" grpId="0" animBg="1"/>
      <p:bldP spid="5223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81200" y="304800"/>
            <a:ext cx="4887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Identification</a:t>
            </a:r>
          </a:p>
        </p:txBody>
      </p:sp>
      <p:sp>
        <p:nvSpPr>
          <p:cNvPr id="24579" name="Text Box 3"/>
          <p:cNvSpPr txBox="1">
            <a:spLocks noChangeArrowheads="1"/>
          </p:cNvSpPr>
          <p:nvPr/>
        </p:nvSpPr>
        <p:spPr bwMode="auto">
          <a:xfrm>
            <a:off x="457200" y="1981200"/>
            <a:ext cx="83248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3200" dirty="0">
                <a:solidFill>
                  <a:schemeClr val="bg1"/>
                </a:solidFill>
              </a:rPr>
              <a:t>How can you know what you are seeing?</a:t>
            </a:r>
          </a:p>
        </p:txBody>
      </p:sp>
      <p:sp>
        <p:nvSpPr>
          <p:cNvPr id="24580" name="Text Box 4"/>
          <p:cNvSpPr txBox="1">
            <a:spLocks noChangeArrowheads="1"/>
          </p:cNvSpPr>
          <p:nvPr/>
        </p:nvSpPr>
        <p:spPr bwMode="auto">
          <a:xfrm>
            <a:off x="898525" y="3505200"/>
            <a:ext cx="730680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3200" dirty="0">
                <a:solidFill>
                  <a:srgbClr val="FFC000"/>
                </a:solidFill>
              </a:rPr>
              <a:t>By Using General Impressions:</a:t>
            </a:r>
          </a:p>
          <a:p>
            <a:pPr algn="l" eaLnBrk="0" hangingPunct="0"/>
            <a:r>
              <a:rPr lang="en-US" sz="2000" dirty="0">
                <a:solidFill>
                  <a:srgbClr val="83FD3F"/>
                </a:solidFill>
              </a:rPr>
              <a:t> </a:t>
            </a:r>
          </a:p>
          <a:p>
            <a:pPr lvl="1" algn="l" eaLnBrk="0" hangingPunct="0">
              <a:buFontTx/>
              <a:buChar char="•"/>
            </a:pPr>
            <a:r>
              <a:rPr lang="en-US" sz="2000" dirty="0">
                <a:solidFill>
                  <a:schemeClr val="bg1"/>
                </a:solidFill>
              </a:rPr>
              <a:t>SHAPE</a:t>
            </a:r>
            <a:r>
              <a:rPr lang="en-US" sz="1800" dirty="0">
                <a:solidFill>
                  <a:schemeClr val="bg1"/>
                </a:solidFill>
              </a:rPr>
              <a:t> </a:t>
            </a:r>
          </a:p>
          <a:p>
            <a:pPr lvl="1" algn="l" eaLnBrk="0" hangingPunct="0">
              <a:buFontTx/>
              <a:buChar char="•"/>
            </a:pPr>
            <a:r>
              <a:rPr lang="en-US" sz="2000" dirty="0">
                <a:solidFill>
                  <a:schemeClr val="bg1"/>
                </a:solidFill>
              </a:rPr>
              <a:t>SIZE</a:t>
            </a:r>
          </a:p>
          <a:p>
            <a:pPr lvl="1" algn="l" eaLnBrk="0" hangingPunct="0">
              <a:buFontTx/>
              <a:buChar char="•"/>
            </a:pPr>
            <a:r>
              <a:rPr lang="en-US" sz="2000" dirty="0">
                <a:solidFill>
                  <a:schemeClr val="bg1"/>
                </a:solidFill>
              </a:rPr>
              <a:t>BEHAVIOR</a:t>
            </a:r>
          </a:p>
        </p:txBody>
      </p:sp>
    </p:spTree>
    <p:extLst>
      <p:ext uri="{BB962C8B-B14F-4D97-AF65-F5344CB8AC3E}">
        <p14:creationId xmlns:p14="http://schemas.microsoft.com/office/powerpoint/2010/main" val="1872063083"/>
      </p:ext>
    </p:extLst>
  </p:cSld>
  <p:clrMapOvr>
    <a:masterClrMapping/>
  </p:clrMapOvr>
  <p:transition spd="slow"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6274"/>
            <a:ext cx="2972678" cy="2203432"/>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457200" y="533400"/>
            <a:ext cx="8353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What do you notice about this bird?</a:t>
            </a:r>
          </a:p>
        </p:txBody>
      </p:sp>
      <p:sp>
        <p:nvSpPr>
          <p:cNvPr id="54278" name="Text Box 6"/>
          <p:cNvSpPr txBox="1">
            <a:spLocks noChangeArrowheads="1"/>
          </p:cNvSpPr>
          <p:nvPr/>
        </p:nvSpPr>
        <p:spPr bwMode="auto">
          <a:xfrm>
            <a:off x="1584325" y="1592128"/>
            <a:ext cx="26164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It is soaring…</a:t>
            </a:r>
          </a:p>
        </p:txBody>
      </p:sp>
      <p:sp>
        <p:nvSpPr>
          <p:cNvPr id="54279" name="Text Box 7"/>
          <p:cNvSpPr txBox="1">
            <a:spLocks noChangeArrowheads="1"/>
          </p:cNvSpPr>
          <p:nvPr/>
        </p:nvSpPr>
        <p:spPr bwMode="auto">
          <a:xfrm>
            <a:off x="5312956" y="2967335"/>
            <a:ext cx="26356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It is a </a:t>
            </a:r>
            <a:r>
              <a:rPr lang="en-US" dirty="0" err="1">
                <a:solidFill>
                  <a:schemeClr val="bg1"/>
                </a:solidFill>
              </a:rPr>
              <a:t>Buteo</a:t>
            </a:r>
            <a:r>
              <a:rPr lang="en-US" dirty="0">
                <a:solidFill>
                  <a:schemeClr val="bg1"/>
                </a:solidFill>
              </a:rPr>
              <a:t>…</a:t>
            </a:r>
          </a:p>
        </p:txBody>
      </p:sp>
      <p:sp>
        <p:nvSpPr>
          <p:cNvPr id="54280" name="Text Box 8"/>
          <p:cNvSpPr txBox="1">
            <a:spLocks noChangeArrowheads="1"/>
          </p:cNvSpPr>
          <p:nvPr/>
        </p:nvSpPr>
        <p:spPr bwMode="auto">
          <a:xfrm>
            <a:off x="1000347" y="5294178"/>
            <a:ext cx="64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Hmmm… its wings seem to be in a slight dihedral </a:t>
            </a:r>
            <a:r>
              <a:rPr lang="en-US" sz="2000" b="0" dirty="0">
                <a:solidFill>
                  <a:schemeClr val="bg1"/>
                </a:solidFill>
              </a:rPr>
              <a:t>(held above horizontal)</a:t>
            </a:r>
          </a:p>
        </p:txBody>
      </p:sp>
      <p:sp>
        <p:nvSpPr>
          <p:cNvPr id="54281" name="Text Box 9"/>
          <p:cNvSpPr txBox="1">
            <a:spLocks noChangeArrowheads="1"/>
          </p:cNvSpPr>
          <p:nvPr/>
        </p:nvSpPr>
        <p:spPr bwMode="auto">
          <a:xfrm>
            <a:off x="941026" y="4573375"/>
            <a:ext cx="69974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It seems to have bulging </a:t>
            </a:r>
            <a:r>
              <a:rPr lang="en-US" dirty="0" err="1">
                <a:solidFill>
                  <a:schemeClr val="bg1"/>
                </a:solidFill>
              </a:rPr>
              <a:t>secondaries</a:t>
            </a:r>
            <a:r>
              <a:rPr lang="en-US" dirty="0">
                <a:solidFill>
                  <a:schemeClr val="bg1"/>
                </a:solidFill>
              </a:rPr>
              <a:t>...</a:t>
            </a:r>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6"/>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grpId="0" nodeType="afterEffect">
                                  <p:stCondLst>
                                    <p:cond delay="1000"/>
                                  </p:stCondLst>
                                  <p:childTnLst>
                                    <p:set>
                                      <p:cBhvr>
                                        <p:cTn id="12" dur="1" fill="hold">
                                          <p:stCondLst>
                                            <p:cond delay="0"/>
                                          </p:stCondLst>
                                        </p:cTn>
                                        <p:tgtEl>
                                          <p:spTgt spid="54278"/>
                                        </p:tgtEl>
                                        <p:attrNameLst>
                                          <p:attrName>style.visibility</p:attrName>
                                        </p:attrNameLst>
                                      </p:cBhvr>
                                      <p:to>
                                        <p:strVal val="visible"/>
                                      </p:to>
                                    </p:set>
                                    <p:animEffect transition="in" filter="fade">
                                      <p:cBhvr>
                                        <p:cTn id="13" dur="2000"/>
                                        <p:tgtEl>
                                          <p:spTgt spid="54278"/>
                                        </p:tgtEl>
                                      </p:cBhvr>
                                    </p:animEffect>
                                  </p:childTnLst>
                                </p:cTn>
                              </p:par>
                            </p:childTnLst>
                          </p:cTn>
                        </p:par>
                        <p:par>
                          <p:cTn id="14" fill="hold" nodeType="afterGroup">
                            <p:stCondLst>
                              <p:cond delay="3000"/>
                            </p:stCondLst>
                            <p:childTnLst>
                              <p:par>
                                <p:cTn id="15" presetID="10" presetClass="entr" presetSubtype="0" fill="hold" grpId="0" nodeType="afterEffect">
                                  <p:stCondLst>
                                    <p:cond delay="500"/>
                                  </p:stCondLst>
                                  <p:childTnLst>
                                    <p:set>
                                      <p:cBhvr>
                                        <p:cTn id="16" dur="1" fill="hold">
                                          <p:stCondLst>
                                            <p:cond delay="0"/>
                                          </p:stCondLst>
                                        </p:cTn>
                                        <p:tgtEl>
                                          <p:spTgt spid="54279"/>
                                        </p:tgtEl>
                                        <p:attrNameLst>
                                          <p:attrName>style.visibility</p:attrName>
                                        </p:attrNameLst>
                                      </p:cBhvr>
                                      <p:to>
                                        <p:strVal val="visible"/>
                                      </p:to>
                                    </p:set>
                                    <p:animEffect transition="in" filter="fade">
                                      <p:cBhvr>
                                        <p:cTn id="17" dur="2000"/>
                                        <p:tgtEl>
                                          <p:spTgt spid="54279"/>
                                        </p:tgtEl>
                                      </p:cBhvr>
                                    </p:animEffect>
                                  </p:childTnLst>
                                </p:cTn>
                              </p:par>
                            </p:childTnLst>
                          </p:cTn>
                        </p:par>
                        <p:par>
                          <p:cTn id="18" fill="hold" nodeType="afterGroup">
                            <p:stCondLst>
                              <p:cond delay="5500"/>
                            </p:stCondLst>
                            <p:childTnLst>
                              <p:par>
                                <p:cTn id="19" presetID="10" presetClass="entr" presetSubtype="0" fill="hold" grpId="0" nodeType="afterEffect">
                                  <p:stCondLst>
                                    <p:cond delay="0"/>
                                  </p:stCondLst>
                                  <p:childTnLst>
                                    <p:set>
                                      <p:cBhvr>
                                        <p:cTn id="20" dur="1" fill="hold">
                                          <p:stCondLst>
                                            <p:cond delay="0"/>
                                          </p:stCondLst>
                                        </p:cTn>
                                        <p:tgtEl>
                                          <p:spTgt spid="54281"/>
                                        </p:tgtEl>
                                        <p:attrNameLst>
                                          <p:attrName>style.visibility</p:attrName>
                                        </p:attrNameLst>
                                      </p:cBhvr>
                                      <p:to>
                                        <p:strVal val="visible"/>
                                      </p:to>
                                    </p:set>
                                    <p:animEffect transition="in" filter="fade">
                                      <p:cBhvr>
                                        <p:cTn id="21" dur="2000"/>
                                        <p:tgtEl>
                                          <p:spTgt spid="54281"/>
                                        </p:tgtEl>
                                      </p:cBhvr>
                                    </p:animEffect>
                                  </p:childTnLst>
                                </p:cTn>
                              </p:par>
                            </p:childTnLst>
                          </p:cTn>
                        </p:par>
                        <p:par>
                          <p:cTn id="22" fill="hold" nodeType="afterGroup">
                            <p:stCondLst>
                              <p:cond delay="7500"/>
                            </p:stCondLst>
                            <p:childTnLst>
                              <p:par>
                                <p:cTn id="23" presetID="53" presetClass="entr" presetSubtype="0" fill="hold" grpId="0" nodeType="afterEffect">
                                  <p:stCondLst>
                                    <p:cond delay="1500"/>
                                  </p:stCondLst>
                                  <p:childTnLst>
                                    <p:set>
                                      <p:cBhvr>
                                        <p:cTn id="24" dur="1" fill="hold">
                                          <p:stCondLst>
                                            <p:cond delay="0"/>
                                          </p:stCondLst>
                                        </p:cTn>
                                        <p:tgtEl>
                                          <p:spTgt spid="54280"/>
                                        </p:tgtEl>
                                        <p:attrNameLst>
                                          <p:attrName>style.visibility</p:attrName>
                                        </p:attrNameLst>
                                      </p:cBhvr>
                                      <p:to>
                                        <p:strVal val="visible"/>
                                      </p:to>
                                    </p:set>
                                    <p:anim calcmode="lin" valueType="num">
                                      <p:cBhvr>
                                        <p:cTn id="25" dur="3000" fill="hold"/>
                                        <p:tgtEl>
                                          <p:spTgt spid="54280"/>
                                        </p:tgtEl>
                                        <p:attrNameLst>
                                          <p:attrName>ppt_w</p:attrName>
                                        </p:attrNameLst>
                                      </p:cBhvr>
                                      <p:tavLst>
                                        <p:tav tm="0">
                                          <p:val>
                                            <p:fltVal val="0"/>
                                          </p:val>
                                        </p:tav>
                                        <p:tav tm="100000">
                                          <p:val>
                                            <p:strVal val="#ppt_w"/>
                                          </p:val>
                                        </p:tav>
                                      </p:tavLst>
                                    </p:anim>
                                    <p:anim calcmode="lin" valueType="num">
                                      <p:cBhvr>
                                        <p:cTn id="26" dur="3000" fill="hold"/>
                                        <p:tgtEl>
                                          <p:spTgt spid="54280"/>
                                        </p:tgtEl>
                                        <p:attrNameLst>
                                          <p:attrName>ppt_h</p:attrName>
                                        </p:attrNameLst>
                                      </p:cBhvr>
                                      <p:tavLst>
                                        <p:tav tm="0">
                                          <p:val>
                                            <p:fltVal val="0"/>
                                          </p:val>
                                        </p:tav>
                                        <p:tav tm="100000">
                                          <p:val>
                                            <p:strVal val="#ppt_h"/>
                                          </p:val>
                                        </p:tav>
                                      </p:tavLst>
                                    </p:anim>
                                    <p:animEffect transition="in" filter="fade">
                                      <p:cBhvr>
                                        <p:cTn id="27" dur="3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79" grpId="0"/>
      <p:bldP spid="54280" grpId="0"/>
      <p:bldP spid="54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Line 4"/>
          <p:cNvSpPr>
            <a:spLocks noChangeShapeType="1"/>
          </p:cNvSpPr>
          <p:nvPr/>
        </p:nvSpPr>
        <p:spPr bwMode="auto">
          <a:xfrm rot="-649292">
            <a:off x="1676400" y="2278063"/>
            <a:ext cx="2824163" cy="10445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Line 6"/>
          <p:cNvSpPr>
            <a:spLocks noChangeShapeType="1"/>
          </p:cNvSpPr>
          <p:nvPr/>
        </p:nvSpPr>
        <p:spPr bwMode="auto">
          <a:xfrm rot="1282181" flipV="1">
            <a:off x="4724400" y="2057400"/>
            <a:ext cx="2514600" cy="1524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AutoShape 7"/>
          <p:cNvSpPr>
            <a:spLocks noChangeArrowheads="1"/>
          </p:cNvSpPr>
          <p:nvPr/>
        </p:nvSpPr>
        <p:spPr bwMode="auto">
          <a:xfrm rot="-24423794">
            <a:off x="4380706" y="2782094"/>
            <a:ext cx="352425" cy="427038"/>
          </a:xfrm>
          <a:prstGeom prst="rtTriangle">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Text Box 8"/>
          <p:cNvSpPr txBox="1">
            <a:spLocks noChangeArrowheads="1"/>
          </p:cNvSpPr>
          <p:nvPr/>
        </p:nvSpPr>
        <p:spPr bwMode="auto">
          <a:xfrm>
            <a:off x="1306280" y="930275"/>
            <a:ext cx="64171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This is what a dihedral looks like</a:t>
            </a:r>
          </a:p>
          <a:p>
            <a:r>
              <a:rPr lang="en-US">
                <a:solidFill>
                  <a:schemeClr val="bg1"/>
                </a:solidFill>
              </a:rPr>
              <a:t>when a hawk is coming toward you.</a:t>
            </a:r>
          </a:p>
        </p:txBody>
      </p:sp>
      <p:sp>
        <p:nvSpPr>
          <p:cNvPr id="55305" name="Text Box 9"/>
          <p:cNvSpPr txBox="1">
            <a:spLocks noChangeArrowheads="1"/>
          </p:cNvSpPr>
          <p:nvPr/>
        </p:nvSpPr>
        <p:spPr bwMode="auto">
          <a:xfrm>
            <a:off x="1385424" y="4359275"/>
            <a:ext cx="61366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It is also what it looks like when a</a:t>
            </a:r>
          </a:p>
          <a:p>
            <a:r>
              <a:rPr lang="en-US">
                <a:solidFill>
                  <a:schemeClr val="bg1"/>
                </a:solidFill>
              </a:rPr>
              <a:t>hawk is going away from you!</a:t>
            </a:r>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5304"/>
                                        </p:tgtEl>
                                        <p:attrNameLst>
                                          <p:attrName>style.visibility</p:attrName>
                                        </p:attrNameLst>
                                      </p:cBhvr>
                                      <p:to>
                                        <p:strVal val="visible"/>
                                      </p:to>
                                    </p:set>
                                  </p:child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2000"/>
                                        <p:tgtEl>
                                          <p:spTgt spid="553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fade">
                                      <p:cBhvr>
                                        <p:cTn id="13" dur="2000"/>
                                        <p:tgtEl>
                                          <p:spTgt spid="553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303"/>
                                        </p:tgtEl>
                                        <p:attrNameLst>
                                          <p:attrName>style.visibility</p:attrName>
                                        </p:attrNameLst>
                                      </p:cBhvr>
                                      <p:to>
                                        <p:strVal val="visible"/>
                                      </p:to>
                                    </p:set>
                                    <p:animEffect transition="in" filter="fade">
                                      <p:cBhvr>
                                        <p:cTn id="16" dur="2000"/>
                                        <p:tgtEl>
                                          <p:spTgt spid="55303"/>
                                        </p:tgtEl>
                                      </p:cBhvr>
                                    </p:animEffect>
                                  </p:childTnLst>
                                </p:cTn>
                              </p:par>
                            </p:childTnLst>
                          </p:cTn>
                        </p:par>
                        <p:par>
                          <p:cTn id="17" fill="hold" nodeType="afterGroup">
                            <p:stCondLst>
                              <p:cond delay="3000"/>
                            </p:stCondLst>
                            <p:childTnLst>
                              <p:par>
                                <p:cTn id="18" presetID="10" presetClass="exit" presetSubtype="0" fill="hold" grpId="1" nodeType="afterEffect">
                                  <p:stCondLst>
                                    <p:cond delay="1500"/>
                                  </p:stCondLst>
                                  <p:childTnLst>
                                    <p:animEffect transition="out" filter="fade">
                                      <p:cBhvr>
                                        <p:cTn id="19" dur="5000"/>
                                        <p:tgtEl>
                                          <p:spTgt spid="55304"/>
                                        </p:tgtEl>
                                      </p:cBhvr>
                                    </p:animEffect>
                                    <p:set>
                                      <p:cBhvr>
                                        <p:cTn id="20" dur="1" fill="hold">
                                          <p:stCondLst>
                                            <p:cond delay="4999"/>
                                          </p:stCondLst>
                                        </p:cTn>
                                        <p:tgtEl>
                                          <p:spTgt spid="55304"/>
                                        </p:tgtEl>
                                        <p:attrNameLst>
                                          <p:attrName>style.visibility</p:attrName>
                                        </p:attrNameLst>
                                      </p:cBhvr>
                                      <p:to>
                                        <p:strVal val="hidden"/>
                                      </p:to>
                                    </p:set>
                                  </p:childTnLst>
                                </p:cTn>
                              </p:par>
                              <p:par>
                                <p:cTn id="21" presetID="10" presetClass="entr" presetSubtype="0" fill="hold" grpId="0" nodeType="withEffect">
                                  <p:stCondLst>
                                    <p:cond delay="1500"/>
                                  </p:stCondLst>
                                  <p:childTnLst>
                                    <p:set>
                                      <p:cBhvr>
                                        <p:cTn id="22" dur="1" fill="hold">
                                          <p:stCondLst>
                                            <p:cond delay="0"/>
                                          </p:stCondLst>
                                        </p:cTn>
                                        <p:tgtEl>
                                          <p:spTgt spid="55305"/>
                                        </p:tgtEl>
                                        <p:attrNameLst>
                                          <p:attrName>style.visibility</p:attrName>
                                        </p:attrNameLst>
                                      </p:cBhvr>
                                      <p:to>
                                        <p:strVal val="visible"/>
                                      </p:to>
                                    </p:set>
                                    <p:animEffect transition="in" filter="fade">
                                      <p:cBhvr>
                                        <p:cTn id="23"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2" grpId="0" animBg="1"/>
      <p:bldP spid="55303" grpId="0" animBg="1"/>
      <p:bldP spid="55304" grpId="0"/>
      <p:bldP spid="55304" grpId="1"/>
      <p:bldP spid="553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4058"/>
            <a:ext cx="3733800" cy="2767219"/>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76200" y="233061"/>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FFFF00"/>
                </a:solidFill>
              </a:rPr>
              <a:t>Red-tailed Hawks generally soar with their wings held…</a:t>
            </a:r>
            <a:endParaRPr lang="en-US" sz="3200" dirty="0">
              <a:solidFill>
                <a:srgbClr val="FFFF00"/>
              </a:solidFill>
              <a:latin typeface="Arial" charset="0"/>
            </a:endParaRPr>
          </a:p>
        </p:txBody>
      </p:sp>
      <p:sp>
        <p:nvSpPr>
          <p:cNvPr id="56326" name="Rectangle 6"/>
          <p:cNvSpPr>
            <a:spLocks noChangeArrowheads="1"/>
          </p:cNvSpPr>
          <p:nvPr/>
        </p:nvSpPr>
        <p:spPr bwMode="auto">
          <a:xfrm>
            <a:off x="564931" y="1164103"/>
            <a:ext cx="37561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…in a slight dihedral</a:t>
            </a:r>
          </a:p>
        </p:txBody>
      </p:sp>
      <p:sp>
        <p:nvSpPr>
          <p:cNvPr id="6" name="Text Box 4"/>
          <p:cNvSpPr txBox="1">
            <a:spLocks noChangeArrowheads="1"/>
          </p:cNvSpPr>
          <p:nvPr/>
        </p:nvSpPr>
        <p:spPr bwMode="auto">
          <a:xfrm>
            <a:off x="4406462" y="2852571"/>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FFFF00"/>
                </a:solidFill>
              </a:rPr>
              <a:t>When Backlit, “windows” can be seen…</a:t>
            </a:r>
            <a:endParaRPr lang="en-US" dirty="0">
              <a:solidFill>
                <a:srgbClr val="FFFF00"/>
              </a:solidFill>
              <a:latin typeface="Arial"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750"/>
                    </a14:imgEffect>
                  </a14:imgLayer>
                </a14:imgProps>
              </a:ext>
              <a:ext uri="{28A0092B-C50C-407E-A947-70E740481C1C}">
                <a14:useLocalDpi xmlns:a14="http://schemas.microsoft.com/office/drawing/2010/main" val="0"/>
              </a:ext>
            </a:extLst>
          </a:blip>
          <a:stretch>
            <a:fillRect/>
          </a:stretch>
        </p:blipFill>
        <p:spPr>
          <a:xfrm>
            <a:off x="4648200" y="3657599"/>
            <a:ext cx="3962400" cy="3127009"/>
          </a:xfrm>
          <a:prstGeom prst="rect">
            <a:avLst/>
          </a:prstGeom>
        </p:spPr>
      </p:pic>
      <p:cxnSp>
        <p:nvCxnSpPr>
          <p:cNvPr id="4" name="Straight Arrow Connector 3"/>
          <p:cNvCxnSpPr/>
          <p:nvPr/>
        </p:nvCxnSpPr>
        <p:spPr bwMode="auto">
          <a:xfrm flipH="1">
            <a:off x="6553200" y="3429000"/>
            <a:ext cx="1066800" cy="9144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6781800" y="3429000"/>
            <a:ext cx="838200" cy="25908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56325"/>
                                        </p:tgtEl>
                                        <p:attrNameLst>
                                          <p:attrName>style.visibility</p:attrName>
                                        </p:attrNameLst>
                                      </p:cBhvr>
                                      <p:to>
                                        <p:strVal val="visible"/>
                                      </p:to>
                                    </p:set>
                                    <p:anim calcmode="lin" valueType="num">
                                      <p:cBhvr>
                                        <p:cTn id="10" dur="2000" fill="hold"/>
                                        <p:tgtEl>
                                          <p:spTgt spid="56325"/>
                                        </p:tgtEl>
                                        <p:attrNameLst>
                                          <p:attrName>ppt_w</p:attrName>
                                        </p:attrNameLst>
                                      </p:cBhvr>
                                      <p:tavLst>
                                        <p:tav tm="0">
                                          <p:val>
                                            <p:fltVal val="0"/>
                                          </p:val>
                                        </p:tav>
                                        <p:tav tm="100000">
                                          <p:val>
                                            <p:strVal val="#ppt_w"/>
                                          </p:val>
                                        </p:tav>
                                      </p:tavLst>
                                    </p:anim>
                                    <p:anim calcmode="lin" valueType="num">
                                      <p:cBhvr>
                                        <p:cTn id="11" dur="2000" fill="hold"/>
                                        <p:tgtEl>
                                          <p:spTgt spid="56325"/>
                                        </p:tgtEl>
                                        <p:attrNameLst>
                                          <p:attrName>ppt_h</p:attrName>
                                        </p:attrNameLst>
                                      </p:cBhvr>
                                      <p:tavLst>
                                        <p:tav tm="0">
                                          <p:val>
                                            <p:fltVal val="0"/>
                                          </p:val>
                                        </p:tav>
                                        <p:tav tm="100000">
                                          <p:val>
                                            <p:strVal val="#ppt_h"/>
                                          </p:val>
                                        </p:tav>
                                      </p:tavLst>
                                    </p:anim>
                                    <p:animEffect transition="in" filter="fade">
                                      <p:cBhvr>
                                        <p:cTn id="12" dur="2000"/>
                                        <p:tgtEl>
                                          <p:spTgt spid="56325"/>
                                        </p:tgtEl>
                                      </p:cBhvr>
                                    </p:animEffect>
                                  </p:childTnLst>
                                </p:cTn>
                              </p:par>
                            </p:childTnLst>
                          </p:cTn>
                        </p:par>
                        <p:par>
                          <p:cTn id="13" fill="hold" nodeType="afterGroup">
                            <p:stCondLst>
                              <p:cond delay="3000"/>
                            </p:stCondLst>
                            <p:childTnLst>
                              <p:par>
                                <p:cTn id="14" presetID="10" presetClass="entr" presetSubtype="0" fill="hold" grpId="0" nodeType="afterEffect">
                                  <p:stCondLst>
                                    <p:cond delay="50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000"/>
                                        <p:tgtEl>
                                          <p:spTgt spid="56326"/>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7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2000"/>
                                        <p:tgtEl>
                                          <p:spTgt spid="6">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6"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407" name="Object 15"/>
          <p:cNvGraphicFramePr>
            <a:graphicFrameLocks noChangeAspect="1"/>
          </p:cNvGraphicFramePr>
          <p:nvPr>
            <p:extLst>
              <p:ext uri="{D42A27DB-BD31-4B8C-83A1-F6EECF244321}">
                <p14:modId xmlns:p14="http://schemas.microsoft.com/office/powerpoint/2010/main" val="4017718552"/>
              </p:ext>
            </p:extLst>
          </p:nvPr>
        </p:nvGraphicFramePr>
        <p:xfrm>
          <a:off x="5600509" y="3693486"/>
          <a:ext cx="3429000" cy="3059113"/>
        </p:xfrm>
        <a:graphic>
          <a:graphicData uri="http://schemas.openxmlformats.org/presentationml/2006/ole">
            <mc:AlternateContent xmlns:mc="http://schemas.openxmlformats.org/markup-compatibility/2006">
              <mc:Choice xmlns:v="urn:schemas-microsoft-com:vml" Requires="v">
                <p:oleObj spid="_x0000_s267324" name="Image" r:id="rId4" imgW="4355556" imgH="3885714" progId="">
                  <p:embed/>
                </p:oleObj>
              </mc:Choice>
              <mc:Fallback>
                <p:oleObj name="Image" r:id="rId4" imgW="4355556" imgH="3885714" progId="">
                  <p:embed/>
                  <p:pic>
                    <p:nvPicPr>
                      <p:cNvPr id="0" name="Picture 9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509" y="3693486"/>
                        <a:ext cx="34290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8" name="Text Box 16"/>
          <p:cNvSpPr txBox="1">
            <a:spLocks noChangeArrowheads="1"/>
          </p:cNvSpPr>
          <p:nvPr/>
        </p:nvSpPr>
        <p:spPr bwMode="auto">
          <a:xfrm>
            <a:off x="102748" y="76200"/>
            <a:ext cx="6303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Red-shouldered</a:t>
            </a:r>
            <a:r>
              <a:rPr lang="en-US" sz="3600" dirty="0">
                <a:solidFill>
                  <a:srgbClr val="FFCC00"/>
                </a:solidFill>
              </a:rPr>
              <a:t> Hawk</a:t>
            </a:r>
          </a:p>
        </p:txBody>
      </p:sp>
      <p:sp>
        <p:nvSpPr>
          <p:cNvPr id="59410" name="Text Box 18"/>
          <p:cNvSpPr txBox="1">
            <a:spLocks noChangeArrowheads="1"/>
          </p:cNvSpPr>
          <p:nvPr/>
        </p:nvSpPr>
        <p:spPr bwMode="auto">
          <a:xfrm>
            <a:off x="230209" y="3407510"/>
            <a:ext cx="30524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Flaps wings a bit more </a:t>
            </a:r>
          </a:p>
          <a:p>
            <a:pPr algn="l"/>
            <a:r>
              <a:rPr lang="en-US" sz="1600" dirty="0">
                <a:solidFill>
                  <a:schemeClr val="bg1"/>
                </a:solidFill>
              </a:rPr>
              <a:t>    than other Buteos do</a:t>
            </a:r>
          </a:p>
        </p:txBody>
      </p:sp>
      <p:sp>
        <p:nvSpPr>
          <p:cNvPr id="59411" name="Text Box 19"/>
          <p:cNvSpPr txBox="1">
            <a:spLocks noChangeArrowheads="1"/>
          </p:cNvSpPr>
          <p:nvPr/>
        </p:nvSpPr>
        <p:spPr bwMode="auto">
          <a:xfrm>
            <a:off x="230209" y="4191000"/>
            <a:ext cx="34243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Proportionately longer tail</a:t>
            </a:r>
          </a:p>
        </p:txBody>
      </p:sp>
      <p:sp>
        <p:nvSpPr>
          <p:cNvPr id="59412" name="Text Box 20"/>
          <p:cNvSpPr txBox="1">
            <a:spLocks noChangeArrowheads="1"/>
          </p:cNvSpPr>
          <p:nvPr/>
        </p:nvSpPr>
        <p:spPr bwMode="auto">
          <a:xfrm>
            <a:off x="230209" y="4625456"/>
            <a:ext cx="2850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Wings reach forward </a:t>
            </a:r>
          </a:p>
          <a:p>
            <a:pPr algn="l"/>
            <a:r>
              <a:rPr lang="en-US" sz="1600" dirty="0">
                <a:solidFill>
                  <a:schemeClr val="bg1"/>
                </a:solidFill>
              </a:rPr>
              <a:t>    while soaring</a:t>
            </a:r>
          </a:p>
        </p:txBody>
      </p:sp>
      <p:sp>
        <p:nvSpPr>
          <p:cNvPr id="59414" name="Text Box 22"/>
          <p:cNvSpPr txBox="1">
            <a:spLocks noChangeArrowheads="1"/>
          </p:cNvSpPr>
          <p:nvPr/>
        </p:nvSpPr>
        <p:spPr bwMode="auto">
          <a:xfrm>
            <a:off x="230209" y="5310684"/>
            <a:ext cx="311816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White “crescents” </a:t>
            </a:r>
          </a:p>
          <a:p>
            <a:pPr algn="l"/>
            <a:r>
              <a:rPr lang="en-US" sz="1600" dirty="0">
                <a:solidFill>
                  <a:schemeClr val="bg1"/>
                </a:solidFill>
              </a:rPr>
              <a:t>   along base of primaries</a:t>
            </a:r>
          </a:p>
          <a:p>
            <a:pPr algn="l"/>
            <a:r>
              <a:rPr lang="en-US" sz="1200" b="0" dirty="0">
                <a:solidFill>
                  <a:schemeClr val="bg1"/>
                </a:solidFill>
              </a:rPr>
              <a:t>    (visible from top or bottom)</a:t>
            </a:r>
          </a:p>
        </p:txBody>
      </p:sp>
      <p:sp>
        <p:nvSpPr>
          <p:cNvPr id="59420" name="Line 28"/>
          <p:cNvSpPr>
            <a:spLocks noChangeShapeType="1"/>
          </p:cNvSpPr>
          <p:nvPr/>
        </p:nvSpPr>
        <p:spPr bwMode="auto">
          <a:xfrm rot="21371074" flipV="1">
            <a:off x="3478133" y="5339861"/>
            <a:ext cx="4788280" cy="94693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3" name="Text Box 21"/>
          <p:cNvSpPr txBox="1">
            <a:spLocks noChangeArrowheads="1"/>
          </p:cNvSpPr>
          <p:nvPr/>
        </p:nvSpPr>
        <p:spPr bwMode="auto">
          <a:xfrm>
            <a:off x="230209" y="6254297"/>
            <a:ext cx="32464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i="1" dirty="0">
                <a:solidFill>
                  <a:schemeClr val="bg1"/>
                </a:solidFill>
              </a:rPr>
              <a:t> Narrow white tail-bands </a:t>
            </a:r>
            <a:endParaRPr lang="en-US" i="1" dirty="0">
              <a:solidFill>
                <a:schemeClr val="bg1"/>
              </a:solidFill>
            </a:endParaRPr>
          </a:p>
        </p:txBody>
      </p:sp>
      <p:sp>
        <p:nvSpPr>
          <p:cNvPr id="59409" name="Text Box 17"/>
          <p:cNvSpPr txBox="1">
            <a:spLocks noChangeArrowheads="1"/>
          </p:cNvSpPr>
          <p:nvPr/>
        </p:nvSpPr>
        <p:spPr bwMode="auto">
          <a:xfrm>
            <a:off x="6406711" y="165427"/>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 </a:t>
            </a:r>
            <a:r>
              <a:rPr lang="en-US" sz="2000" dirty="0">
                <a:solidFill>
                  <a:schemeClr val="bg1"/>
                </a:solidFill>
              </a:rPr>
              <a:t>mid-sized </a:t>
            </a:r>
            <a:r>
              <a:rPr lang="en-US" sz="2000" dirty="0" err="1">
                <a:solidFill>
                  <a:schemeClr val="bg1"/>
                </a:solidFill>
              </a:rPr>
              <a:t>Buteo</a:t>
            </a:r>
            <a:endParaRPr lang="en-US" sz="2000" dirty="0">
              <a:solidFill>
                <a:schemeClr val="bg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01" y="777875"/>
            <a:ext cx="2617982" cy="2611437"/>
          </a:xfrm>
          <a:prstGeom prst="rect">
            <a:avLst/>
          </a:prstGeom>
        </p:spPr>
      </p:pic>
      <p:pic>
        <p:nvPicPr>
          <p:cNvPr id="4" name="Picture 3">
            <a:extLst>
              <a:ext uri="{FF2B5EF4-FFF2-40B4-BE49-F238E27FC236}">
                <a16:creationId xmlns:a16="http://schemas.microsoft.com/office/drawing/2014/main" id="{A4A6523E-6DA4-4901-8CB8-2B1FDBB13947}"/>
              </a:ext>
            </a:extLst>
          </p:cNvPr>
          <p:cNvPicPr>
            <a:picLocks noChangeAspect="1"/>
          </p:cNvPicPr>
          <p:nvPr/>
        </p:nvPicPr>
        <p:blipFill>
          <a:blip r:embed="rId7"/>
          <a:stretch>
            <a:fillRect/>
          </a:stretch>
        </p:blipFill>
        <p:spPr>
          <a:xfrm>
            <a:off x="4893117" y="653967"/>
            <a:ext cx="4126232" cy="3012149"/>
          </a:xfrm>
          <a:prstGeom prst="rect">
            <a:avLst/>
          </a:prstGeom>
        </p:spPr>
      </p:pic>
      <p:sp>
        <p:nvSpPr>
          <p:cNvPr id="59419" name="Line 27"/>
          <p:cNvSpPr>
            <a:spLocks noChangeShapeType="1"/>
          </p:cNvSpPr>
          <p:nvPr/>
        </p:nvSpPr>
        <p:spPr bwMode="auto">
          <a:xfrm rot="719481" flipV="1">
            <a:off x="3237417" y="2813950"/>
            <a:ext cx="2499015" cy="289127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87425538"/>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9410"/>
                                        </p:tgtEl>
                                        <p:attrNameLst>
                                          <p:attrName>style.visibility</p:attrName>
                                        </p:attrNameLst>
                                      </p:cBhvr>
                                      <p:to>
                                        <p:strVal val="visible"/>
                                      </p:to>
                                    </p:set>
                                    <p:animEffect transition="in" filter="fade">
                                      <p:cBhvr>
                                        <p:cTn id="7" dur="2000"/>
                                        <p:tgtEl>
                                          <p:spTgt spid="59410"/>
                                        </p:tgtEl>
                                      </p:cBhvr>
                                    </p:animEffect>
                                  </p:childTnLst>
                                </p:cTn>
                              </p:par>
                            </p:childTnLst>
                          </p:cTn>
                        </p:par>
                        <p:par>
                          <p:cTn id="8" fill="hold" nodeType="afterGroup">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59411"/>
                                        </p:tgtEl>
                                        <p:attrNameLst>
                                          <p:attrName>style.visibility</p:attrName>
                                        </p:attrNameLst>
                                      </p:cBhvr>
                                      <p:to>
                                        <p:strVal val="visible"/>
                                      </p:to>
                                    </p:set>
                                    <p:animEffect transition="in" filter="fade">
                                      <p:cBhvr>
                                        <p:cTn id="11" dur="2000"/>
                                        <p:tgtEl>
                                          <p:spTgt spid="59411"/>
                                        </p:tgtEl>
                                      </p:cBhvr>
                                    </p:animEffect>
                                  </p:childTnLst>
                                </p:cTn>
                              </p:par>
                            </p:childTnLst>
                          </p:cTn>
                        </p:par>
                        <p:par>
                          <p:cTn id="12" fill="hold" nodeType="afterGroup">
                            <p:stCondLst>
                              <p:cond delay="5500"/>
                            </p:stCondLst>
                            <p:childTnLst>
                              <p:par>
                                <p:cTn id="13" presetID="10" presetClass="entr" presetSubtype="0" fill="hold" grpId="0" nodeType="afterEffect">
                                  <p:stCondLst>
                                    <p:cond delay="1000"/>
                                  </p:stCondLst>
                                  <p:childTnLst>
                                    <p:set>
                                      <p:cBhvr>
                                        <p:cTn id="14" dur="1" fill="hold">
                                          <p:stCondLst>
                                            <p:cond delay="0"/>
                                          </p:stCondLst>
                                        </p:cTn>
                                        <p:tgtEl>
                                          <p:spTgt spid="59412"/>
                                        </p:tgtEl>
                                        <p:attrNameLst>
                                          <p:attrName>style.visibility</p:attrName>
                                        </p:attrNameLst>
                                      </p:cBhvr>
                                      <p:to>
                                        <p:strVal val="visible"/>
                                      </p:to>
                                    </p:set>
                                    <p:animEffect transition="in" filter="fade">
                                      <p:cBhvr>
                                        <p:cTn id="15" dur="2000"/>
                                        <p:tgtEl>
                                          <p:spTgt spid="5941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59414"/>
                                        </p:tgtEl>
                                        <p:attrNameLst>
                                          <p:attrName>style.visibility</p:attrName>
                                        </p:attrNameLst>
                                      </p:cBhvr>
                                      <p:to>
                                        <p:strVal val="visible"/>
                                      </p:to>
                                    </p:set>
                                    <p:animEffect transition="in" filter="fade">
                                      <p:cBhvr>
                                        <p:cTn id="18" dur="1000"/>
                                        <p:tgtEl>
                                          <p:spTgt spid="59414"/>
                                        </p:tgtEl>
                                      </p:cBhvr>
                                    </p:animEffect>
                                  </p:childTnLst>
                                </p:cTn>
                              </p:par>
                            </p:childTnLst>
                          </p:cTn>
                        </p:par>
                        <p:par>
                          <p:cTn id="19" fill="hold" nodeType="afterGroup">
                            <p:stCondLst>
                              <p:cond delay="8500"/>
                            </p:stCondLst>
                            <p:childTnLst>
                              <p:par>
                                <p:cTn id="20" presetID="42" presetClass="entr" presetSubtype="0" fill="hold" grpId="0" nodeType="afterEffect">
                                  <p:stCondLst>
                                    <p:cond delay="0"/>
                                  </p:stCondLst>
                                  <p:childTnLst>
                                    <p:set>
                                      <p:cBhvr>
                                        <p:cTn id="21" dur="1" fill="hold">
                                          <p:stCondLst>
                                            <p:cond delay="0"/>
                                          </p:stCondLst>
                                        </p:cTn>
                                        <p:tgtEl>
                                          <p:spTgt spid="59419"/>
                                        </p:tgtEl>
                                        <p:attrNameLst>
                                          <p:attrName>style.visibility</p:attrName>
                                        </p:attrNameLst>
                                      </p:cBhvr>
                                      <p:to>
                                        <p:strVal val="visible"/>
                                      </p:to>
                                    </p:set>
                                    <p:animEffect transition="in" filter="fade">
                                      <p:cBhvr>
                                        <p:cTn id="22" dur="1000"/>
                                        <p:tgtEl>
                                          <p:spTgt spid="59419"/>
                                        </p:tgtEl>
                                      </p:cBhvr>
                                    </p:animEffect>
                                    <p:anim calcmode="lin" valueType="num">
                                      <p:cBhvr>
                                        <p:cTn id="23" dur="1000" fill="hold"/>
                                        <p:tgtEl>
                                          <p:spTgt spid="59419"/>
                                        </p:tgtEl>
                                        <p:attrNameLst>
                                          <p:attrName>ppt_x</p:attrName>
                                        </p:attrNameLst>
                                      </p:cBhvr>
                                      <p:tavLst>
                                        <p:tav tm="0">
                                          <p:val>
                                            <p:strVal val="#ppt_x"/>
                                          </p:val>
                                        </p:tav>
                                        <p:tav tm="100000">
                                          <p:val>
                                            <p:strVal val="#ppt_x"/>
                                          </p:val>
                                        </p:tav>
                                      </p:tavLst>
                                    </p:anim>
                                    <p:anim calcmode="lin" valueType="num">
                                      <p:cBhvr>
                                        <p:cTn id="24" dur="1000" fill="hold"/>
                                        <p:tgtEl>
                                          <p:spTgt spid="59419"/>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500"/>
                                  </p:stCondLst>
                                  <p:childTnLst>
                                    <p:set>
                                      <p:cBhvr>
                                        <p:cTn id="26" dur="1" fill="hold">
                                          <p:stCondLst>
                                            <p:cond delay="0"/>
                                          </p:stCondLst>
                                        </p:cTn>
                                        <p:tgtEl>
                                          <p:spTgt spid="59407"/>
                                        </p:tgtEl>
                                        <p:attrNameLst>
                                          <p:attrName>style.visibility</p:attrName>
                                        </p:attrNameLst>
                                      </p:cBhvr>
                                      <p:to>
                                        <p:strVal val="visible"/>
                                      </p:to>
                                    </p:set>
                                    <p:animEffect transition="in" filter="fade">
                                      <p:cBhvr>
                                        <p:cTn id="27" dur="3000"/>
                                        <p:tgtEl>
                                          <p:spTgt spid="59407"/>
                                        </p:tgtEl>
                                      </p:cBhvr>
                                    </p:animEffect>
                                  </p:childTnLst>
                                </p:cTn>
                              </p:par>
                              <p:par>
                                <p:cTn id="28" presetID="53" presetClass="entr" presetSubtype="0" fill="hold" grpId="0" nodeType="withEffect">
                                  <p:stCondLst>
                                    <p:cond delay="1000"/>
                                  </p:stCondLst>
                                  <p:childTnLst>
                                    <p:set>
                                      <p:cBhvr>
                                        <p:cTn id="29" dur="1" fill="hold">
                                          <p:stCondLst>
                                            <p:cond delay="0"/>
                                          </p:stCondLst>
                                        </p:cTn>
                                        <p:tgtEl>
                                          <p:spTgt spid="59413"/>
                                        </p:tgtEl>
                                        <p:attrNameLst>
                                          <p:attrName>style.visibility</p:attrName>
                                        </p:attrNameLst>
                                      </p:cBhvr>
                                      <p:to>
                                        <p:strVal val="visible"/>
                                      </p:to>
                                    </p:set>
                                    <p:anim calcmode="lin" valueType="num">
                                      <p:cBhvr>
                                        <p:cTn id="30" dur="3000" fill="hold"/>
                                        <p:tgtEl>
                                          <p:spTgt spid="59413"/>
                                        </p:tgtEl>
                                        <p:attrNameLst>
                                          <p:attrName>ppt_w</p:attrName>
                                        </p:attrNameLst>
                                      </p:cBhvr>
                                      <p:tavLst>
                                        <p:tav tm="0">
                                          <p:val>
                                            <p:fltVal val="0"/>
                                          </p:val>
                                        </p:tav>
                                        <p:tav tm="100000">
                                          <p:val>
                                            <p:strVal val="#ppt_w"/>
                                          </p:val>
                                        </p:tav>
                                      </p:tavLst>
                                    </p:anim>
                                    <p:anim calcmode="lin" valueType="num">
                                      <p:cBhvr>
                                        <p:cTn id="31" dur="3000" fill="hold"/>
                                        <p:tgtEl>
                                          <p:spTgt spid="59413"/>
                                        </p:tgtEl>
                                        <p:attrNameLst>
                                          <p:attrName>ppt_h</p:attrName>
                                        </p:attrNameLst>
                                      </p:cBhvr>
                                      <p:tavLst>
                                        <p:tav tm="0">
                                          <p:val>
                                            <p:fltVal val="0"/>
                                          </p:val>
                                        </p:tav>
                                        <p:tav tm="100000">
                                          <p:val>
                                            <p:strVal val="#ppt_h"/>
                                          </p:val>
                                        </p:tav>
                                      </p:tavLst>
                                    </p:anim>
                                    <p:animEffect transition="in" filter="fade">
                                      <p:cBhvr>
                                        <p:cTn id="32" dur="3000"/>
                                        <p:tgtEl>
                                          <p:spTgt spid="59413"/>
                                        </p:tgtEl>
                                      </p:cBhvr>
                                    </p:animEffect>
                                  </p:childTnLst>
                                </p:cTn>
                              </p:par>
                            </p:childTnLst>
                          </p:cTn>
                        </p:par>
                        <p:par>
                          <p:cTn id="33" fill="hold" nodeType="afterGroup">
                            <p:stCondLst>
                              <p:cond delay="12500"/>
                            </p:stCondLst>
                            <p:childTnLst>
                              <p:par>
                                <p:cTn id="34" presetID="42" presetClass="entr" presetSubtype="0" fill="hold" grpId="0" nodeType="afterEffect">
                                  <p:stCondLst>
                                    <p:cond delay="0"/>
                                  </p:stCondLst>
                                  <p:childTnLst>
                                    <p:set>
                                      <p:cBhvr>
                                        <p:cTn id="35" dur="1" fill="hold">
                                          <p:stCondLst>
                                            <p:cond delay="0"/>
                                          </p:stCondLst>
                                        </p:cTn>
                                        <p:tgtEl>
                                          <p:spTgt spid="59420"/>
                                        </p:tgtEl>
                                        <p:attrNameLst>
                                          <p:attrName>style.visibility</p:attrName>
                                        </p:attrNameLst>
                                      </p:cBhvr>
                                      <p:to>
                                        <p:strVal val="visible"/>
                                      </p:to>
                                    </p:set>
                                    <p:animEffect transition="in" filter="fade">
                                      <p:cBhvr>
                                        <p:cTn id="36" dur="1000"/>
                                        <p:tgtEl>
                                          <p:spTgt spid="59420"/>
                                        </p:tgtEl>
                                      </p:cBhvr>
                                    </p:animEffect>
                                    <p:anim calcmode="lin" valueType="num">
                                      <p:cBhvr>
                                        <p:cTn id="37" dur="1000" fill="hold"/>
                                        <p:tgtEl>
                                          <p:spTgt spid="59420"/>
                                        </p:tgtEl>
                                        <p:attrNameLst>
                                          <p:attrName>ppt_x</p:attrName>
                                        </p:attrNameLst>
                                      </p:cBhvr>
                                      <p:tavLst>
                                        <p:tav tm="0">
                                          <p:val>
                                            <p:strVal val="#ppt_x"/>
                                          </p:val>
                                        </p:tav>
                                        <p:tav tm="100000">
                                          <p:val>
                                            <p:strVal val="#ppt_x"/>
                                          </p:val>
                                        </p:tav>
                                      </p:tavLst>
                                    </p:anim>
                                    <p:anim calcmode="lin" valueType="num">
                                      <p:cBhvr>
                                        <p:cTn id="38" dur="1000" fill="hold"/>
                                        <p:tgtEl>
                                          <p:spTgt spid="59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4" grpId="0"/>
      <p:bldP spid="59420" grpId="0" animBg="1"/>
      <p:bldP spid="59413" grpId="0"/>
      <p:bldP spid="594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7" name="Picture 27" descr="Broadiedarke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4659">
            <a:off x="5175285" y="2171865"/>
            <a:ext cx="28551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61471" name="Picture 31" descr="JKennedyBWBRD256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0633">
            <a:off x="4845050" y="1958750"/>
            <a:ext cx="3416300" cy="40386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224641" y="4688985"/>
            <a:ext cx="28616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“Flame-shaped” wing</a:t>
            </a:r>
          </a:p>
        </p:txBody>
      </p:sp>
      <p:sp>
        <p:nvSpPr>
          <p:cNvPr id="61444" name="Text Box 4"/>
          <p:cNvSpPr txBox="1">
            <a:spLocks noChangeArrowheads="1"/>
          </p:cNvSpPr>
          <p:nvPr/>
        </p:nvSpPr>
        <p:spPr bwMode="auto">
          <a:xfrm>
            <a:off x="282413" y="228600"/>
            <a:ext cx="597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Broad-winged Hawk</a:t>
            </a:r>
          </a:p>
        </p:txBody>
      </p:sp>
      <p:sp>
        <p:nvSpPr>
          <p:cNvPr id="61445" name="Text Box 5"/>
          <p:cNvSpPr txBox="1">
            <a:spLocks noChangeArrowheads="1"/>
          </p:cNvSpPr>
          <p:nvPr/>
        </p:nvSpPr>
        <p:spPr bwMode="auto">
          <a:xfrm>
            <a:off x="224641" y="4330104"/>
            <a:ext cx="33698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Chunky, crow-sized </a:t>
            </a:r>
            <a:r>
              <a:rPr lang="en-US" sz="1600" dirty="0" err="1">
                <a:solidFill>
                  <a:schemeClr val="bg1"/>
                </a:solidFill>
              </a:rPr>
              <a:t>Buteo</a:t>
            </a:r>
            <a:endParaRPr lang="en-US" sz="1600" dirty="0">
              <a:solidFill>
                <a:schemeClr val="bg1"/>
              </a:solidFill>
            </a:endParaRPr>
          </a:p>
        </p:txBody>
      </p:sp>
      <p:sp>
        <p:nvSpPr>
          <p:cNvPr id="61447" name="Text Box 7"/>
          <p:cNvSpPr txBox="1">
            <a:spLocks noChangeArrowheads="1"/>
          </p:cNvSpPr>
          <p:nvPr/>
        </p:nvSpPr>
        <p:spPr bwMode="auto">
          <a:xfrm>
            <a:off x="497541" y="4968022"/>
            <a:ext cx="36415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solidFill>
                  <a:schemeClr val="bg1"/>
                </a:solidFill>
              </a:rPr>
              <a:t>held straight out from body</a:t>
            </a:r>
          </a:p>
        </p:txBody>
      </p:sp>
      <p:sp>
        <p:nvSpPr>
          <p:cNvPr id="61468" name="Freeform 28"/>
          <p:cNvSpPr>
            <a:spLocks/>
          </p:cNvSpPr>
          <p:nvPr/>
        </p:nvSpPr>
        <p:spPr bwMode="auto">
          <a:xfrm>
            <a:off x="5711041" y="2740078"/>
            <a:ext cx="749300" cy="1204912"/>
          </a:xfrm>
          <a:custGeom>
            <a:avLst/>
            <a:gdLst>
              <a:gd name="T0" fmla="*/ 415 w 472"/>
              <a:gd name="T1" fmla="*/ 759 h 759"/>
              <a:gd name="T2" fmla="*/ 249 w 472"/>
              <a:gd name="T3" fmla="*/ 637 h 759"/>
              <a:gd name="T4" fmla="*/ 204 w 472"/>
              <a:gd name="T5" fmla="*/ 582 h 759"/>
              <a:gd name="T6" fmla="*/ 193 w 472"/>
              <a:gd name="T7" fmla="*/ 549 h 759"/>
              <a:gd name="T8" fmla="*/ 160 w 472"/>
              <a:gd name="T9" fmla="*/ 526 h 759"/>
              <a:gd name="T10" fmla="*/ 127 w 472"/>
              <a:gd name="T11" fmla="*/ 493 h 759"/>
              <a:gd name="T12" fmla="*/ 49 w 472"/>
              <a:gd name="T13" fmla="*/ 360 h 759"/>
              <a:gd name="T14" fmla="*/ 16 w 472"/>
              <a:gd name="T15" fmla="*/ 238 h 759"/>
              <a:gd name="T16" fmla="*/ 27 w 472"/>
              <a:gd name="T17" fmla="*/ 6 h 759"/>
              <a:gd name="T18" fmla="*/ 116 w 472"/>
              <a:gd name="T19" fmla="*/ 94 h 759"/>
              <a:gd name="T20" fmla="*/ 215 w 472"/>
              <a:gd name="T21" fmla="*/ 161 h 759"/>
              <a:gd name="T22" fmla="*/ 293 w 472"/>
              <a:gd name="T23" fmla="*/ 227 h 759"/>
              <a:gd name="T24" fmla="*/ 382 w 472"/>
              <a:gd name="T25" fmla="*/ 349 h 759"/>
              <a:gd name="T26" fmla="*/ 459 w 472"/>
              <a:gd name="T27" fmla="*/ 482 h 759"/>
              <a:gd name="T28" fmla="*/ 470 w 472"/>
              <a:gd name="T29" fmla="*/ 59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 h="759">
                <a:moveTo>
                  <a:pt x="415" y="759"/>
                </a:moveTo>
                <a:cubicBezTo>
                  <a:pt x="359" y="721"/>
                  <a:pt x="313" y="658"/>
                  <a:pt x="249" y="637"/>
                </a:cubicBezTo>
                <a:cubicBezTo>
                  <a:pt x="236" y="617"/>
                  <a:pt x="216" y="602"/>
                  <a:pt x="204" y="582"/>
                </a:cubicBezTo>
                <a:cubicBezTo>
                  <a:pt x="198" y="572"/>
                  <a:pt x="200" y="558"/>
                  <a:pt x="193" y="549"/>
                </a:cubicBezTo>
                <a:cubicBezTo>
                  <a:pt x="185" y="538"/>
                  <a:pt x="170" y="535"/>
                  <a:pt x="160" y="526"/>
                </a:cubicBezTo>
                <a:cubicBezTo>
                  <a:pt x="148" y="516"/>
                  <a:pt x="137" y="505"/>
                  <a:pt x="127" y="493"/>
                </a:cubicBezTo>
                <a:cubicBezTo>
                  <a:pt x="91" y="447"/>
                  <a:pt x="80" y="406"/>
                  <a:pt x="49" y="360"/>
                </a:cubicBezTo>
                <a:cubicBezTo>
                  <a:pt x="39" y="319"/>
                  <a:pt x="26" y="279"/>
                  <a:pt x="16" y="238"/>
                </a:cubicBezTo>
                <a:cubicBezTo>
                  <a:pt x="20" y="161"/>
                  <a:pt x="0" y="78"/>
                  <a:pt x="27" y="6"/>
                </a:cubicBezTo>
                <a:cubicBezTo>
                  <a:pt x="29" y="0"/>
                  <a:pt x="103" y="85"/>
                  <a:pt x="116" y="94"/>
                </a:cubicBezTo>
                <a:cubicBezTo>
                  <a:pt x="149" y="116"/>
                  <a:pt x="186" y="133"/>
                  <a:pt x="215" y="161"/>
                </a:cubicBezTo>
                <a:cubicBezTo>
                  <a:pt x="245" y="190"/>
                  <a:pt x="252" y="213"/>
                  <a:pt x="293" y="227"/>
                </a:cubicBezTo>
                <a:cubicBezTo>
                  <a:pt x="322" y="271"/>
                  <a:pt x="345" y="313"/>
                  <a:pt x="382" y="349"/>
                </a:cubicBezTo>
                <a:cubicBezTo>
                  <a:pt x="399" y="400"/>
                  <a:pt x="441" y="429"/>
                  <a:pt x="459" y="482"/>
                </a:cubicBezTo>
                <a:cubicBezTo>
                  <a:pt x="472" y="571"/>
                  <a:pt x="470" y="534"/>
                  <a:pt x="470" y="593"/>
                </a:cubicBezTo>
              </a:path>
            </a:pathLst>
          </a:custGeom>
          <a:noFill/>
          <a:ln w="28575"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29"/>
          <p:cNvSpPr>
            <a:spLocks noChangeShapeType="1"/>
          </p:cNvSpPr>
          <p:nvPr/>
        </p:nvSpPr>
        <p:spPr bwMode="auto">
          <a:xfrm>
            <a:off x="6858000" y="4172605"/>
            <a:ext cx="609600" cy="11430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Rectangle 8"/>
          <p:cNvSpPr>
            <a:spLocks noChangeArrowheads="1"/>
          </p:cNvSpPr>
          <p:nvPr/>
        </p:nvSpPr>
        <p:spPr bwMode="auto">
          <a:xfrm>
            <a:off x="224641" y="5553998"/>
            <a:ext cx="5486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600" dirty="0">
                <a:solidFill>
                  <a:schemeClr val="bg1"/>
                </a:solidFill>
              </a:rPr>
              <a:t> Wide, white tail bands</a:t>
            </a:r>
          </a:p>
          <a:p>
            <a:pPr algn="l"/>
            <a:endParaRPr lang="en-US" sz="1600" dirty="0">
              <a:solidFill>
                <a:schemeClr val="bg1"/>
              </a:solidFill>
            </a:endParaRPr>
          </a:p>
          <a:p>
            <a:pPr algn="l">
              <a:buFontTx/>
              <a:buChar char="•"/>
            </a:pPr>
            <a:r>
              <a:rPr lang="en-US" sz="1600" dirty="0">
                <a:solidFill>
                  <a:schemeClr val="bg1"/>
                </a:solidFill>
              </a:rPr>
              <a:t> Pale under-wing with</a:t>
            </a:r>
          </a:p>
          <a:p>
            <a:pPr algn="l"/>
            <a:r>
              <a:rPr lang="en-US" sz="1600" dirty="0">
                <a:solidFill>
                  <a:schemeClr val="bg1"/>
                </a:solidFill>
                <a:latin typeface="Arial" charset="0"/>
              </a:rPr>
              <a:t>   </a:t>
            </a:r>
            <a:r>
              <a:rPr lang="en-US" sz="1600" dirty="0">
                <a:solidFill>
                  <a:schemeClr val="bg1"/>
                </a:solidFill>
              </a:rPr>
              <a:t>black trailing edge</a:t>
            </a:r>
          </a:p>
        </p:txBody>
      </p:sp>
      <p:pic>
        <p:nvPicPr>
          <p:cNvPr id="267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978" y="1010305"/>
            <a:ext cx="202711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0" name="Picture 20" descr="B-w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02386">
            <a:off x="4804044" y="1820385"/>
            <a:ext cx="3209244" cy="4343400"/>
          </a:xfrm>
          <a:prstGeom prst="rect">
            <a:avLst/>
          </a:prstGeom>
          <a:noFill/>
          <a:extLst>
            <a:ext uri="{909E8E84-426E-40DD-AFC4-6F175D3DCCD1}">
              <a14:hiddenFill xmlns:a14="http://schemas.microsoft.com/office/drawing/2010/main">
                <a:solidFill>
                  <a:srgbClr val="FFFFFF"/>
                </a:solidFill>
              </a14:hiddenFill>
            </a:ext>
          </a:extLst>
        </p:spPr>
      </p:pic>
      <p:sp>
        <p:nvSpPr>
          <p:cNvPr id="61463" name="Line 23"/>
          <p:cNvSpPr>
            <a:spLocks noChangeShapeType="1"/>
          </p:cNvSpPr>
          <p:nvPr/>
        </p:nvSpPr>
        <p:spPr bwMode="auto">
          <a:xfrm flipV="1">
            <a:off x="3200400" y="4330104"/>
            <a:ext cx="2362200" cy="138489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flipV="1">
            <a:off x="3019970" y="4968022"/>
            <a:ext cx="3533230" cy="142359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2000"/>
                                        <p:tgtEl>
                                          <p:spTgt spid="61445"/>
                                        </p:tgtEl>
                                      </p:cBhvr>
                                    </p:animEffect>
                                  </p:childTnLst>
                                </p:cTn>
                              </p:par>
                            </p:childTnLst>
                          </p:cTn>
                        </p:par>
                        <p:par>
                          <p:cTn id="8" fill="hold" nodeType="afterGroup">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1467"/>
                                        </p:tgtEl>
                                        <p:attrNameLst>
                                          <p:attrName>style.visibility</p:attrName>
                                        </p:attrNameLst>
                                      </p:cBhvr>
                                      <p:to>
                                        <p:strVal val="visible"/>
                                      </p:to>
                                    </p:set>
                                    <p:animEffect transition="in" filter="fade">
                                      <p:cBhvr>
                                        <p:cTn id="11" dur="2000"/>
                                        <p:tgtEl>
                                          <p:spTgt spid="61467"/>
                                        </p:tgtEl>
                                      </p:cBhvr>
                                    </p:animEffect>
                                  </p:childTnLst>
                                </p:cTn>
                              </p:par>
                            </p:childTnLst>
                          </p:cTn>
                        </p:par>
                        <p:par>
                          <p:cTn id="12" fill="hold" nodeType="afterGroup">
                            <p:stCondLst>
                              <p:cond delay="5000"/>
                            </p:stCondLst>
                            <p:childTnLst>
                              <p:par>
                                <p:cTn id="13" presetID="53" presetClass="entr" presetSubtype="0" fill="hold" grpId="0" nodeType="afterEffect">
                                  <p:stCondLst>
                                    <p:cond delay="1500"/>
                                  </p:stCondLst>
                                  <p:childTnLst>
                                    <p:set>
                                      <p:cBhvr>
                                        <p:cTn id="14" dur="1" fill="hold">
                                          <p:stCondLst>
                                            <p:cond delay="0"/>
                                          </p:stCondLst>
                                        </p:cTn>
                                        <p:tgtEl>
                                          <p:spTgt spid="61446"/>
                                        </p:tgtEl>
                                        <p:attrNameLst>
                                          <p:attrName>style.visibility</p:attrName>
                                        </p:attrNameLst>
                                      </p:cBhvr>
                                      <p:to>
                                        <p:strVal val="visible"/>
                                      </p:to>
                                    </p:set>
                                    <p:anim calcmode="lin" valueType="num">
                                      <p:cBhvr>
                                        <p:cTn id="15" dur="1000" fill="hold"/>
                                        <p:tgtEl>
                                          <p:spTgt spid="61446"/>
                                        </p:tgtEl>
                                        <p:attrNameLst>
                                          <p:attrName>ppt_w</p:attrName>
                                        </p:attrNameLst>
                                      </p:cBhvr>
                                      <p:tavLst>
                                        <p:tav tm="0">
                                          <p:val>
                                            <p:fltVal val="0"/>
                                          </p:val>
                                        </p:tav>
                                        <p:tav tm="100000">
                                          <p:val>
                                            <p:strVal val="#ppt_w"/>
                                          </p:val>
                                        </p:tav>
                                      </p:tavLst>
                                    </p:anim>
                                    <p:anim calcmode="lin" valueType="num">
                                      <p:cBhvr>
                                        <p:cTn id="16" dur="1000" fill="hold"/>
                                        <p:tgtEl>
                                          <p:spTgt spid="61446"/>
                                        </p:tgtEl>
                                        <p:attrNameLst>
                                          <p:attrName>ppt_h</p:attrName>
                                        </p:attrNameLst>
                                      </p:cBhvr>
                                      <p:tavLst>
                                        <p:tav tm="0">
                                          <p:val>
                                            <p:fltVal val="0"/>
                                          </p:val>
                                        </p:tav>
                                        <p:tav tm="100000">
                                          <p:val>
                                            <p:strVal val="#ppt_h"/>
                                          </p:val>
                                        </p:tav>
                                      </p:tavLst>
                                    </p:anim>
                                    <p:animEffect transition="in" filter="fade">
                                      <p:cBhvr>
                                        <p:cTn id="17" dur="1000"/>
                                        <p:tgtEl>
                                          <p:spTgt spid="61446"/>
                                        </p:tgtEl>
                                      </p:cBhvr>
                                    </p:animEffect>
                                  </p:childTnLst>
                                </p:cTn>
                              </p:par>
                            </p:childTnLst>
                          </p:cTn>
                        </p:par>
                        <p:par>
                          <p:cTn id="18" fill="hold" nodeType="afterGroup">
                            <p:stCondLst>
                              <p:cond delay="7500"/>
                            </p:stCondLst>
                            <p:childTnLst>
                              <p:par>
                                <p:cTn id="19" presetID="22" presetClass="entr" presetSubtype="4" fill="hold" grpId="0" nodeType="afterEffect">
                                  <p:stCondLst>
                                    <p:cond delay="1000"/>
                                  </p:stCondLst>
                                  <p:childTnLst>
                                    <p:set>
                                      <p:cBhvr>
                                        <p:cTn id="20" dur="1" fill="hold">
                                          <p:stCondLst>
                                            <p:cond delay="0"/>
                                          </p:stCondLst>
                                        </p:cTn>
                                        <p:tgtEl>
                                          <p:spTgt spid="61468"/>
                                        </p:tgtEl>
                                        <p:attrNameLst>
                                          <p:attrName>style.visibility</p:attrName>
                                        </p:attrNameLst>
                                      </p:cBhvr>
                                      <p:to>
                                        <p:strVal val="visible"/>
                                      </p:to>
                                    </p:set>
                                    <p:animEffect transition="in" filter="wipe(down)">
                                      <p:cBhvr>
                                        <p:cTn id="21" dur="1000"/>
                                        <p:tgtEl>
                                          <p:spTgt spid="61468"/>
                                        </p:tgtEl>
                                      </p:cBhvr>
                                    </p:animEffect>
                                  </p:childTnLst>
                                </p:cTn>
                              </p:par>
                              <p:par>
                                <p:cTn id="22" presetID="53" presetClass="entr" presetSubtype="0" fill="hold" grpId="0" nodeType="withEffect">
                                  <p:stCondLst>
                                    <p:cond delay="1000"/>
                                  </p:stCondLst>
                                  <p:childTnLst>
                                    <p:set>
                                      <p:cBhvr>
                                        <p:cTn id="23" dur="1" fill="hold">
                                          <p:stCondLst>
                                            <p:cond delay="0"/>
                                          </p:stCondLst>
                                        </p:cTn>
                                        <p:tgtEl>
                                          <p:spTgt spid="61447"/>
                                        </p:tgtEl>
                                        <p:attrNameLst>
                                          <p:attrName>style.visibility</p:attrName>
                                        </p:attrNameLst>
                                      </p:cBhvr>
                                      <p:to>
                                        <p:strVal val="visible"/>
                                      </p:to>
                                    </p:set>
                                    <p:anim calcmode="lin" valueType="num">
                                      <p:cBhvr>
                                        <p:cTn id="24" dur="2000" fill="hold"/>
                                        <p:tgtEl>
                                          <p:spTgt spid="61447"/>
                                        </p:tgtEl>
                                        <p:attrNameLst>
                                          <p:attrName>ppt_w</p:attrName>
                                        </p:attrNameLst>
                                      </p:cBhvr>
                                      <p:tavLst>
                                        <p:tav tm="0">
                                          <p:val>
                                            <p:fltVal val="0"/>
                                          </p:val>
                                        </p:tav>
                                        <p:tav tm="100000">
                                          <p:val>
                                            <p:strVal val="#ppt_w"/>
                                          </p:val>
                                        </p:tav>
                                      </p:tavLst>
                                    </p:anim>
                                    <p:anim calcmode="lin" valueType="num">
                                      <p:cBhvr>
                                        <p:cTn id="25" dur="2000" fill="hold"/>
                                        <p:tgtEl>
                                          <p:spTgt spid="61447"/>
                                        </p:tgtEl>
                                        <p:attrNameLst>
                                          <p:attrName>ppt_h</p:attrName>
                                        </p:attrNameLst>
                                      </p:cBhvr>
                                      <p:tavLst>
                                        <p:tav tm="0">
                                          <p:val>
                                            <p:fltVal val="0"/>
                                          </p:val>
                                        </p:tav>
                                        <p:tav tm="100000">
                                          <p:val>
                                            <p:strVal val="#ppt_h"/>
                                          </p:val>
                                        </p:tav>
                                      </p:tavLst>
                                    </p:anim>
                                    <p:animEffect transition="in" filter="fade">
                                      <p:cBhvr>
                                        <p:cTn id="26" dur="2000"/>
                                        <p:tgtEl>
                                          <p:spTgt spid="61447"/>
                                        </p:tgtEl>
                                      </p:cBhvr>
                                    </p:animEffect>
                                  </p:childTnLst>
                                </p:cTn>
                              </p:par>
                            </p:childTnLst>
                          </p:cTn>
                        </p:par>
                        <p:par>
                          <p:cTn id="27" fill="hold" nodeType="afterGroup">
                            <p:stCondLst>
                              <p:cond delay="10500"/>
                            </p:stCondLst>
                            <p:childTnLst>
                              <p:par>
                                <p:cTn id="28" presetID="22" presetClass="entr" presetSubtype="1" fill="hold" grpId="0" nodeType="afterEffect">
                                  <p:stCondLst>
                                    <p:cond delay="1000"/>
                                  </p:stCondLst>
                                  <p:childTnLst>
                                    <p:set>
                                      <p:cBhvr>
                                        <p:cTn id="29" dur="1" fill="hold">
                                          <p:stCondLst>
                                            <p:cond delay="0"/>
                                          </p:stCondLst>
                                        </p:cTn>
                                        <p:tgtEl>
                                          <p:spTgt spid="61469"/>
                                        </p:tgtEl>
                                        <p:attrNameLst>
                                          <p:attrName>style.visibility</p:attrName>
                                        </p:attrNameLst>
                                      </p:cBhvr>
                                      <p:to>
                                        <p:strVal val="visible"/>
                                      </p:to>
                                    </p:set>
                                    <p:animEffect transition="in" filter="wipe(up)">
                                      <p:cBhvr>
                                        <p:cTn id="30" dur="1000"/>
                                        <p:tgtEl>
                                          <p:spTgt spid="61469"/>
                                        </p:tgtEl>
                                      </p:cBhvr>
                                    </p:animEffect>
                                  </p:childTnLst>
                                </p:cTn>
                              </p:par>
                            </p:childTnLst>
                          </p:cTn>
                        </p:par>
                        <p:par>
                          <p:cTn id="31" fill="hold" nodeType="afterGroup">
                            <p:stCondLst>
                              <p:cond delay="12500"/>
                            </p:stCondLst>
                            <p:childTnLst>
                              <p:par>
                                <p:cTn id="32" presetID="10" presetClass="entr" presetSubtype="0" fill="hold" nodeType="afterEffect">
                                  <p:stCondLst>
                                    <p:cond delay="500"/>
                                  </p:stCondLst>
                                  <p:childTnLst>
                                    <p:set>
                                      <p:cBhvr>
                                        <p:cTn id="33" dur="1" fill="hold">
                                          <p:stCondLst>
                                            <p:cond delay="0"/>
                                          </p:stCondLst>
                                        </p:cTn>
                                        <p:tgtEl>
                                          <p:spTgt spid="61471"/>
                                        </p:tgtEl>
                                        <p:attrNameLst>
                                          <p:attrName>style.visibility</p:attrName>
                                        </p:attrNameLst>
                                      </p:cBhvr>
                                      <p:to>
                                        <p:strVal val="visible"/>
                                      </p:to>
                                    </p:set>
                                    <p:animEffect transition="in" filter="fade">
                                      <p:cBhvr>
                                        <p:cTn id="34" dur="2000"/>
                                        <p:tgtEl>
                                          <p:spTgt spid="61471"/>
                                        </p:tgtEl>
                                      </p:cBhvr>
                                    </p:animEffect>
                                  </p:childTnLst>
                                </p:cTn>
                              </p:par>
                            </p:childTnLst>
                          </p:cTn>
                        </p:par>
                        <p:par>
                          <p:cTn id="35" fill="hold" nodeType="afterGroup">
                            <p:stCondLst>
                              <p:cond delay="15000"/>
                            </p:stCondLst>
                            <p:childTnLst>
                              <p:par>
                                <p:cTn id="36" presetID="10" presetClass="exit" presetSubtype="0" fill="hold" grpId="1" nodeType="afterEffect">
                                  <p:stCondLst>
                                    <p:cond delay="500"/>
                                  </p:stCondLst>
                                  <p:childTnLst>
                                    <p:animEffect transition="out" filter="fade">
                                      <p:cBhvr>
                                        <p:cTn id="37" dur="2000"/>
                                        <p:tgtEl>
                                          <p:spTgt spid="61468"/>
                                        </p:tgtEl>
                                      </p:cBhvr>
                                    </p:animEffect>
                                    <p:set>
                                      <p:cBhvr>
                                        <p:cTn id="38" dur="1" fill="hold">
                                          <p:stCondLst>
                                            <p:cond delay="1999"/>
                                          </p:stCondLst>
                                        </p:cTn>
                                        <p:tgtEl>
                                          <p:spTgt spid="6146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1469"/>
                                        </p:tgtEl>
                                      </p:cBhvr>
                                    </p:animEffect>
                                    <p:set>
                                      <p:cBhvr>
                                        <p:cTn id="41" dur="1" fill="hold">
                                          <p:stCondLst>
                                            <p:cond delay="1999"/>
                                          </p:stCondLst>
                                        </p:cTn>
                                        <p:tgtEl>
                                          <p:spTgt spid="61469"/>
                                        </p:tgtEl>
                                        <p:attrNameLst>
                                          <p:attrName>style.visibility</p:attrName>
                                        </p:attrNameLst>
                                      </p:cBhvr>
                                      <p:to>
                                        <p:strVal val="hidden"/>
                                      </p:to>
                                    </p:set>
                                  </p:childTnLst>
                                </p:cTn>
                              </p:par>
                            </p:childTnLst>
                          </p:cTn>
                        </p:par>
                        <p:par>
                          <p:cTn id="42" fill="hold" nodeType="afterGroup">
                            <p:stCondLst>
                              <p:cond delay="17500"/>
                            </p:stCondLst>
                            <p:childTnLst>
                              <p:par>
                                <p:cTn id="43" presetID="53" presetClass="entr" presetSubtype="0" fill="hold" nodeType="afterEffect">
                                  <p:stCondLst>
                                    <p:cond delay="1000"/>
                                  </p:stCondLst>
                                  <p:childTnLst>
                                    <p:set>
                                      <p:cBhvr>
                                        <p:cTn id="44" dur="1" fill="hold">
                                          <p:stCondLst>
                                            <p:cond delay="0"/>
                                          </p:stCondLst>
                                        </p:cTn>
                                        <p:tgtEl>
                                          <p:spTgt spid="61460"/>
                                        </p:tgtEl>
                                        <p:attrNameLst>
                                          <p:attrName>style.visibility</p:attrName>
                                        </p:attrNameLst>
                                      </p:cBhvr>
                                      <p:to>
                                        <p:strVal val="visible"/>
                                      </p:to>
                                    </p:set>
                                    <p:anim calcmode="lin" valueType="num">
                                      <p:cBhvr>
                                        <p:cTn id="45" dur="2000" fill="hold"/>
                                        <p:tgtEl>
                                          <p:spTgt spid="61460"/>
                                        </p:tgtEl>
                                        <p:attrNameLst>
                                          <p:attrName>ppt_w</p:attrName>
                                        </p:attrNameLst>
                                      </p:cBhvr>
                                      <p:tavLst>
                                        <p:tav tm="0">
                                          <p:val>
                                            <p:fltVal val="0"/>
                                          </p:val>
                                        </p:tav>
                                        <p:tav tm="100000">
                                          <p:val>
                                            <p:strVal val="#ppt_w"/>
                                          </p:val>
                                        </p:tav>
                                      </p:tavLst>
                                    </p:anim>
                                    <p:anim calcmode="lin" valueType="num">
                                      <p:cBhvr>
                                        <p:cTn id="46" dur="2000" fill="hold"/>
                                        <p:tgtEl>
                                          <p:spTgt spid="61460"/>
                                        </p:tgtEl>
                                        <p:attrNameLst>
                                          <p:attrName>ppt_h</p:attrName>
                                        </p:attrNameLst>
                                      </p:cBhvr>
                                      <p:tavLst>
                                        <p:tav tm="0">
                                          <p:val>
                                            <p:fltVal val="0"/>
                                          </p:val>
                                        </p:tav>
                                        <p:tav tm="100000">
                                          <p:val>
                                            <p:strVal val="#ppt_h"/>
                                          </p:val>
                                        </p:tav>
                                      </p:tavLst>
                                    </p:anim>
                                    <p:animEffect transition="in" filter="fade">
                                      <p:cBhvr>
                                        <p:cTn id="47" dur="2000"/>
                                        <p:tgtEl>
                                          <p:spTgt spid="61460"/>
                                        </p:tgtEl>
                                      </p:cBhvr>
                                    </p:animEffect>
                                  </p:childTnLst>
                                </p:cTn>
                              </p:par>
                              <p:par>
                                <p:cTn id="48" presetID="10" presetClass="exit" presetSubtype="0" fill="hold" nodeType="withEffect">
                                  <p:stCondLst>
                                    <p:cond delay="0"/>
                                  </p:stCondLst>
                                  <p:childTnLst>
                                    <p:animEffect transition="out" filter="fade">
                                      <p:cBhvr>
                                        <p:cTn id="49" dur="2000"/>
                                        <p:tgtEl>
                                          <p:spTgt spid="61471"/>
                                        </p:tgtEl>
                                      </p:cBhvr>
                                    </p:animEffect>
                                    <p:set>
                                      <p:cBhvr>
                                        <p:cTn id="50" dur="1" fill="hold">
                                          <p:stCondLst>
                                            <p:cond delay="1999"/>
                                          </p:stCondLst>
                                        </p:cTn>
                                        <p:tgtEl>
                                          <p:spTgt spid="61471"/>
                                        </p:tgtEl>
                                        <p:attrNameLst>
                                          <p:attrName>style.visibility</p:attrName>
                                        </p:attrNameLst>
                                      </p:cBhvr>
                                      <p:to>
                                        <p:strVal val="hidden"/>
                                      </p:to>
                                    </p:set>
                                  </p:childTnLst>
                                </p:cTn>
                              </p:par>
                              <p:par>
                                <p:cTn id="51" presetID="53" presetClass="entr" presetSubtype="0" fill="hold" nodeType="withEffect">
                                  <p:stCondLst>
                                    <p:cond delay="500"/>
                                  </p:stCondLst>
                                  <p:childTnLst>
                                    <p:set>
                                      <p:cBhvr>
                                        <p:cTn id="52" dur="1" fill="hold">
                                          <p:stCondLst>
                                            <p:cond delay="0"/>
                                          </p:stCondLst>
                                        </p:cTn>
                                        <p:tgtEl>
                                          <p:spTgt spid="61448">
                                            <p:txEl>
                                              <p:pRg st="0" end="0"/>
                                            </p:txEl>
                                          </p:spTgt>
                                        </p:tgtEl>
                                        <p:attrNameLst>
                                          <p:attrName>style.visibility</p:attrName>
                                        </p:attrNameLst>
                                      </p:cBhvr>
                                      <p:to>
                                        <p:strVal val="visible"/>
                                      </p:to>
                                    </p:set>
                                    <p:anim calcmode="lin" valueType="num">
                                      <p:cBhvr>
                                        <p:cTn id="53"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55" dur="1000"/>
                                        <p:tgtEl>
                                          <p:spTgt spid="61448">
                                            <p:txEl>
                                              <p:pRg st="0" end="0"/>
                                            </p:txEl>
                                          </p:spTgt>
                                        </p:tgtEl>
                                      </p:cBhvr>
                                    </p:animEffect>
                                  </p:childTnLst>
                                </p:cTn>
                              </p:par>
                            </p:childTnLst>
                          </p:cTn>
                        </p:par>
                        <p:par>
                          <p:cTn id="56" fill="hold" nodeType="afterGroup">
                            <p:stCondLst>
                              <p:cond delay="20500"/>
                            </p:stCondLst>
                            <p:childTnLst>
                              <p:par>
                                <p:cTn id="57" presetID="9" presetClass="entr" presetSubtype="0" fill="hold" grpId="0" nodeType="afterEffect">
                                  <p:stCondLst>
                                    <p:cond delay="1000"/>
                                  </p:stCondLst>
                                  <p:childTnLst>
                                    <p:set>
                                      <p:cBhvr>
                                        <p:cTn id="58" dur="1" fill="hold">
                                          <p:stCondLst>
                                            <p:cond delay="0"/>
                                          </p:stCondLst>
                                        </p:cTn>
                                        <p:tgtEl>
                                          <p:spTgt spid="61463"/>
                                        </p:tgtEl>
                                        <p:attrNameLst>
                                          <p:attrName>style.visibility</p:attrName>
                                        </p:attrNameLst>
                                      </p:cBhvr>
                                      <p:to>
                                        <p:strVal val="visible"/>
                                      </p:to>
                                    </p:set>
                                    <p:animEffect transition="in" filter="dissolve">
                                      <p:cBhvr>
                                        <p:cTn id="59" dur="1000"/>
                                        <p:tgtEl>
                                          <p:spTgt spid="61463"/>
                                        </p:tgtEl>
                                      </p:cBhvr>
                                    </p:animEffect>
                                  </p:childTnLst>
                                </p:cTn>
                              </p:par>
                            </p:childTnLst>
                          </p:cTn>
                        </p:par>
                        <p:par>
                          <p:cTn id="60" fill="hold" nodeType="afterGroup">
                            <p:stCondLst>
                              <p:cond delay="22500"/>
                            </p:stCondLst>
                            <p:childTnLst>
                              <p:par>
                                <p:cTn id="61" presetID="53" presetClass="entr" presetSubtype="0" fill="hold" nodeType="afterEffect">
                                  <p:stCondLst>
                                    <p:cond delay="1000"/>
                                  </p:stCondLst>
                                  <p:childTnLst>
                                    <p:set>
                                      <p:cBhvr>
                                        <p:cTn id="62" dur="1" fill="hold">
                                          <p:stCondLst>
                                            <p:cond delay="0"/>
                                          </p:stCondLst>
                                        </p:cTn>
                                        <p:tgtEl>
                                          <p:spTgt spid="61448">
                                            <p:txEl>
                                              <p:pRg st="2" end="2"/>
                                            </p:txEl>
                                          </p:spTgt>
                                        </p:tgtEl>
                                        <p:attrNameLst>
                                          <p:attrName>style.visibility</p:attrName>
                                        </p:attrNameLst>
                                      </p:cBhvr>
                                      <p:to>
                                        <p:strVal val="visible"/>
                                      </p:to>
                                    </p:set>
                                    <p:anim calcmode="lin" valueType="num">
                                      <p:cBhvr>
                                        <p:cTn id="6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65" dur="1000"/>
                                        <p:tgtEl>
                                          <p:spTgt spid="61448">
                                            <p:txEl>
                                              <p:pRg st="2" end="2"/>
                                            </p:txEl>
                                          </p:spTgt>
                                        </p:tgtEl>
                                      </p:cBhvr>
                                    </p:animEffect>
                                  </p:childTnLst>
                                </p:cTn>
                              </p:par>
                              <p:par>
                                <p:cTn id="66" presetID="53" presetClass="entr" presetSubtype="0" fill="hold" nodeType="withEffect">
                                  <p:stCondLst>
                                    <p:cond delay="1000"/>
                                  </p:stCondLst>
                                  <p:childTnLst>
                                    <p:set>
                                      <p:cBhvr>
                                        <p:cTn id="67" dur="1" fill="hold">
                                          <p:stCondLst>
                                            <p:cond delay="0"/>
                                          </p:stCondLst>
                                        </p:cTn>
                                        <p:tgtEl>
                                          <p:spTgt spid="61448">
                                            <p:txEl>
                                              <p:pRg st="3" end="3"/>
                                            </p:txEl>
                                          </p:spTgt>
                                        </p:tgtEl>
                                        <p:attrNameLst>
                                          <p:attrName>style.visibility</p:attrName>
                                        </p:attrNameLst>
                                      </p:cBhvr>
                                      <p:to>
                                        <p:strVal val="visible"/>
                                      </p:to>
                                    </p:set>
                                    <p:anim calcmode="lin" valueType="num">
                                      <p:cBhvr>
                                        <p:cTn id="68" dur="1000" fill="hold"/>
                                        <p:tgtEl>
                                          <p:spTgt spid="61448">
                                            <p:txEl>
                                              <p:pRg st="3" end="3"/>
                                            </p:txEl>
                                          </p:spTgt>
                                        </p:tgtEl>
                                        <p:attrNameLst>
                                          <p:attrName>ppt_w</p:attrName>
                                        </p:attrNameLst>
                                      </p:cBhvr>
                                      <p:tavLst>
                                        <p:tav tm="0">
                                          <p:val>
                                            <p:fltVal val="0"/>
                                          </p:val>
                                        </p:tav>
                                        <p:tav tm="100000">
                                          <p:val>
                                            <p:strVal val="#ppt_w"/>
                                          </p:val>
                                        </p:tav>
                                      </p:tavLst>
                                    </p:anim>
                                    <p:anim calcmode="lin" valueType="num">
                                      <p:cBhvr>
                                        <p:cTn id="69" dur="1000" fill="hold"/>
                                        <p:tgtEl>
                                          <p:spTgt spid="61448">
                                            <p:txEl>
                                              <p:pRg st="3" end="3"/>
                                            </p:txEl>
                                          </p:spTgt>
                                        </p:tgtEl>
                                        <p:attrNameLst>
                                          <p:attrName>ppt_h</p:attrName>
                                        </p:attrNameLst>
                                      </p:cBhvr>
                                      <p:tavLst>
                                        <p:tav tm="0">
                                          <p:val>
                                            <p:fltVal val="0"/>
                                          </p:val>
                                        </p:tav>
                                        <p:tav tm="100000">
                                          <p:val>
                                            <p:strVal val="#ppt_h"/>
                                          </p:val>
                                        </p:tav>
                                      </p:tavLst>
                                    </p:anim>
                                    <p:animEffect transition="in" filter="fade">
                                      <p:cBhvr>
                                        <p:cTn id="70" dur="1000"/>
                                        <p:tgtEl>
                                          <p:spTgt spid="61448">
                                            <p:txEl>
                                              <p:pRg st="3" end="3"/>
                                            </p:txEl>
                                          </p:spTgt>
                                        </p:tgtEl>
                                      </p:cBhvr>
                                    </p:animEffect>
                                  </p:childTnLst>
                                </p:cTn>
                              </p:par>
                            </p:childTnLst>
                          </p:cTn>
                        </p:par>
                        <p:par>
                          <p:cTn id="71" fill="hold">
                            <p:stCondLst>
                              <p:cond delay="24500"/>
                            </p:stCondLst>
                            <p:childTnLst>
                              <p:par>
                                <p:cTn id="72" presetID="55" presetClass="entr" presetSubtype="0" fill="hold" grpId="0" nodeType="afterEffect">
                                  <p:stCondLst>
                                    <p:cond delay="0"/>
                                  </p:stCondLst>
                                  <p:childTnLst>
                                    <p:set>
                                      <p:cBhvr>
                                        <p:cTn id="73" dur="1" fill="hold">
                                          <p:stCondLst>
                                            <p:cond delay="0"/>
                                          </p:stCondLst>
                                        </p:cTn>
                                        <p:tgtEl>
                                          <p:spTgt spid="61461"/>
                                        </p:tgtEl>
                                        <p:attrNameLst>
                                          <p:attrName>style.visibility</p:attrName>
                                        </p:attrNameLst>
                                      </p:cBhvr>
                                      <p:to>
                                        <p:strVal val="visible"/>
                                      </p:to>
                                    </p:set>
                                    <p:anim calcmode="lin" valueType="num">
                                      <p:cBhvr>
                                        <p:cTn id="74" dur="1000" fill="hold"/>
                                        <p:tgtEl>
                                          <p:spTgt spid="61461"/>
                                        </p:tgtEl>
                                        <p:attrNameLst>
                                          <p:attrName>ppt_w</p:attrName>
                                        </p:attrNameLst>
                                      </p:cBhvr>
                                      <p:tavLst>
                                        <p:tav tm="0">
                                          <p:val>
                                            <p:strVal val="#ppt_w*0.70"/>
                                          </p:val>
                                        </p:tav>
                                        <p:tav tm="100000">
                                          <p:val>
                                            <p:strVal val="#ppt_w"/>
                                          </p:val>
                                        </p:tav>
                                      </p:tavLst>
                                    </p:anim>
                                    <p:anim calcmode="lin" valueType="num">
                                      <p:cBhvr>
                                        <p:cTn id="75" dur="1000" fill="hold"/>
                                        <p:tgtEl>
                                          <p:spTgt spid="61461"/>
                                        </p:tgtEl>
                                        <p:attrNameLst>
                                          <p:attrName>ppt_h</p:attrName>
                                        </p:attrNameLst>
                                      </p:cBhvr>
                                      <p:tavLst>
                                        <p:tav tm="0">
                                          <p:val>
                                            <p:strVal val="#ppt_h"/>
                                          </p:val>
                                        </p:tav>
                                        <p:tav tm="100000">
                                          <p:val>
                                            <p:strVal val="#ppt_h"/>
                                          </p:val>
                                        </p:tav>
                                      </p:tavLst>
                                    </p:anim>
                                    <p:animEffect transition="in" filter="fade">
                                      <p:cBhvr>
                                        <p:cTn id="76"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5" grpId="0"/>
      <p:bldP spid="61447" grpId="0"/>
      <p:bldP spid="61468" grpId="0" animBg="1"/>
      <p:bldP spid="61468" grpId="1" animBg="1"/>
      <p:bldP spid="61469" grpId="0" animBg="1"/>
      <p:bldP spid="61469" grpId="1" animBg="1"/>
      <p:bldP spid="61463" grpId="0" animBg="1"/>
      <p:bldP spid="614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enhancedke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334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descr="JME_kettle1asm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9" name="Rectangle 5"/>
          <p:cNvSpPr>
            <a:spLocks noChangeArrowheads="1"/>
          </p:cNvSpPr>
          <p:nvPr/>
        </p:nvSpPr>
        <p:spPr bwMode="auto">
          <a:xfrm>
            <a:off x="1165362" y="2296180"/>
            <a:ext cx="56941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“Kettles” during migration</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88069"/>
                                        </p:tgtEl>
                                        <p:attrNameLst>
                                          <p:attrName>style.visibility</p:attrName>
                                        </p:attrNameLst>
                                      </p:cBhvr>
                                      <p:to>
                                        <p:strVal val="visible"/>
                                      </p:to>
                                    </p:set>
                                  </p:childTnLst>
                                </p:cTn>
                              </p:par>
                            </p:childTnLst>
                          </p:cTn>
                        </p:par>
                        <p:par>
                          <p:cTn id="7" fill="hold" nodeType="afterGroup">
                            <p:stCondLst>
                              <p:cond delay="2500"/>
                            </p:stCondLst>
                            <p:childTnLst>
                              <p:par>
                                <p:cTn id="8" presetID="55" presetClass="entr" presetSubtype="0" fill="hold" nodeType="afterEffect">
                                  <p:stCondLst>
                                    <p:cond delay="1500"/>
                                  </p:stCondLst>
                                  <p:childTnLst>
                                    <p:set>
                                      <p:cBhvr>
                                        <p:cTn id="9" dur="1" fill="hold">
                                          <p:stCondLst>
                                            <p:cond delay="0"/>
                                          </p:stCondLst>
                                        </p:cTn>
                                        <p:tgtEl>
                                          <p:spTgt spid="88068"/>
                                        </p:tgtEl>
                                        <p:attrNameLst>
                                          <p:attrName>style.visibility</p:attrName>
                                        </p:attrNameLst>
                                      </p:cBhvr>
                                      <p:to>
                                        <p:strVal val="visible"/>
                                      </p:to>
                                    </p:set>
                                    <p:anim calcmode="lin" valueType="num">
                                      <p:cBhvr>
                                        <p:cTn id="10" dur="2000" fill="hold"/>
                                        <p:tgtEl>
                                          <p:spTgt spid="88068"/>
                                        </p:tgtEl>
                                        <p:attrNameLst>
                                          <p:attrName>ppt_w</p:attrName>
                                        </p:attrNameLst>
                                      </p:cBhvr>
                                      <p:tavLst>
                                        <p:tav tm="0">
                                          <p:val>
                                            <p:strVal val="#ppt_w*0.70"/>
                                          </p:val>
                                        </p:tav>
                                        <p:tav tm="100000">
                                          <p:val>
                                            <p:strVal val="#ppt_w"/>
                                          </p:val>
                                        </p:tav>
                                      </p:tavLst>
                                    </p:anim>
                                    <p:anim calcmode="lin" valueType="num">
                                      <p:cBhvr>
                                        <p:cTn id="11" dur="2000" fill="hold"/>
                                        <p:tgtEl>
                                          <p:spTgt spid="88068"/>
                                        </p:tgtEl>
                                        <p:attrNameLst>
                                          <p:attrName>ppt_h</p:attrName>
                                        </p:attrNameLst>
                                      </p:cBhvr>
                                      <p:tavLst>
                                        <p:tav tm="0">
                                          <p:val>
                                            <p:strVal val="#ppt_h"/>
                                          </p:val>
                                        </p:tav>
                                        <p:tav tm="100000">
                                          <p:val>
                                            <p:strVal val="#ppt_h"/>
                                          </p:val>
                                        </p:tav>
                                      </p:tavLst>
                                    </p:anim>
                                    <p:animEffect transition="in" filter="fade">
                                      <p:cBhvr>
                                        <p:cTn id="12" dur="2000"/>
                                        <p:tgtEl>
                                          <p:spTgt spid="88068"/>
                                        </p:tgtEl>
                                      </p:cBhvr>
                                    </p:animEffect>
                                  </p:childTnLst>
                                </p:cTn>
                              </p:par>
                            </p:childTnLst>
                          </p:cTn>
                        </p:par>
                        <p:par>
                          <p:cTn id="13" fill="hold" nodeType="afterGroup">
                            <p:stCondLst>
                              <p:cond delay="6000"/>
                            </p:stCondLst>
                            <p:childTnLst>
                              <p:par>
                                <p:cTn id="14" presetID="23" presetClass="entr" presetSubtype="16" fill="hold" nodeType="afterEffect">
                                  <p:stCondLst>
                                    <p:cond delay="500"/>
                                  </p:stCondLst>
                                  <p:childTnLst>
                                    <p:set>
                                      <p:cBhvr>
                                        <p:cTn id="15" dur="1" fill="hold">
                                          <p:stCondLst>
                                            <p:cond delay="0"/>
                                          </p:stCondLst>
                                        </p:cTn>
                                        <p:tgtEl>
                                          <p:spTgt spid="88070"/>
                                        </p:tgtEl>
                                        <p:attrNameLst>
                                          <p:attrName>style.visibility</p:attrName>
                                        </p:attrNameLst>
                                      </p:cBhvr>
                                      <p:to>
                                        <p:strVal val="visible"/>
                                      </p:to>
                                    </p:set>
                                    <p:anim calcmode="lin" valueType="num">
                                      <p:cBhvr>
                                        <p:cTn id="16" dur="3000" fill="hold"/>
                                        <p:tgtEl>
                                          <p:spTgt spid="88070"/>
                                        </p:tgtEl>
                                        <p:attrNameLst>
                                          <p:attrName>ppt_w</p:attrName>
                                        </p:attrNameLst>
                                      </p:cBhvr>
                                      <p:tavLst>
                                        <p:tav tm="0">
                                          <p:val>
                                            <p:fltVal val="0"/>
                                          </p:val>
                                        </p:tav>
                                        <p:tav tm="100000">
                                          <p:val>
                                            <p:strVal val="#ppt_w"/>
                                          </p:val>
                                        </p:tav>
                                      </p:tavLst>
                                    </p:anim>
                                    <p:anim calcmode="lin" valueType="num">
                                      <p:cBhvr>
                                        <p:cTn id="17" dur="3000" fill="hold"/>
                                        <p:tgtEl>
                                          <p:spTgt spid="88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1752600" y="25400"/>
            <a:ext cx="58480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CC00"/>
                </a:solidFill>
              </a:rPr>
              <a:t>Immature Broad-winged Hawk</a:t>
            </a:r>
          </a:p>
          <a:p>
            <a:r>
              <a:rPr lang="en-US" dirty="0">
                <a:solidFill>
                  <a:srgbClr val="FFCC00"/>
                </a:solidFill>
              </a:rPr>
              <a:t>vs</a:t>
            </a:r>
          </a:p>
          <a:p>
            <a:r>
              <a:rPr lang="en-US" dirty="0">
                <a:solidFill>
                  <a:srgbClr val="FFCC00"/>
                </a:solidFill>
              </a:rPr>
              <a:t>Immature Red-shouldered Hawk</a:t>
            </a:r>
          </a:p>
        </p:txBody>
      </p:sp>
      <p:sp>
        <p:nvSpPr>
          <p:cNvPr id="61448" name="Rectangle 8"/>
          <p:cNvSpPr>
            <a:spLocks noChangeArrowheads="1"/>
          </p:cNvSpPr>
          <p:nvPr/>
        </p:nvSpPr>
        <p:spPr bwMode="auto">
          <a:xfrm>
            <a:off x="1371600" y="5787922"/>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l">
              <a:buFont typeface="Arial" panose="020B0604020202020204" pitchFamily="34" charset="0"/>
              <a:buChar char="•"/>
            </a:pPr>
            <a:r>
              <a:rPr lang="en-US" sz="1600" dirty="0">
                <a:solidFill>
                  <a:schemeClr val="bg1"/>
                </a:solidFill>
              </a:rPr>
              <a:t>Notice the pale mid-throat on Broad-winged</a:t>
            </a:r>
          </a:p>
          <a:p>
            <a:pPr algn="l"/>
            <a:endParaRPr lang="en-US" sz="1600" dirty="0">
              <a:solidFill>
                <a:schemeClr val="bg1"/>
              </a:solidFill>
            </a:endParaRPr>
          </a:p>
          <a:p>
            <a:pPr marL="285750" indent="-285750" algn="l">
              <a:buFont typeface="Arial" panose="020B0604020202020204" pitchFamily="34" charset="0"/>
              <a:buChar char="•"/>
            </a:pPr>
            <a:r>
              <a:rPr lang="en-US" sz="1600" dirty="0">
                <a:solidFill>
                  <a:schemeClr val="bg1"/>
                </a:solidFill>
              </a:rPr>
              <a:t>Thinner white tail bands on Red-shouldered </a:t>
            </a:r>
          </a:p>
        </p:txBody>
      </p:sp>
      <p:pic>
        <p:nvPicPr>
          <p:cNvPr id="3" name="Picture 2">
            <a:extLst>
              <a:ext uri="{FF2B5EF4-FFF2-40B4-BE49-F238E27FC236}">
                <a16:creationId xmlns:a16="http://schemas.microsoft.com/office/drawing/2014/main" id="{16F37668-B896-4D27-8798-F5CB27540BCE}"/>
              </a:ext>
            </a:extLst>
          </p:cNvPr>
          <p:cNvPicPr>
            <a:picLocks noChangeAspect="1"/>
          </p:cNvPicPr>
          <p:nvPr/>
        </p:nvPicPr>
        <p:blipFill>
          <a:blip r:embed="rId3"/>
          <a:stretch>
            <a:fillRect/>
          </a:stretch>
        </p:blipFill>
        <p:spPr>
          <a:xfrm>
            <a:off x="1605906" y="1372147"/>
            <a:ext cx="6242694" cy="4269357"/>
          </a:xfrm>
          <a:prstGeom prst="rect">
            <a:avLst/>
          </a:prstGeom>
        </p:spPr>
      </p:pic>
    </p:spTree>
    <p:extLst>
      <p:ext uri="{BB962C8B-B14F-4D97-AF65-F5344CB8AC3E}">
        <p14:creationId xmlns:p14="http://schemas.microsoft.com/office/powerpoint/2010/main" val="1362344090"/>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61448">
                                            <p:txEl>
                                              <p:pRg st="0" end="0"/>
                                            </p:txEl>
                                          </p:spTgt>
                                        </p:tgtEl>
                                        <p:attrNameLst>
                                          <p:attrName>style.visibility</p:attrName>
                                        </p:attrNameLst>
                                      </p:cBhvr>
                                      <p:to>
                                        <p:strVal val="visible"/>
                                      </p:to>
                                    </p:set>
                                    <p:anim calcmode="lin" valueType="num">
                                      <p:cBhvr>
                                        <p:cTn id="7"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1448">
                                            <p:txEl>
                                              <p:pRg st="0" end="0"/>
                                            </p:txEl>
                                          </p:spTgt>
                                        </p:tgtEl>
                                      </p:cBhvr>
                                    </p:animEffect>
                                  </p:childTnLst>
                                </p:cTn>
                              </p:par>
                            </p:childTnLst>
                          </p:cTn>
                        </p:par>
                        <p:par>
                          <p:cTn id="10" fill="hold">
                            <p:stCondLst>
                              <p:cond delay="2000"/>
                            </p:stCondLst>
                            <p:childTnLst>
                              <p:par>
                                <p:cTn id="11" presetID="53" presetClass="entr" presetSubtype="0" fill="hold" nodeType="afterEffect">
                                  <p:stCondLst>
                                    <p:cond delay="1000"/>
                                  </p:stCondLst>
                                  <p:childTnLst>
                                    <p:set>
                                      <p:cBhvr>
                                        <p:cTn id="12" dur="1" fill="hold">
                                          <p:stCondLst>
                                            <p:cond delay="0"/>
                                          </p:stCondLst>
                                        </p:cTn>
                                        <p:tgtEl>
                                          <p:spTgt spid="61448">
                                            <p:txEl>
                                              <p:pRg st="2" end="2"/>
                                            </p:txEl>
                                          </p:spTgt>
                                        </p:tgtEl>
                                        <p:attrNameLst>
                                          <p:attrName>style.visibility</p:attrName>
                                        </p:attrNameLst>
                                      </p:cBhvr>
                                      <p:to>
                                        <p:strVal val="visible"/>
                                      </p:to>
                                    </p:set>
                                    <p:anim calcmode="lin" valueType="num">
                                      <p:cBhvr>
                                        <p:cTn id="1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614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Text Box 6"/>
          <p:cNvSpPr txBox="1">
            <a:spLocks noChangeArrowheads="1"/>
          </p:cNvSpPr>
          <p:nvPr/>
        </p:nvSpPr>
        <p:spPr bwMode="auto">
          <a:xfrm>
            <a:off x="224641" y="4688985"/>
            <a:ext cx="27332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600" dirty="0">
                <a:solidFill>
                  <a:schemeClr val="bg1"/>
                </a:solidFill>
              </a:rPr>
              <a:t> Broad-winged has pretty even colored secondaries</a:t>
            </a:r>
          </a:p>
        </p:txBody>
      </p:sp>
      <p:sp>
        <p:nvSpPr>
          <p:cNvPr id="61444" name="Text Box 4"/>
          <p:cNvSpPr txBox="1">
            <a:spLocks noChangeArrowheads="1"/>
          </p:cNvSpPr>
          <p:nvPr/>
        </p:nvSpPr>
        <p:spPr bwMode="auto">
          <a:xfrm>
            <a:off x="282413" y="228600"/>
            <a:ext cx="71089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solidFill>
                  <a:srgbClr val="FFCC00"/>
                </a:solidFill>
              </a:rPr>
              <a:t>Comparison continued</a:t>
            </a:r>
          </a:p>
        </p:txBody>
      </p:sp>
      <p:sp>
        <p:nvSpPr>
          <p:cNvPr id="61448" name="Rectangle 8"/>
          <p:cNvSpPr>
            <a:spLocks noChangeArrowheads="1"/>
          </p:cNvSpPr>
          <p:nvPr/>
        </p:nvSpPr>
        <p:spPr bwMode="auto">
          <a:xfrm>
            <a:off x="3276600" y="4687635"/>
            <a:ext cx="335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600" dirty="0">
                <a:solidFill>
                  <a:schemeClr val="bg1"/>
                </a:solidFill>
              </a:rPr>
              <a:t> Red-shouldered has some “white-barring”</a:t>
            </a:r>
          </a:p>
        </p:txBody>
      </p:sp>
      <p:pic>
        <p:nvPicPr>
          <p:cNvPr id="267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741" y="1149080"/>
            <a:ext cx="202711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3" name="Line 23"/>
          <p:cNvSpPr>
            <a:spLocks noChangeShapeType="1"/>
          </p:cNvSpPr>
          <p:nvPr/>
        </p:nvSpPr>
        <p:spPr bwMode="auto">
          <a:xfrm flipV="1">
            <a:off x="1707493" y="2895600"/>
            <a:ext cx="654707" cy="248138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a:extLst>
              <a:ext uri="{FF2B5EF4-FFF2-40B4-BE49-F238E27FC236}">
                <a16:creationId xmlns:a16="http://schemas.microsoft.com/office/drawing/2014/main" id="{99C2BECD-30C6-4024-AC92-F4CD9DBB1BE2}"/>
              </a:ext>
            </a:extLst>
          </p:cNvPr>
          <p:cNvPicPr>
            <a:picLocks noChangeAspect="1"/>
          </p:cNvPicPr>
          <p:nvPr/>
        </p:nvPicPr>
        <p:blipFill>
          <a:blip r:embed="rId4"/>
          <a:stretch>
            <a:fillRect/>
          </a:stretch>
        </p:blipFill>
        <p:spPr>
          <a:xfrm>
            <a:off x="3505200" y="1167804"/>
            <a:ext cx="4571585" cy="3162300"/>
          </a:xfrm>
          <a:prstGeom prst="rect">
            <a:avLst/>
          </a:prstGeom>
        </p:spPr>
      </p:pic>
      <p:sp>
        <p:nvSpPr>
          <p:cNvPr id="61461" name="Line 21"/>
          <p:cNvSpPr>
            <a:spLocks noChangeShapeType="1"/>
          </p:cNvSpPr>
          <p:nvPr/>
        </p:nvSpPr>
        <p:spPr bwMode="auto">
          <a:xfrm flipV="1">
            <a:off x="5181529" y="2971800"/>
            <a:ext cx="914471" cy="213268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26275831"/>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61446"/>
                                        </p:tgtEl>
                                        <p:attrNameLst>
                                          <p:attrName>style.visibility</p:attrName>
                                        </p:attrNameLst>
                                      </p:cBhvr>
                                      <p:to>
                                        <p:strVal val="visible"/>
                                      </p:to>
                                    </p:set>
                                    <p:anim calcmode="lin" valueType="num">
                                      <p:cBhvr>
                                        <p:cTn id="7" dur="1000" fill="hold"/>
                                        <p:tgtEl>
                                          <p:spTgt spid="61446"/>
                                        </p:tgtEl>
                                        <p:attrNameLst>
                                          <p:attrName>ppt_w</p:attrName>
                                        </p:attrNameLst>
                                      </p:cBhvr>
                                      <p:tavLst>
                                        <p:tav tm="0">
                                          <p:val>
                                            <p:fltVal val="0"/>
                                          </p:val>
                                        </p:tav>
                                        <p:tav tm="100000">
                                          <p:val>
                                            <p:strVal val="#ppt_w"/>
                                          </p:val>
                                        </p:tav>
                                      </p:tavLst>
                                    </p:anim>
                                    <p:anim calcmode="lin" valueType="num">
                                      <p:cBhvr>
                                        <p:cTn id="8" dur="1000" fill="hold"/>
                                        <p:tgtEl>
                                          <p:spTgt spid="61446"/>
                                        </p:tgtEl>
                                        <p:attrNameLst>
                                          <p:attrName>ppt_h</p:attrName>
                                        </p:attrNameLst>
                                      </p:cBhvr>
                                      <p:tavLst>
                                        <p:tav tm="0">
                                          <p:val>
                                            <p:fltVal val="0"/>
                                          </p:val>
                                        </p:tav>
                                        <p:tav tm="100000">
                                          <p:val>
                                            <p:strVal val="#ppt_h"/>
                                          </p:val>
                                        </p:tav>
                                      </p:tavLst>
                                    </p:anim>
                                    <p:animEffect transition="in" filter="fade">
                                      <p:cBhvr>
                                        <p:cTn id="9" dur="1000"/>
                                        <p:tgtEl>
                                          <p:spTgt spid="61446"/>
                                        </p:tgtEl>
                                      </p:cBhvr>
                                    </p:animEffect>
                                  </p:childTnLst>
                                </p:cTn>
                              </p:par>
                              <p:par>
                                <p:cTn id="10" presetID="53" presetClass="entr" presetSubtype="0" fill="hold" nodeType="withEffect">
                                  <p:stCondLst>
                                    <p:cond delay="500"/>
                                  </p:stCondLst>
                                  <p:childTnLst>
                                    <p:set>
                                      <p:cBhvr>
                                        <p:cTn id="11" dur="1" fill="hold">
                                          <p:stCondLst>
                                            <p:cond delay="0"/>
                                          </p:stCondLst>
                                        </p:cTn>
                                        <p:tgtEl>
                                          <p:spTgt spid="61448">
                                            <p:txEl>
                                              <p:pRg st="0" end="0"/>
                                            </p:txEl>
                                          </p:spTgt>
                                        </p:tgtEl>
                                        <p:attrNameLst>
                                          <p:attrName>style.visibility</p:attrName>
                                        </p:attrNameLst>
                                      </p:cBhvr>
                                      <p:to>
                                        <p:strVal val="visible"/>
                                      </p:to>
                                    </p:set>
                                    <p:anim calcmode="lin" valueType="num">
                                      <p:cBhvr>
                                        <p:cTn id="12"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61448">
                                            <p:txEl>
                                              <p:pRg st="0" end="0"/>
                                            </p:txEl>
                                          </p:spTgt>
                                        </p:tgtEl>
                                      </p:cBhvr>
                                    </p:animEffect>
                                  </p:childTnLst>
                                </p:cTn>
                              </p:par>
                            </p:childTnLst>
                          </p:cTn>
                        </p:par>
                        <p:par>
                          <p:cTn id="15" fill="hold" nodeType="afterGroup">
                            <p:stCondLst>
                              <p:cond delay="2500"/>
                            </p:stCondLst>
                            <p:childTnLst>
                              <p:par>
                                <p:cTn id="16" presetID="9" presetClass="entr" presetSubtype="0" fill="hold" grpId="0" nodeType="afterEffect">
                                  <p:stCondLst>
                                    <p:cond delay="1000"/>
                                  </p:stCondLst>
                                  <p:childTnLst>
                                    <p:set>
                                      <p:cBhvr>
                                        <p:cTn id="17" dur="1" fill="hold">
                                          <p:stCondLst>
                                            <p:cond delay="0"/>
                                          </p:stCondLst>
                                        </p:cTn>
                                        <p:tgtEl>
                                          <p:spTgt spid="61463"/>
                                        </p:tgtEl>
                                        <p:attrNameLst>
                                          <p:attrName>style.visibility</p:attrName>
                                        </p:attrNameLst>
                                      </p:cBhvr>
                                      <p:to>
                                        <p:strVal val="visible"/>
                                      </p:to>
                                    </p:set>
                                    <p:animEffect transition="in" filter="dissolve">
                                      <p:cBhvr>
                                        <p:cTn id="18" dur="1000"/>
                                        <p:tgtEl>
                                          <p:spTgt spid="61463"/>
                                        </p:tgtEl>
                                      </p:cBhvr>
                                    </p:animEffect>
                                  </p:childTnLst>
                                </p:cTn>
                              </p:par>
                            </p:childTnLst>
                          </p:cTn>
                        </p:par>
                        <p:par>
                          <p:cTn id="19" fill="hold">
                            <p:stCondLst>
                              <p:cond delay="4500"/>
                            </p:stCondLst>
                            <p:childTnLst>
                              <p:par>
                                <p:cTn id="20" presetID="55" presetClass="entr" presetSubtype="0" fill="hold" grpId="0" nodeType="afterEffect">
                                  <p:stCondLst>
                                    <p:cond delay="0"/>
                                  </p:stCondLst>
                                  <p:childTnLst>
                                    <p:set>
                                      <p:cBhvr>
                                        <p:cTn id="21" dur="1" fill="hold">
                                          <p:stCondLst>
                                            <p:cond delay="0"/>
                                          </p:stCondLst>
                                        </p:cTn>
                                        <p:tgtEl>
                                          <p:spTgt spid="61461"/>
                                        </p:tgtEl>
                                        <p:attrNameLst>
                                          <p:attrName>style.visibility</p:attrName>
                                        </p:attrNameLst>
                                      </p:cBhvr>
                                      <p:to>
                                        <p:strVal val="visible"/>
                                      </p:to>
                                    </p:set>
                                    <p:anim calcmode="lin" valueType="num">
                                      <p:cBhvr>
                                        <p:cTn id="22" dur="1000" fill="hold"/>
                                        <p:tgtEl>
                                          <p:spTgt spid="61461"/>
                                        </p:tgtEl>
                                        <p:attrNameLst>
                                          <p:attrName>ppt_w</p:attrName>
                                        </p:attrNameLst>
                                      </p:cBhvr>
                                      <p:tavLst>
                                        <p:tav tm="0">
                                          <p:val>
                                            <p:strVal val="#ppt_w*0.70"/>
                                          </p:val>
                                        </p:tav>
                                        <p:tav tm="100000">
                                          <p:val>
                                            <p:strVal val="#ppt_w"/>
                                          </p:val>
                                        </p:tav>
                                      </p:tavLst>
                                    </p:anim>
                                    <p:anim calcmode="lin" valueType="num">
                                      <p:cBhvr>
                                        <p:cTn id="23" dur="1000" fill="hold"/>
                                        <p:tgtEl>
                                          <p:spTgt spid="61461"/>
                                        </p:tgtEl>
                                        <p:attrNameLst>
                                          <p:attrName>ppt_h</p:attrName>
                                        </p:attrNameLst>
                                      </p:cBhvr>
                                      <p:tavLst>
                                        <p:tav tm="0">
                                          <p:val>
                                            <p:strVal val="#ppt_h"/>
                                          </p:val>
                                        </p:tav>
                                        <p:tav tm="100000">
                                          <p:val>
                                            <p:strVal val="#ppt_h"/>
                                          </p:val>
                                        </p:tav>
                                      </p:tavLst>
                                    </p:anim>
                                    <p:animEffect transition="in" filter="fade">
                                      <p:cBhvr>
                                        <p:cTn id="24"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63" grpId="0" animBg="1"/>
      <p:bldP spid="614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falcon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29257">
            <a:off x="6180819" y="1844247"/>
            <a:ext cx="2156848" cy="204668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685800" y="533400"/>
            <a:ext cx="2338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Falcons</a:t>
            </a:r>
          </a:p>
        </p:txBody>
      </p:sp>
      <p:sp>
        <p:nvSpPr>
          <p:cNvPr id="72709" name="Text Box 5"/>
          <p:cNvSpPr txBox="1">
            <a:spLocks noChangeArrowheads="1"/>
          </p:cNvSpPr>
          <p:nvPr/>
        </p:nvSpPr>
        <p:spPr bwMode="auto">
          <a:xfrm>
            <a:off x="3163187" y="643225"/>
            <a:ext cx="4995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are fast-moving raptors</a:t>
            </a:r>
          </a:p>
        </p:txBody>
      </p:sp>
      <p:sp>
        <p:nvSpPr>
          <p:cNvPr id="72712" name="Text Box 8"/>
          <p:cNvSpPr txBox="1">
            <a:spLocks noChangeArrowheads="1"/>
          </p:cNvSpPr>
          <p:nvPr/>
        </p:nvSpPr>
        <p:spPr bwMode="auto">
          <a:xfrm>
            <a:off x="724472" y="2979985"/>
            <a:ext cx="3847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Long pointed wings</a:t>
            </a:r>
          </a:p>
        </p:txBody>
      </p:sp>
      <p:sp>
        <p:nvSpPr>
          <p:cNvPr id="72715" name="Text Box 11"/>
          <p:cNvSpPr txBox="1">
            <a:spLocks noChangeArrowheads="1"/>
          </p:cNvSpPr>
          <p:nvPr/>
        </p:nvSpPr>
        <p:spPr bwMode="auto">
          <a:xfrm>
            <a:off x="724472" y="2230398"/>
            <a:ext cx="4227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Have a “sickle” shape</a:t>
            </a:r>
          </a:p>
        </p:txBody>
      </p:sp>
      <p:sp>
        <p:nvSpPr>
          <p:cNvPr id="72717" name="Text Box 13"/>
          <p:cNvSpPr txBox="1">
            <a:spLocks noChangeArrowheads="1"/>
          </p:cNvSpPr>
          <p:nvPr/>
        </p:nvSpPr>
        <p:spPr bwMode="auto">
          <a:xfrm>
            <a:off x="914400" y="4864698"/>
            <a:ext cx="6324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800" b="0" dirty="0">
                <a:solidFill>
                  <a:schemeClr val="bg1"/>
                </a:solidFill>
              </a:rPr>
              <a:t>(Peregrines and Kestrels sometimes do in migration)</a:t>
            </a:r>
          </a:p>
        </p:txBody>
      </p:sp>
      <p:sp>
        <p:nvSpPr>
          <p:cNvPr id="72718" name="Text Box 14"/>
          <p:cNvSpPr txBox="1">
            <a:spLocks noChangeArrowheads="1"/>
          </p:cNvSpPr>
          <p:nvPr/>
        </p:nvSpPr>
        <p:spPr bwMode="auto">
          <a:xfrm>
            <a:off x="685800" y="3756702"/>
            <a:ext cx="2618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Long-</a:t>
            </a:r>
            <a:r>
              <a:rPr lang="en-US" dirty="0" err="1">
                <a:solidFill>
                  <a:schemeClr val="bg1"/>
                </a:solidFill>
              </a:rPr>
              <a:t>ish</a:t>
            </a:r>
            <a:r>
              <a:rPr lang="en-US" dirty="0">
                <a:solidFill>
                  <a:schemeClr val="bg1"/>
                </a:solidFill>
              </a:rPr>
              <a:t> tail</a:t>
            </a:r>
          </a:p>
        </p:txBody>
      </p:sp>
      <p:sp>
        <p:nvSpPr>
          <p:cNvPr id="72719" name="Text Box 15"/>
          <p:cNvSpPr txBox="1">
            <a:spLocks noChangeArrowheads="1"/>
          </p:cNvSpPr>
          <p:nvPr/>
        </p:nvSpPr>
        <p:spPr bwMode="auto">
          <a:xfrm>
            <a:off x="685800" y="4403033"/>
            <a:ext cx="3144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solidFill>
                  <a:schemeClr val="bg1"/>
                </a:solidFill>
              </a:rPr>
              <a:t> Rarely soar</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1000"/>
                                        <p:tgtEl>
                                          <p:spTgt spid="7270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2715">
                                            <p:txEl>
                                              <p:pRg st="0" end="0"/>
                                            </p:txEl>
                                          </p:spTgt>
                                        </p:tgtEl>
                                        <p:attrNameLst>
                                          <p:attrName>style.visibility</p:attrName>
                                        </p:attrNameLst>
                                      </p:cBhvr>
                                      <p:to>
                                        <p:strVal val="visible"/>
                                      </p:to>
                                    </p:set>
                                    <p:animEffect transition="in" filter="fade">
                                      <p:cBhvr>
                                        <p:cTn id="11" dur="2000"/>
                                        <p:tgtEl>
                                          <p:spTgt spid="72715">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72712">
                                            <p:txEl>
                                              <p:pRg st="0" end="0"/>
                                            </p:txEl>
                                          </p:spTgt>
                                        </p:tgtEl>
                                        <p:attrNameLst>
                                          <p:attrName>style.visibility</p:attrName>
                                        </p:attrNameLst>
                                      </p:cBhvr>
                                      <p:to>
                                        <p:strVal val="visible"/>
                                      </p:to>
                                    </p:set>
                                    <p:animEffect transition="in" filter="fade">
                                      <p:cBhvr>
                                        <p:cTn id="15" dur="2000"/>
                                        <p:tgtEl>
                                          <p:spTgt spid="72712">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72718">
                                            <p:txEl>
                                              <p:pRg st="0" end="0"/>
                                            </p:txEl>
                                          </p:spTgt>
                                        </p:tgtEl>
                                        <p:attrNameLst>
                                          <p:attrName>style.visibility</p:attrName>
                                        </p:attrNameLst>
                                      </p:cBhvr>
                                      <p:to>
                                        <p:strVal val="visible"/>
                                      </p:to>
                                    </p:set>
                                    <p:animEffect transition="in" filter="fade">
                                      <p:cBhvr>
                                        <p:cTn id="19" dur="2000"/>
                                        <p:tgtEl>
                                          <p:spTgt spid="72718">
                                            <p:txEl>
                                              <p:pRg st="0" end="0"/>
                                            </p:txEl>
                                          </p:spTgt>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72719">
                                            <p:txEl>
                                              <p:pRg st="0" end="0"/>
                                            </p:txEl>
                                          </p:spTgt>
                                        </p:tgtEl>
                                        <p:attrNameLst>
                                          <p:attrName>style.visibility</p:attrName>
                                        </p:attrNameLst>
                                      </p:cBhvr>
                                      <p:to>
                                        <p:strVal val="visible"/>
                                      </p:to>
                                    </p:set>
                                    <p:animEffect transition="in" filter="fade">
                                      <p:cBhvr>
                                        <p:cTn id="23" dur="2000"/>
                                        <p:tgtEl>
                                          <p:spTgt spid="727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2717">
                                            <p:txEl>
                                              <p:pRg st="0" end="0"/>
                                            </p:txEl>
                                          </p:spTgt>
                                        </p:tgtEl>
                                        <p:attrNameLst>
                                          <p:attrName>style.visibility</p:attrName>
                                        </p:attrNameLst>
                                      </p:cBhvr>
                                      <p:to>
                                        <p:strVal val="visible"/>
                                      </p:to>
                                    </p:set>
                                    <p:animEffect transition="in" filter="fade">
                                      <p:cBhvr>
                                        <p:cTn id="26" dur="2000"/>
                                        <p:tgtEl>
                                          <p:spTgt spid="72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700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pic>
        <p:nvPicPr>
          <p:cNvPr id="82948" name="Picture 4" descr="DaveMcNhawks 043"/>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625"/>
                    </a14:imgEffect>
                    <a14:imgEffect>
                      <a14:saturation sat="235000"/>
                    </a14:imgEffect>
                  </a14:imgLayer>
                </a14:imgProps>
              </a:ext>
              <a:ext uri="{28A0092B-C50C-407E-A947-70E740481C1C}">
                <a14:useLocalDpi xmlns:a14="http://schemas.microsoft.com/office/drawing/2010/main" val="0"/>
              </a:ext>
            </a:extLst>
          </a:blip>
          <a:srcRect/>
          <a:stretch>
            <a:fillRect/>
          </a:stretch>
        </p:blipFill>
        <p:spPr bwMode="auto">
          <a:xfrm>
            <a:off x="3505200" y="421269"/>
            <a:ext cx="5562600" cy="4179827"/>
          </a:xfrm>
          <a:prstGeom prst="rect">
            <a:avLst/>
          </a:prstGeom>
          <a:noFill/>
          <a:extLst>
            <a:ext uri="{909E8E84-426E-40DD-AFC4-6F175D3DCCD1}">
              <a14:hiddenFill xmlns:a14="http://schemas.microsoft.com/office/drawing/2010/main">
                <a:solidFill>
                  <a:srgbClr val="FFFFFF"/>
                </a:solidFill>
              </a14:hiddenFill>
            </a:ext>
          </a:extLst>
        </p:spPr>
      </p:pic>
      <p:sp>
        <p:nvSpPr>
          <p:cNvPr id="82949" name="Text Box 5"/>
          <p:cNvSpPr txBox="1">
            <a:spLocks noChangeArrowheads="1"/>
          </p:cNvSpPr>
          <p:nvPr/>
        </p:nvSpPr>
        <p:spPr bwMode="auto">
          <a:xfrm>
            <a:off x="304800" y="304800"/>
            <a:ext cx="4628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American Kestrel</a:t>
            </a:r>
          </a:p>
        </p:txBody>
      </p:sp>
      <p:pic>
        <p:nvPicPr>
          <p:cNvPr id="82953" name="Picture 9" descr="silhouetteFal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83688">
            <a:off x="7549595" y="509952"/>
            <a:ext cx="755941" cy="1427889"/>
          </a:xfrm>
          <a:prstGeom prst="rect">
            <a:avLst/>
          </a:prstGeom>
          <a:noFill/>
          <a:extLst>
            <a:ext uri="{909E8E84-426E-40DD-AFC4-6F175D3DCCD1}">
              <a14:hiddenFill xmlns:a14="http://schemas.microsoft.com/office/drawing/2010/main">
                <a:solidFill>
                  <a:srgbClr val="FFFFFF"/>
                </a:solidFill>
              </a14:hiddenFill>
            </a:ext>
          </a:extLst>
        </p:spPr>
      </p:pic>
      <p:sp>
        <p:nvSpPr>
          <p:cNvPr id="82954" name="Text Box 10"/>
          <p:cNvSpPr txBox="1">
            <a:spLocks noChangeArrowheads="1"/>
          </p:cNvSpPr>
          <p:nvPr/>
        </p:nvSpPr>
        <p:spPr bwMode="auto">
          <a:xfrm>
            <a:off x="1337775" y="2224388"/>
            <a:ext cx="1281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Males </a:t>
            </a:r>
          </a:p>
        </p:txBody>
      </p:sp>
      <p:sp>
        <p:nvSpPr>
          <p:cNvPr id="82950" name="Text Box 6"/>
          <p:cNvSpPr txBox="1">
            <a:spLocks noChangeArrowheads="1"/>
          </p:cNvSpPr>
          <p:nvPr/>
        </p:nvSpPr>
        <p:spPr bwMode="auto">
          <a:xfrm>
            <a:off x="565782" y="904725"/>
            <a:ext cx="4039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our smallest falcon</a:t>
            </a:r>
          </a:p>
        </p:txBody>
      </p:sp>
      <p:pic>
        <p:nvPicPr>
          <p:cNvPr id="82958" name="Picture 14" descr="perchedmaleA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447801"/>
            <a:ext cx="2514600" cy="2011378"/>
          </a:xfrm>
          <a:prstGeom prst="rect">
            <a:avLst/>
          </a:prstGeom>
          <a:noFill/>
          <a:extLst>
            <a:ext uri="{909E8E84-426E-40DD-AFC4-6F175D3DCCD1}">
              <a14:hiddenFill xmlns:a14="http://schemas.microsoft.com/office/drawing/2010/main">
                <a:solidFill>
                  <a:srgbClr val="FFFFFF"/>
                </a:solidFill>
              </a14:hiddenFill>
            </a:ext>
          </a:extLst>
        </p:spPr>
      </p:pic>
      <p:pic>
        <p:nvPicPr>
          <p:cNvPr id="82959" name="Picture 15" descr="female kestr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2250" y="3733800"/>
            <a:ext cx="2438400" cy="1951038"/>
          </a:xfrm>
          <a:prstGeom prst="rect">
            <a:avLst/>
          </a:prstGeom>
          <a:noFill/>
          <a:extLst>
            <a:ext uri="{909E8E84-426E-40DD-AFC4-6F175D3DCCD1}">
              <a14:hiddenFill xmlns:a14="http://schemas.microsoft.com/office/drawing/2010/main">
                <a:solidFill>
                  <a:srgbClr val="FFFFFF"/>
                </a:solidFill>
              </a14:hiddenFill>
            </a:ext>
          </a:extLst>
        </p:spPr>
      </p:pic>
      <p:sp>
        <p:nvSpPr>
          <p:cNvPr id="82952" name="Text Box 8"/>
          <p:cNvSpPr txBox="1">
            <a:spLocks noChangeArrowheads="1"/>
          </p:cNvSpPr>
          <p:nvPr/>
        </p:nvSpPr>
        <p:spPr bwMode="auto">
          <a:xfrm>
            <a:off x="1058862" y="4263662"/>
            <a:ext cx="870267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chemeClr val="bg1"/>
                </a:solidFill>
              </a:rPr>
              <a:t>      </a:t>
            </a:r>
            <a:r>
              <a:rPr lang="en-US" dirty="0">
                <a:solidFill>
                  <a:schemeClr val="bg1"/>
                </a:solidFill>
              </a:rPr>
              <a:t>and Females</a:t>
            </a:r>
          </a:p>
          <a:p>
            <a:pPr algn="l"/>
            <a:r>
              <a:rPr lang="en-US" dirty="0">
                <a:solidFill>
                  <a:schemeClr val="bg1"/>
                </a:solidFill>
              </a:rPr>
              <a:t> </a:t>
            </a:r>
          </a:p>
          <a:p>
            <a:pPr algn="l"/>
            <a:endParaRPr lang="en-US" dirty="0">
              <a:solidFill>
                <a:schemeClr val="bg1"/>
              </a:solidFill>
            </a:endParaRPr>
          </a:p>
          <a:p>
            <a:pPr algn="l"/>
            <a:endParaRPr lang="en-US" dirty="0">
              <a:solidFill>
                <a:schemeClr val="bg1"/>
              </a:solidFill>
            </a:endParaRPr>
          </a:p>
          <a:p>
            <a:pPr algn="l"/>
            <a:r>
              <a:rPr lang="en-US" dirty="0">
                <a:solidFill>
                  <a:schemeClr val="bg1"/>
                </a:solidFill>
              </a:rPr>
              <a:t>       are dimorphic </a:t>
            </a:r>
            <a:r>
              <a:rPr lang="en-US" sz="2000" b="0" dirty="0">
                <a:solidFill>
                  <a:schemeClr val="bg1"/>
                </a:solidFill>
              </a:rPr>
              <a:t>(differ in plumage)</a:t>
            </a:r>
          </a:p>
        </p:txBody>
      </p:sp>
    </p:spTree>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82953"/>
                                        </p:tgtEl>
                                        <p:attrNameLst>
                                          <p:attrName>style.visibility</p:attrName>
                                        </p:attrNameLst>
                                      </p:cBhvr>
                                      <p:to>
                                        <p:strVal val="visible"/>
                                      </p:to>
                                    </p:set>
                                    <p:anim calcmode="lin" valueType="num">
                                      <p:cBhvr>
                                        <p:cTn id="7" dur="1000" fill="hold"/>
                                        <p:tgtEl>
                                          <p:spTgt spid="82953"/>
                                        </p:tgtEl>
                                        <p:attrNameLst>
                                          <p:attrName>ppt_w</p:attrName>
                                        </p:attrNameLst>
                                      </p:cBhvr>
                                      <p:tavLst>
                                        <p:tav tm="0">
                                          <p:val>
                                            <p:fltVal val="0"/>
                                          </p:val>
                                        </p:tav>
                                        <p:tav tm="100000">
                                          <p:val>
                                            <p:strVal val="#ppt_w"/>
                                          </p:val>
                                        </p:tav>
                                      </p:tavLst>
                                    </p:anim>
                                    <p:anim calcmode="lin" valueType="num">
                                      <p:cBhvr>
                                        <p:cTn id="8" dur="1000" fill="hold"/>
                                        <p:tgtEl>
                                          <p:spTgt spid="82953"/>
                                        </p:tgtEl>
                                        <p:attrNameLst>
                                          <p:attrName>ppt_h</p:attrName>
                                        </p:attrNameLst>
                                      </p:cBhvr>
                                      <p:tavLst>
                                        <p:tav tm="0">
                                          <p:val>
                                            <p:fltVal val="0"/>
                                          </p:val>
                                        </p:tav>
                                        <p:tav tm="100000">
                                          <p:val>
                                            <p:strVal val="#ppt_h"/>
                                          </p:val>
                                        </p:tav>
                                      </p:tavLst>
                                    </p:anim>
                                    <p:animEffect transition="in" filter="fade">
                                      <p:cBhvr>
                                        <p:cTn id="9" dur="1000"/>
                                        <p:tgtEl>
                                          <p:spTgt spid="82953"/>
                                        </p:tgtEl>
                                      </p:cBhvr>
                                    </p:animEffect>
                                  </p:childTnLst>
                                </p:cTn>
                              </p:par>
                            </p:childTnLst>
                          </p:cTn>
                        </p:par>
                        <p:par>
                          <p:cTn id="10" fill="hold" nodeType="afterGroup">
                            <p:stCondLst>
                              <p:cond delay="1000"/>
                            </p:stCondLst>
                            <p:childTnLst>
                              <p:par>
                                <p:cTn id="11" presetID="6" presetClass="emph" presetSubtype="0" fill="hold" nodeType="afterEffect">
                                  <p:stCondLst>
                                    <p:cond delay="0"/>
                                  </p:stCondLst>
                                  <p:childTnLst>
                                    <p:animScale>
                                      <p:cBhvr>
                                        <p:cTn id="12" dur="2000" fill="hold"/>
                                        <p:tgtEl>
                                          <p:spTgt spid="82953"/>
                                        </p:tgtEl>
                                      </p:cBhvr>
                                      <p:by x="150000" y="150000"/>
                                    </p:animScale>
                                  </p:childTnLst>
                                </p:cTn>
                              </p:par>
                            </p:childTnLst>
                          </p:cTn>
                        </p:par>
                        <p:par>
                          <p:cTn id="13" fill="hold" nodeType="afterGroup">
                            <p:stCondLst>
                              <p:cond delay="3000"/>
                            </p:stCondLst>
                            <p:childTnLst>
                              <p:par>
                                <p:cTn id="14" presetID="53" presetClass="entr" presetSubtype="0" fill="hold" nodeType="afterEffect">
                                  <p:stCondLst>
                                    <p:cond delay="0"/>
                                  </p:stCondLst>
                                  <p:childTnLst>
                                    <p:set>
                                      <p:cBhvr>
                                        <p:cTn id="15" dur="1" fill="hold">
                                          <p:stCondLst>
                                            <p:cond delay="0"/>
                                          </p:stCondLst>
                                        </p:cTn>
                                        <p:tgtEl>
                                          <p:spTgt spid="82948"/>
                                        </p:tgtEl>
                                        <p:attrNameLst>
                                          <p:attrName>style.visibility</p:attrName>
                                        </p:attrNameLst>
                                      </p:cBhvr>
                                      <p:to>
                                        <p:strVal val="visible"/>
                                      </p:to>
                                    </p:set>
                                    <p:anim calcmode="lin" valueType="num">
                                      <p:cBhvr>
                                        <p:cTn id="16" dur="500" fill="hold"/>
                                        <p:tgtEl>
                                          <p:spTgt spid="82948"/>
                                        </p:tgtEl>
                                        <p:attrNameLst>
                                          <p:attrName>ppt_w</p:attrName>
                                        </p:attrNameLst>
                                      </p:cBhvr>
                                      <p:tavLst>
                                        <p:tav tm="0">
                                          <p:val>
                                            <p:fltVal val="0"/>
                                          </p:val>
                                        </p:tav>
                                        <p:tav tm="100000">
                                          <p:val>
                                            <p:strVal val="#ppt_w"/>
                                          </p:val>
                                        </p:tav>
                                      </p:tavLst>
                                    </p:anim>
                                    <p:anim calcmode="lin" valueType="num">
                                      <p:cBhvr>
                                        <p:cTn id="17" dur="500" fill="hold"/>
                                        <p:tgtEl>
                                          <p:spTgt spid="82948"/>
                                        </p:tgtEl>
                                        <p:attrNameLst>
                                          <p:attrName>ppt_h</p:attrName>
                                        </p:attrNameLst>
                                      </p:cBhvr>
                                      <p:tavLst>
                                        <p:tav tm="0">
                                          <p:val>
                                            <p:fltVal val="0"/>
                                          </p:val>
                                        </p:tav>
                                        <p:tav tm="100000">
                                          <p:val>
                                            <p:strVal val="#ppt_h"/>
                                          </p:val>
                                        </p:tav>
                                      </p:tavLst>
                                    </p:anim>
                                    <p:animEffect transition="in" filter="fade">
                                      <p:cBhvr>
                                        <p:cTn id="18" dur="500"/>
                                        <p:tgtEl>
                                          <p:spTgt spid="82948"/>
                                        </p:tgtEl>
                                      </p:cBhvr>
                                    </p:animEffect>
                                  </p:childTnLst>
                                </p:cTn>
                              </p:par>
                            </p:childTnLst>
                          </p:cTn>
                        </p:par>
                        <p:par>
                          <p:cTn id="19" fill="hold" nodeType="afterGroup">
                            <p:stCondLst>
                              <p:cond delay="3500"/>
                            </p:stCondLst>
                            <p:childTnLst>
                              <p:par>
                                <p:cTn id="20" presetID="10" presetClass="exit" presetSubtype="0" fill="hold" nodeType="afterEffect">
                                  <p:stCondLst>
                                    <p:cond delay="3000"/>
                                  </p:stCondLst>
                                  <p:childTnLst>
                                    <p:animEffect transition="out" filter="fade">
                                      <p:cBhvr>
                                        <p:cTn id="21" dur="1000"/>
                                        <p:tgtEl>
                                          <p:spTgt spid="82948"/>
                                        </p:tgtEl>
                                      </p:cBhvr>
                                    </p:animEffect>
                                    <p:set>
                                      <p:cBhvr>
                                        <p:cTn id="22" dur="1" fill="hold">
                                          <p:stCondLst>
                                            <p:cond delay="999"/>
                                          </p:stCondLst>
                                        </p:cTn>
                                        <p:tgtEl>
                                          <p:spTgt spid="82948"/>
                                        </p:tgtEl>
                                        <p:attrNameLst>
                                          <p:attrName>style.visibility</p:attrName>
                                        </p:attrNameLst>
                                      </p:cBhvr>
                                      <p:to>
                                        <p:strVal val="hidden"/>
                                      </p:to>
                                    </p:set>
                                  </p:childTnLst>
                                </p:cTn>
                              </p:par>
                            </p:childTnLst>
                          </p:cTn>
                        </p:par>
                        <p:par>
                          <p:cTn id="23" fill="hold">
                            <p:stCondLst>
                              <p:cond delay="7500"/>
                            </p:stCondLst>
                            <p:childTnLst>
                              <p:par>
                                <p:cTn id="24" presetID="10" presetClass="entr" presetSubtype="0" fill="hold" grpId="0" nodeType="afterEffect">
                                  <p:stCondLst>
                                    <p:cond delay="0"/>
                                  </p:stCondLst>
                                  <p:childTnLst>
                                    <p:set>
                                      <p:cBhvr>
                                        <p:cTn id="25" dur="1" fill="hold">
                                          <p:stCondLst>
                                            <p:cond delay="0"/>
                                          </p:stCondLst>
                                        </p:cTn>
                                        <p:tgtEl>
                                          <p:spTgt spid="82954"/>
                                        </p:tgtEl>
                                        <p:attrNameLst>
                                          <p:attrName>style.visibility</p:attrName>
                                        </p:attrNameLst>
                                      </p:cBhvr>
                                      <p:to>
                                        <p:strVal val="visible"/>
                                      </p:to>
                                    </p:set>
                                    <p:animEffect transition="in" filter="fade">
                                      <p:cBhvr>
                                        <p:cTn id="26" dur="1000"/>
                                        <p:tgtEl>
                                          <p:spTgt spid="82954"/>
                                        </p:tgtEl>
                                      </p:cBhvr>
                                    </p:animEffect>
                                  </p:childTnLst>
                                </p:cTn>
                              </p:par>
                            </p:childTnLst>
                          </p:cTn>
                        </p:par>
                        <p:par>
                          <p:cTn id="27" fill="hold" nodeType="afterGroup">
                            <p:stCondLst>
                              <p:cond delay="8500"/>
                            </p:stCondLst>
                            <p:childTnLst>
                              <p:par>
                                <p:cTn id="28" presetID="10" presetClass="entr" presetSubtype="0" fill="hold" nodeType="afterEffect">
                                  <p:stCondLst>
                                    <p:cond delay="500"/>
                                  </p:stCondLst>
                                  <p:childTnLst>
                                    <p:set>
                                      <p:cBhvr>
                                        <p:cTn id="29" dur="1" fill="hold">
                                          <p:stCondLst>
                                            <p:cond delay="0"/>
                                          </p:stCondLst>
                                        </p:cTn>
                                        <p:tgtEl>
                                          <p:spTgt spid="82958"/>
                                        </p:tgtEl>
                                        <p:attrNameLst>
                                          <p:attrName>style.visibility</p:attrName>
                                        </p:attrNameLst>
                                      </p:cBhvr>
                                      <p:to>
                                        <p:strVal val="visible"/>
                                      </p:to>
                                    </p:set>
                                    <p:animEffect transition="in" filter="fade">
                                      <p:cBhvr>
                                        <p:cTn id="30" dur="1000"/>
                                        <p:tgtEl>
                                          <p:spTgt spid="82958"/>
                                        </p:tgtEl>
                                      </p:cBhvr>
                                    </p:animEffect>
                                  </p:childTnLst>
                                </p:cTn>
                              </p:par>
                            </p:childTnLst>
                          </p:cTn>
                        </p:par>
                        <p:par>
                          <p:cTn id="31" fill="hold" nodeType="afterGroup">
                            <p:stCondLst>
                              <p:cond delay="10000"/>
                            </p:stCondLst>
                            <p:childTnLst>
                              <p:par>
                                <p:cTn id="32" presetID="10" presetClass="entr" presetSubtype="0" fill="hold" nodeType="afterEffect">
                                  <p:stCondLst>
                                    <p:cond delay="500"/>
                                  </p:stCondLst>
                                  <p:childTnLst>
                                    <p:set>
                                      <p:cBhvr>
                                        <p:cTn id="33" dur="1" fill="hold">
                                          <p:stCondLst>
                                            <p:cond delay="0"/>
                                          </p:stCondLst>
                                        </p:cTn>
                                        <p:tgtEl>
                                          <p:spTgt spid="82952">
                                            <p:txEl>
                                              <p:pRg st="0" end="0"/>
                                            </p:txEl>
                                          </p:spTgt>
                                        </p:tgtEl>
                                        <p:attrNameLst>
                                          <p:attrName>style.visibility</p:attrName>
                                        </p:attrNameLst>
                                      </p:cBhvr>
                                      <p:to>
                                        <p:strVal val="visible"/>
                                      </p:to>
                                    </p:set>
                                    <p:animEffect transition="in" filter="fade">
                                      <p:cBhvr>
                                        <p:cTn id="34" dur="1000"/>
                                        <p:tgtEl>
                                          <p:spTgt spid="82952">
                                            <p:txEl>
                                              <p:pRg st="0" end="0"/>
                                            </p:txEl>
                                          </p:spTgt>
                                        </p:tgtEl>
                                      </p:cBhvr>
                                    </p:animEffect>
                                  </p:childTnLst>
                                </p:cTn>
                              </p:par>
                            </p:childTnLst>
                          </p:cTn>
                        </p:par>
                        <p:par>
                          <p:cTn id="35" fill="hold">
                            <p:stCondLst>
                              <p:cond delay="11500"/>
                            </p:stCondLst>
                            <p:childTnLst>
                              <p:par>
                                <p:cTn id="36" presetID="10" presetClass="entr" presetSubtype="0" fill="hold" nodeType="afterEffect">
                                  <p:stCondLst>
                                    <p:cond delay="500"/>
                                  </p:stCondLst>
                                  <p:childTnLst>
                                    <p:set>
                                      <p:cBhvr>
                                        <p:cTn id="37" dur="1" fill="hold">
                                          <p:stCondLst>
                                            <p:cond delay="0"/>
                                          </p:stCondLst>
                                        </p:cTn>
                                        <p:tgtEl>
                                          <p:spTgt spid="82952">
                                            <p:txEl>
                                              <p:pRg st="1" end="1"/>
                                            </p:txEl>
                                          </p:spTgt>
                                        </p:tgtEl>
                                        <p:attrNameLst>
                                          <p:attrName>style.visibility</p:attrName>
                                        </p:attrNameLst>
                                      </p:cBhvr>
                                      <p:to>
                                        <p:strVal val="visible"/>
                                      </p:to>
                                    </p:set>
                                    <p:animEffect transition="in" filter="fade">
                                      <p:cBhvr>
                                        <p:cTn id="38" dur="1000"/>
                                        <p:tgtEl>
                                          <p:spTgt spid="82952">
                                            <p:txEl>
                                              <p:pRg st="1" end="1"/>
                                            </p:txEl>
                                          </p:spTgt>
                                        </p:tgtEl>
                                      </p:cBhvr>
                                    </p:animEffect>
                                  </p:childTnLst>
                                </p:cTn>
                              </p:par>
                            </p:childTnLst>
                          </p:cTn>
                        </p:par>
                        <p:par>
                          <p:cTn id="39" fill="hold" nodeType="afterGroup">
                            <p:stCondLst>
                              <p:cond delay="13000"/>
                            </p:stCondLst>
                            <p:childTnLst>
                              <p:par>
                                <p:cTn id="40" presetID="10" presetClass="entr" presetSubtype="0" fill="hold" nodeType="afterEffect">
                                  <p:stCondLst>
                                    <p:cond delay="0"/>
                                  </p:stCondLst>
                                  <p:childTnLst>
                                    <p:set>
                                      <p:cBhvr>
                                        <p:cTn id="41" dur="1" fill="hold">
                                          <p:stCondLst>
                                            <p:cond delay="0"/>
                                          </p:stCondLst>
                                        </p:cTn>
                                        <p:tgtEl>
                                          <p:spTgt spid="82959"/>
                                        </p:tgtEl>
                                        <p:attrNameLst>
                                          <p:attrName>style.visibility</p:attrName>
                                        </p:attrNameLst>
                                      </p:cBhvr>
                                      <p:to>
                                        <p:strVal val="visible"/>
                                      </p:to>
                                    </p:set>
                                    <p:animEffect transition="in" filter="fade">
                                      <p:cBhvr>
                                        <p:cTn id="42" dur="1000"/>
                                        <p:tgtEl>
                                          <p:spTgt spid="82959"/>
                                        </p:tgtEl>
                                      </p:cBhvr>
                                    </p:animEffect>
                                  </p:childTnLst>
                                </p:cTn>
                              </p:par>
                            </p:childTnLst>
                          </p:cTn>
                        </p:par>
                        <p:par>
                          <p:cTn id="43" fill="hold" nodeType="afterGroup">
                            <p:stCondLst>
                              <p:cond delay="14000"/>
                            </p:stCondLst>
                            <p:childTnLst>
                              <p:par>
                                <p:cTn id="44" presetID="10" presetClass="entr" presetSubtype="0" fill="hold" nodeType="afterEffect">
                                  <p:stCondLst>
                                    <p:cond delay="1000"/>
                                  </p:stCondLst>
                                  <p:childTnLst>
                                    <p:set>
                                      <p:cBhvr>
                                        <p:cTn id="45" dur="1" fill="hold">
                                          <p:stCondLst>
                                            <p:cond delay="0"/>
                                          </p:stCondLst>
                                        </p:cTn>
                                        <p:tgtEl>
                                          <p:spTgt spid="82952">
                                            <p:txEl>
                                              <p:pRg st="4" end="4"/>
                                            </p:txEl>
                                          </p:spTgt>
                                        </p:tgtEl>
                                        <p:attrNameLst>
                                          <p:attrName>style.visibility</p:attrName>
                                        </p:attrNameLst>
                                      </p:cBhvr>
                                      <p:to>
                                        <p:strVal val="visible"/>
                                      </p:to>
                                    </p:set>
                                    <p:animEffect transition="in" filter="fade">
                                      <p:cBhvr>
                                        <p:cTn id="46" dur="1000"/>
                                        <p:tgtEl>
                                          <p:spTgt spid="829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35880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Oval 6"/>
          <p:cNvSpPr>
            <a:spLocks noChangeArrowheads="1"/>
          </p:cNvSpPr>
          <p:nvPr/>
        </p:nvSpPr>
        <p:spPr bwMode="auto">
          <a:xfrm>
            <a:off x="4724400" y="2133600"/>
            <a:ext cx="457200" cy="457200"/>
          </a:xfrm>
          <a:prstGeom prst="ellipse">
            <a:avLst/>
          </a:prstGeom>
          <a:noFill/>
          <a:ln w="76200">
            <a:solidFill>
              <a:srgbClr val="FFD3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23556"/>
                                        </p:tgtEl>
                                        <p:attrNameLst>
                                          <p:attrName>style.opacity</p:attrName>
                                        </p:attrNameLst>
                                      </p:cBhvr>
                                      <p:to>
                                        <p:strVal val="0.75"/>
                                      </p:to>
                                    </p:set>
                                    <p:animEffect filter="image" prLst="opacity: 0.75">
                                      <p:cBhvr rctx="IE">
                                        <p:cTn id="7" dur="indefinite"/>
                                        <p:tgtEl>
                                          <p:spTgt spid="23556"/>
                                        </p:tgtEl>
                                      </p:cBhvr>
                                    </p:animEffect>
                                  </p:childTnLst>
                                </p:cTn>
                              </p:par>
                            </p:childTnLst>
                          </p:cTn>
                        </p:par>
                        <p:par>
                          <p:cTn id="8" fill="hold" nodeType="afterGroup">
                            <p:stCondLst>
                              <p:cond delay="0"/>
                            </p:stCondLst>
                            <p:childTnLst>
                              <p:par>
                                <p:cTn id="9" presetID="10" presetClass="entr" presetSubtype="0" fill="hold" grpId="0" nodeType="afterEffect">
                                  <p:stCondLst>
                                    <p:cond delay="2000"/>
                                  </p:stCondLst>
                                  <p:childTnLst>
                                    <p:set>
                                      <p:cBhvr>
                                        <p:cTn id="10" dur="1" fill="hold">
                                          <p:stCondLst>
                                            <p:cond delay="0"/>
                                          </p:stCondLst>
                                        </p:cTn>
                                        <p:tgtEl>
                                          <p:spTgt spid="23558"/>
                                        </p:tgtEl>
                                        <p:attrNameLst>
                                          <p:attrName>style.visibility</p:attrName>
                                        </p:attrNameLst>
                                      </p:cBhvr>
                                      <p:to>
                                        <p:strVal val="visible"/>
                                      </p:to>
                                    </p:set>
                                    <p:animEffect transition="in" filter="fade">
                                      <p:cBhvr>
                                        <p:cTn id="11" dur="3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50" name="Picture 22" descr="AK female in flight (back) Rob Palmer phot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04800"/>
            <a:ext cx="302577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3747" name="Picture 19" descr="cleanedkestrel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520" y="6858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3744" name="Line 16"/>
          <p:cNvSpPr>
            <a:spLocks noChangeShapeType="1"/>
          </p:cNvSpPr>
          <p:nvPr/>
        </p:nvSpPr>
        <p:spPr bwMode="auto">
          <a:xfrm rot="1323178" flipH="1" flipV="1">
            <a:off x="2094596" y="2308877"/>
            <a:ext cx="1336308" cy="177924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3745" name="Picture 17" descr="reversekestr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520" y="235297"/>
            <a:ext cx="3870458" cy="4038600"/>
          </a:xfrm>
          <a:prstGeom prst="rect">
            <a:avLst/>
          </a:prstGeom>
          <a:noFill/>
          <a:extLst>
            <a:ext uri="{909E8E84-426E-40DD-AFC4-6F175D3DCCD1}">
              <a14:hiddenFill xmlns:a14="http://schemas.microsoft.com/office/drawing/2010/main">
                <a:solidFill>
                  <a:srgbClr val="FFFFFF"/>
                </a:solidFill>
              </a14:hiddenFill>
            </a:ext>
          </a:extLst>
        </p:spPr>
      </p:pic>
      <p:sp>
        <p:nvSpPr>
          <p:cNvPr id="73743" name="Line 15"/>
          <p:cNvSpPr>
            <a:spLocks noChangeShapeType="1"/>
          </p:cNvSpPr>
          <p:nvPr/>
        </p:nvSpPr>
        <p:spPr bwMode="auto">
          <a:xfrm rot="1609764" flipH="1" flipV="1">
            <a:off x="5172296" y="2358067"/>
            <a:ext cx="2838007" cy="206566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9" name="Text Box 11"/>
          <p:cNvSpPr txBox="1">
            <a:spLocks noChangeArrowheads="1"/>
          </p:cNvSpPr>
          <p:nvPr/>
        </p:nvSpPr>
        <p:spPr bwMode="auto">
          <a:xfrm>
            <a:off x="4580266" y="4273896"/>
            <a:ext cx="23442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Male</a:t>
            </a:r>
          </a:p>
          <a:p>
            <a:pPr algn="l"/>
            <a:r>
              <a:rPr lang="en-US" sz="2000" b="0" dirty="0"/>
              <a:t> </a:t>
            </a:r>
          </a:p>
          <a:p>
            <a:pPr algn="l"/>
            <a:r>
              <a:rPr lang="en-US" sz="1600" dirty="0">
                <a:solidFill>
                  <a:schemeClr val="bg1"/>
                </a:solidFill>
              </a:rPr>
              <a:t>Has bright </a:t>
            </a:r>
            <a:r>
              <a:rPr lang="en-US" sz="1600" dirty="0" err="1">
                <a:solidFill>
                  <a:schemeClr val="bg1"/>
                </a:solidFill>
              </a:rPr>
              <a:t>rufous</a:t>
            </a:r>
            <a:endParaRPr lang="en-US" sz="1600" dirty="0">
              <a:solidFill>
                <a:schemeClr val="bg1"/>
              </a:solidFill>
            </a:endParaRPr>
          </a:p>
          <a:p>
            <a:pPr algn="l"/>
            <a:r>
              <a:rPr lang="en-US" sz="1600" dirty="0">
                <a:solidFill>
                  <a:schemeClr val="bg1"/>
                </a:solidFill>
              </a:rPr>
              <a:t>back and blue-</a:t>
            </a:r>
            <a:r>
              <a:rPr lang="en-US" sz="1600" dirty="0" err="1">
                <a:solidFill>
                  <a:schemeClr val="bg1"/>
                </a:solidFill>
              </a:rPr>
              <a:t>ish</a:t>
            </a:r>
            <a:r>
              <a:rPr lang="en-US" sz="1600" dirty="0">
                <a:solidFill>
                  <a:schemeClr val="bg1"/>
                </a:solidFill>
              </a:rPr>
              <a:t> wings</a:t>
            </a:r>
          </a:p>
        </p:txBody>
      </p:sp>
      <p:sp>
        <p:nvSpPr>
          <p:cNvPr id="73748" name="Text Box 20"/>
          <p:cNvSpPr txBox="1">
            <a:spLocks noChangeArrowheads="1"/>
          </p:cNvSpPr>
          <p:nvPr/>
        </p:nvSpPr>
        <p:spPr bwMode="auto">
          <a:xfrm>
            <a:off x="6772158" y="5029200"/>
            <a:ext cx="19638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chemeClr val="bg1"/>
                </a:solidFill>
              </a:rPr>
              <a:t>With a single dark band at end of tail</a:t>
            </a:r>
          </a:p>
        </p:txBody>
      </p:sp>
      <p:sp>
        <p:nvSpPr>
          <p:cNvPr id="73749" name="Text Box 21"/>
          <p:cNvSpPr txBox="1">
            <a:spLocks noChangeArrowheads="1"/>
          </p:cNvSpPr>
          <p:nvPr/>
        </p:nvSpPr>
        <p:spPr bwMode="auto">
          <a:xfrm>
            <a:off x="2303345" y="4273896"/>
            <a:ext cx="1866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solidFill>
                  <a:schemeClr val="bg1"/>
                </a:solidFill>
              </a:rPr>
              <a:t>And numerous narrow bands in tail</a:t>
            </a:r>
          </a:p>
        </p:txBody>
      </p:sp>
      <p:sp>
        <p:nvSpPr>
          <p:cNvPr id="73740" name="Text Box 12"/>
          <p:cNvSpPr txBox="1">
            <a:spLocks noChangeArrowheads="1"/>
          </p:cNvSpPr>
          <p:nvPr/>
        </p:nvSpPr>
        <p:spPr bwMode="auto">
          <a:xfrm>
            <a:off x="407987" y="3581400"/>
            <a:ext cx="17145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Female</a:t>
            </a:r>
            <a:r>
              <a:rPr lang="en-US" sz="2800" b="0" dirty="0">
                <a:solidFill>
                  <a:schemeClr val="bg2"/>
                </a:solidFill>
              </a:rPr>
              <a:t> </a:t>
            </a:r>
          </a:p>
          <a:p>
            <a:pPr algn="l"/>
            <a:endParaRPr lang="en-US" sz="1800" b="0" dirty="0"/>
          </a:p>
          <a:p>
            <a:pPr algn="l"/>
            <a:r>
              <a:rPr lang="en-US" sz="1600" dirty="0">
                <a:solidFill>
                  <a:schemeClr val="bg1"/>
                </a:solidFill>
              </a:rPr>
              <a:t>Has a more subtle </a:t>
            </a:r>
            <a:r>
              <a:rPr lang="en-US" sz="1600" dirty="0" err="1">
                <a:solidFill>
                  <a:schemeClr val="bg1"/>
                </a:solidFill>
              </a:rPr>
              <a:t>rufous</a:t>
            </a:r>
            <a:r>
              <a:rPr lang="en-US" sz="1600" dirty="0">
                <a:solidFill>
                  <a:schemeClr val="bg1"/>
                </a:solidFill>
              </a:rPr>
              <a:t> back</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73747"/>
                                        </p:tgtEl>
                                        <p:attrNameLst>
                                          <p:attrName>style.visibility</p:attrName>
                                        </p:attrNameLst>
                                      </p:cBhvr>
                                      <p:to>
                                        <p:strVal val="visible"/>
                                      </p:to>
                                    </p:set>
                                    <p:anim calcmode="lin" valueType="num">
                                      <p:cBhvr>
                                        <p:cTn id="7" dur="2000" fill="hold"/>
                                        <p:tgtEl>
                                          <p:spTgt spid="73747"/>
                                        </p:tgtEl>
                                        <p:attrNameLst>
                                          <p:attrName>ppt_w</p:attrName>
                                        </p:attrNameLst>
                                      </p:cBhvr>
                                      <p:tavLst>
                                        <p:tav tm="0">
                                          <p:val>
                                            <p:fltVal val="0"/>
                                          </p:val>
                                        </p:tav>
                                        <p:tav tm="100000">
                                          <p:val>
                                            <p:strVal val="#ppt_w"/>
                                          </p:val>
                                        </p:tav>
                                      </p:tavLst>
                                    </p:anim>
                                    <p:anim calcmode="lin" valueType="num">
                                      <p:cBhvr>
                                        <p:cTn id="8" dur="2000" fill="hold"/>
                                        <p:tgtEl>
                                          <p:spTgt spid="73747"/>
                                        </p:tgtEl>
                                        <p:attrNameLst>
                                          <p:attrName>ppt_h</p:attrName>
                                        </p:attrNameLst>
                                      </p:cBhvr>
                                      <p:tavLst>
                                        <p:tav tm="0">
                                          <p:val>
                                            <p:fltVal val="0"/>
                                          </p:val>
                                        </p:tav>
                                        <p:tav tm="100000">
                                          <p:val>
                                            <p:strVal val="#ppt_h"/>
                                          </p:val>
                                        </p:tav>
                                      </p:tavLst>
                                    </p:anim>
                                    <p:animEffect transition="in" filter="fade">
                                      <p:cBhvr>
                                        <p:cTn id="9" dur="2000"/>
                                        <p:tgtEl>
                                          <p:spTgt spid="7374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3739"/>
                                        </p:tgtEl>
                                        <p:attrNameLst>
                                          <p:attrName>style.visibility</p:attrName>
                                        </p:attrNameLst>
                                      </p:cBhvr>
                                      <p:to>
                                        <p:strVal val="visible"/>
                                      </p:to>
                                    </p:set>
                                    <p:animEffect transition="in" filter="fade">
                                      <p:cBhvr>
                                        <p:cTn id="12" dur="2000"/>
                                        <p:tgtEl>
                                          <p:spTgt spid="73739"/>
                                        </p:tgtEl>
                                      </p:cBhvr>
                                    </p:animEffect>
                                  </p:childTnLst>
                                </p:cTn>
                              </p:par>
                            </p:childTnLst>
                          </p:cTn>
                        </p:par>
                        <p:par>
                          <p:cTn id="13" fill="hold" nodeType="afterGroup">
                            <p:stCondLst>
                              <p:cond delay="4000"/>
                            </p:stCondLst>
                            <p:childTnLst>
                              <p:par>
                                <p:cTn id="14" presetID="10" presetClass="entr" presetSubtype="0" fill="hold" nodeType="afterEffect">
                                  <p:stCondLst>
                                    <p:cond delay="0"/>
                                  </p:stCondLst>
                                  <p:childTnLst>
                                    <p:set>
                                      <p:cBhvr>
                                        <p:cTn id="15" dur="1" fill="hold">
                                          <p:stCondLst>
                                            <p:cond delay="0"/>
                                          </p:stCondLst>
                                        </p:cTn>
                                        <p:tgtEl>
                                          <p:spTgt spid="73750"/>
                                        </p:tgtEl>
                                        <p:attrNameLst>
                                          <p:attrName>style.visibility</p:attrName>
                                        </p:attrNameLst>
                                      </p:cBhvr>
                                      <p:to>
                                        <p:strVal val="visible"/>
                                      </p:to>
                                    </p:set>
                                    <p:animEffect transition="in" filter="fade">
                                      <p:cBhvr>
                                        <p:cTn id="16" dur="3000"/>
                                        <p:tgtEl>
                                          <p:spTgt spid="73750"/>
                                        </p:tgtEl>
                                      </p:cBhvr>
                                    </p:animEffect>
                                  </p:childTnLst>
                                </p:cTn>
                              </p:par>
                            </p:childTnLst>
                          </p:cTn>
                        </p:par>
                        <p:par>
                          <p:cTn id="17" fill="hold" nodeType="afterGroup">
                            <p:stCondLst>
                              <p:cond delay="7000"/>
                            </p:stCondLst>
                            <p:childTnLst>
                              <p:par>
                                <p:cTn id="18" presetID="10" presetClass="entr" presetSubtype="0" fill="hold" grpId="0" nodeType="afterEffect">
                                  <p:stCondLst>
                                    <p:cond delay="0"/>
                                  </p:stCondLst>
                                  <p:childTnLst>
                                    <p:set>
                                      <p:cBhvr>
                                        <p:cTn id="19" dur="1" fill="hold">
                                          <p:stCondLst>
                                            <p:cond delay="0"/>
                                          </p:stCondLst>
                                        </p:cTn>
                                        <p:tgtEl>
                                          <p:spTgt spid="73740"/>
                                        </p:tgtEl>
                                        <p:attrNameLst>
                                          <p:attrName>style.visibility</p:attrName>
                                        </p:attrNameLst>
                                      </p:cBhvr>
                                      <p:to>
                                        <p:strVal val="visible"/>
                                      </p:to>
                                    </p:set>
                                    <p:animEffect transition="in" filter="fade">
                                      <p:cBhvr>
                                        <p:cTn id="20" dur="2000"/>
                                        <p:tgtEl>
                                          <p:spTgt spid="73740"/>
                                        </p:tgtEl>
                                      </p:cBhvr>
                                    </p:animEffect>
                                  </p:childTnLst>
                                </p:cTn>
                              </p:par>
                            </p:childTnLst>
                          </p:cTn>
                        </p:par>
                        <p:par>
                          <p:cTn id="21" fill="hold" nodeType="afterGroup">
                            <p:stCondLst>
                              <p:cond delay="9000"/>
                            </p:stCondLst>
                            <p:childTnLst>
                              <p:par>
                                <p:cTn id="22" presetID="53"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 calcmode="lin" valueType="num">
                                      <p:cBhvr>
                                        <p:cTn id="24" dur="2000" fill="hold"/>
                                        <p:tgtEl>
                                          <p:spTgt spid="73745"/>
                                        </p:tgtEl>
                                        <p:attrNameLst>
                                          <p:attrName>ppt_w</p:attrName>
                                        </p:attrNameLst>
                                      </p:cBhvr>
                                      <p:tavLst>
                                        <p:tav tm="0">
                                          <p:val>
                                            <p:fltVal val="0"/>
                                          </p:val>
                                        </p:tav>
                                        <p:tav tm="100000">
                                          <p:val>
                                            <p:strVal val="#ppt_w"/>
                                          </p:val>
                                        </p:tav>
                                      </p:tavLst>
                                    </p:anim>
                                    <p:anim calcmode="lin" valueType="num">
                                      <p:cBhvr>
                                        <p:cTn id="25" dur="2000" fill="hold"/>
                                        <p:tgtEl>
                                          <p:spTgt spid="73745"/>
                                        </p:tgtEl>
                                        <p:attrNameLst>
                                          <p:attrName>ppt_h</p:attrName>
                                        </p:attrNameLst>
                                      </p:cBhvr>
                                      <p:tavLst>
                                        <p:tav tm="0">
                                          <p:val>
                                            <p:fltVal val="0"/>
                                          </p:val>
                                        </p:tav>
                                        <p:tav tm="100000">
                                          <p:val>
                                            <p:strVal val="#ppt_h"/>
                                          </p:val>
                                        </p:tav>
                                      </p:tavLst>
                                    </p:anim>
                                    <p:animEffect transition="in" filter="fade">
                                      <p:cBhvr>
                                        <p:cTn id="26" dur="2000"/>
                                        <p:tgtEl>
                                          <p:spTgt spid="73745"/>
                                        </p:tgtEl>
                                      </p:cBhvr>
                                    </p:animEffect>
                                  </p:childTnLst>
                                </p:cTn>
                              </p:par>
                            </p:childTnLst>
                          </p:cTn>
                        </p:par>
                        <p:par>
                          <p:cTn id="27" fill="hold" nodeType="afterGroup">
                            <p:stCondLst>
                              <p:cond delay="11000"/>
                            </p:stCondLst>
                            <p:childTnLst>
                              <p:par>
                                <p:cTn id="28" presetID="10" presetClass="exit" presetSubtype="0" fill="hold" nodeType="afterEffect">
                                  <p:stCondLst>
                                    <p:cond delay="0"/>
                                  </p:stCondLst>
                                  <p:childTnLst>
                                    <p:animEffect transition="out" filter="fade">
                                      <p:cBhvr>
                                        <p:cTn id="29" dur="2000"/>
                                        <p:tgtEl>
                                          <p:spTgt spid="73747"/>
                                        </p:tgtEl>
                                      </p:cBhvr>
                                    </p:animEffect>
                                    <p:set>
                                      <p:cBhvr>
                                        <p:cTn id="30" dur="1" fill="hold">
                                          <p:stCondLst>
                                            <p:cond delay="1999"/>
                                          </p:stCondLst>
                                        </p:cTn>
                                        <p:tgtEl>
                                          <p:spTgt spid="7374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3748"/>
                                        </p:tgtEl>
                                        <p:attrNameLst>
                                          <p:attrName>style.visibility</p:attrName>
                                        </p:attrNameLst>
                                      </p:cBhvr>
                                      <p:to>
                                        <p:strVal val="visible"/>
                                      </p:to>
                                    </p:set>
                                    <p:animEffect transition="in" filter="fade">
                                      <p:cBhvr>
                                        <p:cTn id="33" dur="2000"/>
                                        <p:tgtEl>
                                          <p:spTgt spid="73748"/>
                                        </p:tgtEl>
                                      </p:cBhvr>
                                    </p:animEffect>
                                  </p:childTnLst>
                                </p:cTn>
                              </p:par>
                            </p:childTnLst>
                          </p:cTn>
                        </p:par>
                        <p:par>
                          <p:cTn id="34" fill="hold" nodeType="afterGroup">
                            <p:stCondLst>
                              <p:cond delay="13000"/>
                            </p:stCondLst>
                            <p:childTnLst>
                              <p:par>
                                <p:cTn id="35" presetID="55" presetClass="entr" presetSubtype="0" fill="hold" grpId="0" nodeType="afterEffect">
                                  <p:stCondLst>
                                    <p:cond delay="0"/>
                                  </p:stCondLst>
                                  <p:childTnLst>
                                    <p:set>
                                      <p:cBhvr>
                                        <p:cTn id="36" dur="1" fill="hold">
                                          <p:stCondLst>
                                            <p:cond delay="0"/>
                                          </p:stCondLst>
                                        </p:cTn>
                                        <p:tgtEl>
                                          <p:spTgt spid="73743"/>
                                        </p:tgtEl>
                                        <p:attrNameLst>
                                          <p:attrName>style.visibility</p:attrName>
                                        </p:attrNameLst>
                                      </p:cBhvr>
                                      <p:to>
                                        <p:strVal val="visible"/>
                                      </p:to>
                                    </p:set>
                                    <p:anim calcmode="lin" valueType="num">
                                      <p:cBhvr>
                                        <p:cTn id="37" dur="2000" fill="hold"/>
                                        <p:tgtEl>
                                          <p:spTgt spid="73743"/>
                                        </p:tgtEl>
                                        <p:attrNameLst>
                                          <p:attrName>ppt_w</p:attrName>
                                        </p:attrNameLst>
                                      </p:cBhvr>
                                      <p:tavLst>
                                        <p:tav tm="0">
                                          <p:val>
                                            <p:strVal val="#ppt_w*0.70"/>
                                          </p:val>
                                        </p:tav>
                                        <p:tav tm="100000">
                                          <p:val>
                                            <p:strVal val="#ppt_w"/>
                                          </p:val>
                                        </p:tav>
                                      </p:tavLst>
                                    </p:anim>
                                    <p:anim calcmode="lin" valueType="num">
                                      <p:cBhvr>
                                        <p:cTn id="38" dur="2000" fill="hold"/>
                                        <p:tgtEl>
                                          <p:spTgt spid="73743"/>
                                        </p:tgtEl>
                                        <p:attrNameLst>
                                          <p:attrName>ppt_h</p:attrName>
                                        </p:attrNameLst>
                                      </p:cBhvr>
                                      <p:tavLst>
                                        <p:tav tm="0">
                                          <p:val>
                                            <p:strVal val="#ppt_h"/>
                                          </p:val>
                                        </p:tav>
                                        <p:tav tm="100000">
                                          <p:val>
                                            <p:strVal val="#ppt_h"/>
                                          </p:val>
                                        </p:tav>
                                      </p:tavLst>
                                    </p:anim>
                                    <p:animEffect transition="in" filter="fade">
                                      <p:cBhvr>
                                        <p:cTn id="39" dur="2000"/>
                                        <p:tgtEl>
                                          <p:spTgt spid="73743"/>
                                        </p:tgtEl>
                                      </p:cBhvr>
                                    </p:animEffect>
                                  </p:childTnLst>
                                </p:cTn>
                              </p:par>
                            </p:childTnLst>
                          </p:cTn>
                        </p:par>
                        <p:par>
                          <p:cTn id="40" fill="hold" nodeType="afterGroup">
                            <p:stCondLst>
                              <p:cond delay="15000"/>
                            </p:stCondLst>
                            <p:childTnLst>
                              <p:par>
                                <p:cTn id="41" presetID="10" presetClass="entr" presetSubtype="0" fill="hold" grpId="0" nodeType="afterEffect">
                                  <p:stCondLst>
                                    <p:cond delay="0"/>
                                  </p:stCondLst>
                                  <p:childTnLst>
                                    <p:set>
                                      <p:cBhvr>
                                        <p:cTn id="42" dur="1" fill="hold">
                                          <p:stCondLst>
                                            <p:cond delay="0"/>
                                          </p:stCondLst>
                                        </p:cTn>
                                        <p:tgtEl>
                                          <p:spTgt spid="73749"/>
                                        </p:tgtEl>
                                        <p:attrNameLst>
                                          <p:attrName>style.visibility</p:attrName>
                                        </p:attrNameLst>
                                      </p:cBhvr>
                                      <p:to>
                                        <p:strVal val="visible"/>
                                      </p:to>
                                    </p:set>
                                    <p:animEffect transition="in" filter="fade">
                                      <p:cBhvr>
                                        <p:cTn id="43" dur="2000"/>
                                        <p:tgtEl>
                                          <p:spTgt spid="73749"/>
                                        </p:tgtEl>
                                      </p:cBhvr>
                                    </p:animEffect>
                                  </p:childTnLst>
                                </p:cTn>
                              </p:par>
                            </p:childTnLst>
                          </p:cTn>
                        </p:par>
                        <p:par>
                          <p:cTn id="44" fill="hold" nodeType="afterGroup">
                            <p:stCondLst>
                              <p:cond delay="17000"/>
                            </p:stCondLst>
                            <p:childTnLst>
                              <p:par>
                                <p:cTn id="45" presetID="9" presetClass="entr" presetSubtype="0" fill="hold" grpId="0" nodeType="afterEffect">
                                  <p:stCondLst>
                                    <p:cond delay="0"/>
                                  </p:stCondLst>
                                  <p:childTnLst>
                                    <p:set>
                                      <p:cBhvr>
                                        <p:cTn id="46" dur="1" fill="hold">
                                          <p:stCondLst>
                                            <p:cond delay="0"/>
                                          </p:stCondLst>
                                        </p:cTn>
                                        <p:tgtEl>
                                          <p:spTgt spid="73744"/>
                                        </p:tgtEl>
                                        <p:attrNameLst>
                                          <p:attrName>style.visibility</p:attrName>
                                        </p:attrNameLst>
                                      </p:cBhvr>
                                      <p:to>
                                        <p:strVal val="visible"/>
                                      </p:to>
                                    </p:set>
                                    <p:animEffect transition="in" filter="dissolve">
                                      <p:cBhvr>
                                        <p:cTn id="47" dur="2000"/>
                                        <p:tgtEl>
                                          <p:spTgt spid="7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43" grpId="0" animBg="1"/>
      <p:bldP spid="73739" grpId="0"/>
      <p:bldP spid="73748" grpId="0"/>
      <p:bldP spid="73749" grpId="0"/>
      <p:bldP spid="737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646040" y="228600"/>
            <a:ext cx="196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Merlin</a:t>
            </a:r>
          </a:p>
        </p:txBody>
      </p:sp>
      <p:sp>
        <p:nvSpPr>
          <p:cNvPr id="86021" name="Text Box 5"/>
          <p:cNvSpPr txBox="1">
            <a:spLocks noChangeArrowheads="1"/>
          </p:cNvSpPr>
          <p:nvPr/>
        </p:nvSpPr>
        <p:spPr bwMode="auto">
          <a:xfrm>
            <a:off x="838200" y="930275"/>
            <a:ext cx="62231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Just a little bigger than the Kestrel</a:t>
            </a:r>
          </a:p>
        </p:txBody>
      </p:sp>
      <p:sp>
        <p:nvSpPr>
          <p:cNvPr id="86032" name="Rectangle 16"/>
          <p:cNvSpPr>
            <a:spLocks noChangeArrowheads="1"/>
          </p:cNvSpPr>
          <p:nvPr/>
        </p:nvSpPr>
        <p:spPr bwMode="auto">
          <a:xfrm>
            <a:off x="304800" y="5364853"/>
            <a:ext cx="8763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bg1"/>
                </a:solidFill>
              </a:rPr>
              <a:t>A small, </a:t>
            </a:r>
            <a:r>
              <a:rPr lang="en-US" sz="2000" u="sng" dirty="0">
                <a:solidFill>
                  <a:schemeClr val="bg1"/>
                </a:solidFill>
              </a:rPr>
              <a:t>FAST</a:t>
            </a:r>
            <a:r>
              <a:rPr lang="en-US" sz="2000" dirty="0">
                <a:solidFill>
                  <a:schemeClr val="bg1"/>
                </a:solidFill>
              </a:rPr>
              <a:t> falcon…</a:t>
            </a:r>
          </a:p>
          <a:p>
            <a:pPr algn="l"/>
            <a:endParaRPr lang="en-US" sz="2000" dirty="0">
              <a:solidFill>
                <a:schemeClr val="bg1"/>
              </a:solidFill>
            </a:endParaRPr>
          </a:p>
          <a:p>
            <a:pPr marL="342900" indent="-342900" algn="l">
              <a:buFont typeface="Arial" pitchFamily="34" charset="0"/>
              <a:buChar char="•"/>
            </a:pPr>
            <a:r>
              <a:rPr lang="en-US" sz="1800" dirty="0">
                <a:solidFill>
                  <a:schemeClr val="bg1"/>
                </a:solidFill>
              </a:rPr>
              <a:t>Powerful, flapping flight </a:t>
            </a:r>
          </a:p>
          <a:p>
            <a:pPr marL="285750" indent="-285750" algn="l">
              <a:buFont typeface="Arial" pitchFamily="34" charset="0"/>
              <a:buChar char="•"/>
            </a:pPr>
            <a:r>
              <a:rPr lang="en-US" sz="1800" dirty="0">
                <a:solidFill>
                  <a:schemeClr val="bg1"/>
                </a:solidFill>
              </a:rPr>
              <a:t> Shallower and faster than the Kestrel</a:t>
            </a:r>
          </a:p>
        </p:txBody>
      </p:sp>
      <p:graphicFrame>
        <p:nvGraphicFramePr>
          <p:cNvPr id="2" name="Object 1"/>
          <p:cNvGraphicFramePr>
            <a:graphicFrameLocks noChangeAspect="1"/>
          </p:cNvGraphicFramePr>
          <p:nvPr>
            <p:extLst>
              <p:ext uri="{D42A27DB-BD31-4B8C-83A1-F6EECF244321}">
                <p14:modId xmlns:p14="http://schemas.microsoft.com/office/powerpoint/2010/main" val="2055727393"/>
              </p:ext>
            </p:extLst>
          </p:nvPr>
        </p:nvGraphicFramePr>
        <p:xfrm>
          <a:off x="5324380" y="1560709"/>
          <a:ext cx="3236912" cy="3635375"/>
        </p:xfrm>
        <a:graphic>
          <a:graphicData uri="http://schemas.openxmlformats.org/presentationml/2006/ole">
            <mc:AlternateContent xmlns:mc="http://schemas.openxmlformats.org/markup-compatibility/2006">
              <mc:Choice xmlns:v="urn:schemas-microsoft-com:vml" Requires="v">
                <p:oleObj spid="_x0000_s86462" name="Image" r:id="rId4" imgW="7225397" imgH="8114286" progId="">
                  <p:embed/>
                </p:oleObj>
              </mc:Choice>
              <mc:Fallback>
                <p:oleObj name="Image" r:id="rId4" imgW="7225397" imgH="8114286" progId="">
                  <p:embed/>
                  <p:pic>
                    <p:nvPicPr>
                      <p:cNvPr id="0" name="Picture 3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380" y="1560709"/>
                        <a:ext cx="3236912" cy="363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6302" name="Picture 2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63" y="1560709"/>
            <a:ext cx="489182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2000"/>
                                        <p:tgtEl>
                                          <p:spTgt spid="86021"/>
                                        </p:tgtEl>
                                      </p:cBhvr>
                                    </p:animEffect>
                                  </p:childTnLst>
                                </p:cTn>
                              </p:par>
                            </p:childTnLst>
                          </p:cTn>
                        </p:par>
                        <p:par>
                          <p:cTn id="8" fill="hold" nodeType="afterGroup">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86032"/>
                                        </p:tgtEl>
                                        <p:attrNameLst>
                                          <p:attrName>style.visibility</p:attrName>
                                        </p:attrNameLst>
                                      </p:cBhvr>
                                      <p:to>
                                        <p:strVal val="visible"/>
                                      </p:to>
                                    </p:set>
                                    <p:animEffect transition="in" filter="fade">
                                      <p:cBhvr>
                                        <p:cTn id="11" dur="10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8" name="Object 6"/>
          <p:cNvGraphicFramePr>
            <a:graphicFrameLocks noChangeAspect="1"/>
          </p:cNvGraphicFramePr>
          <p:nvPr/>
        </p:nvGraphicFramePr>
        <p:xfrm>
          <a:off x="4800600" y="304800"/>
          <a:ext cx="3392488" cy="3810000"/>
        </p:xfrm>
        <a:graphic>
          <a:graphicData uri="http://schemas.openxmlformats.org/presentationml/2006/ole">
            <mc:AlternateContent xmlns:mc="http://schemas.openxmlformats.org/markup-compatibility/2006">
              <mc:Choice xmlns:v="urn:schemas-microsoft-com:vml" Requires="v">
                <p:oleObj spid="_x0000_s90975" name="Image" r:id="rId4" imgW="7225397" imgH="8114286" progId="">
                  <p:embed/>
                </p:oleObj>
              </mc:Choice>
              <mc:Fallback>
                <p:oleObj name="Image" r:id="rId4" imgW="7225397" imgH="8114286" progId="">
                  <p:embed/>
                  <p:pic>
                    <p:nvPicPr>
                      <p:cNvPr id="0" name="Picture 7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04800"/>
                        <a:ext cx="33924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21" name="Line 9"/>
          <p:cNvSpPr>
            <a:spLocks noChangeShapeType="1"/>
          </p:cNvSpPr>
          <p:nvPr/>
        </p:nvSpPr>
        <p:spPr bwMode="auto">
          <a:xfrm flipH="1">
            <a:off x="6400800" y="1752600"/>
            <a:ext cx="304800" cy="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2" name="Line 10"/>
          <p:cNvSpPr>
            <a:spLocks noChangeShapeType="1"/>
          </p:cNvSpPr>
          <p:nvPr/>
        </p:nvSpPr>
        <p:spPr bwMode="auto">
          <a:xfrm>
            <a:off x="6705600" y="1752600"/>
            <a:ext cx="381000" cy="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4" name="Line 12"/>
          <p:cNvSpPr>
            <a:spLocks noChangeShapeType="1"/>
          </p:cNvSpPr>
          <p:nvPr/>
        </p:nvSpPr>
        <p:spPr bwMode="auto">
          <a:xfrm flipV="1">
            <a:off x="3581400" y="2819400"/>
            <a:ext cx="2438400" cy="990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0125" name="Object 13"/>
          <p:cNvGraphicFramePr>
            <a:graphicFrameLocks noChangeAspect="1"/>
          </p:cNvGraphicFramePr>
          <p:nvPr>
            <p:extLst>
              <p:ext uri="{D42A27DB-BD31-4B8C-83A1-F6EECF244321}">
                <p14:modId xmlns:p14="http://schemas.microsoft.com/office/powerpoint/2010/main" val="4229949687"/>
              </p:ext>
            </p:extLst>
          </p:nvPr>
        </p:nvGraphicFramePr>
        <p:xfrm>
          <a:off x="4799012" y="3962400"/>
          <a:ext cx="3392488" cy="2819401"/>
        </p:xfrm>
        <a:graphic>
          <a:graphicData uri="http://schemas.openxmlformats.org/presentationml/2006/ole">
            <mc:AlternateContent xmlns:mc="http://schemas.openxmlformats.org/markup-compatibility/2006">
              <mc:Choice xmlns:v="urn:schemas-microsoft-com:vml" Requires="v">
                <p:oleObj spid="_x0000_s90976" name="Image" r:id="rId6" imgW="9498413" imgH="8292063" progId="">
                  <p:embed/>
                </p:oleObj>
              </mc:Choice>
              <mc:Fallback>
                <p:oleObj name="Image" r:id="rId6" imgW="9498413" imgH="8292063" progId="">
                  <p:embed/>
                  <p:pic>
                    <p:nvPicPr>
                      <p:cNvPr id="0" name="Picture 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9012" y="3962400"/>
                        <a:ext cx="3392488" cy="2819401"/>
                      </a:xfrm>
                      <a:prstGeom prst="rect">
                        <a:avLst/>
                      </a:prstGeom>
                      <a:noFill/>
                      <a:ln>
                        <a:noFill/>
                      </a:ln>
                      <a:effectLst/>
                    </p:spPr>
                  </p:pic>
                </p:oleObj>
              </mc:Fallback>
            </mc:AlternateContent>
          </a:graphicData>
        </a:graphic>
      </p:graphicFrame>
      <p:sp>
        <p:nvSpPr>
          <p:cNvPr id="90126" name="Line 14"/>
          <p:cNvSpPr>
            <a:spLocks noChangeShapeType="1"/>
          </p:cNvSpPr>
          <p:nvPr/>
        </p:nvSpPr>
        <p:spPr bwMode="auto">
          <a:xfrm>
            <a:off x="3581400" y="4967017"/>
            <a:ext cx="1752600" cy="381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Lst>
        </p:spPr>
        <p:txBody>
          <a:bodyPr/>
          <a:lstStyle/>
          <a:p>
            <a:endParaRPr lang="en-US"/>
          </a:p>
        </p:txBody>
      </p:sp>
      <p:sp>
        <p:nvSpPr>
          <p:cNvPr id="90123" name="Line 11"/>
          <p:cNvSpPr>
            <a:spLocks noChangeShapeType="1"/>
          </p:cNvSpPr>
          <p:nvPr/>
        </p:nvSpPr>
        <p:spPr bwMode="auto">
          <a:xfrm>
            <a:off x="3352800" y="1143000"/>
            <a:ext cx="2743200"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9" name="Text Box 7"/>
          <p:cNvSpPr txBox="1">
            <a:spLocks noChangeArrowheads="1"/>
          </p:cNvSpPr>
          <p:nvPr/>
        </p:nvSpPr>
        <p:spPr bwMode="auto">
          <a:xfrm>
            <a:off x="248444" y="678986"/>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solidFill>
                  <a:schemeClr val="bg1"/>
                </a:solidFill>
              </a:rPr>
              <a:t>Wider wings than American Kestrel</a:t>
            </a:r>
            <a:endParaRPr lang="en-US" b="0" dirty="0">
              <a:solidFill>
                <a:schemeClr val="bg1"/>
              </a:solidFill>
            </a:endParaRPr>
          </a:p>
        </p:txBody>
      </p:sp>
      <p:sp>
        <p:nvSpPr>
          <p:cNvPr id="90116" name="Rectangle 4"/>
          <p:cNvSpPr>
            <a:spLocks noChangeArrowheads="1"/>
          </p:cNvSpPr>
          <p:nvPr/>
        </p:nvSpPr>
        <p:spPr bwMode="auto">
          <a:xfrm>
            <a:off x="96044" y="2282650"/>
            <a:ext cx="5029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buSzPct val="125000"/>
              <a:buFont typeface="Arial" pitchFamily="34" charset="0"/>
              <a:buChar char="•"/>
            </a:pPr>
            <a:r>
              <a:rPr lang="en-US" sz="2000" dirty="0" err="1">
                <a:solidFill>
                  <a:schemeClr val="bg1"/>
                </a:solidFill>
              </a:rPr>
              <a:t>Merlins</a:t>
            </a:r>
            <a:r>
              <a:rPr lang="en-US" sz="2000" dirty="0">
                <a:solidFill>
                  <a:schemeClr val="bg1"/>
                </a:solidFill>
              </a:rPr>
              <a:t> have dark plumage</a:t>
            </a:r>
          </a:p>
          <a:p>
            <a:pPr algn="l"/>
            <a:endParaRPr lang="en-US" sz="2000" dirty="0">
              <a:solidFill>
                <a:schemeClr val="bg1"/>
              </a:solidFill>
            </a:endParaRPr>
          </a:p>
          <a:p>
            <a:pPr algn="l">
              <a:buFontTx/>
              <a:buChar char="•"/>
            </a:pPr>
            <a:r>
              <a:rPr lang="en-US" sz="2000" dirty="0">
                <a:solidFill>
                  <a:schemeClr val="bg1"/>
                </a:solidFill>
              </a:rPr>
              <a:t>  Like the Kestrel, they are </a:t>
            </a:r>
          </a:p>
          <a:p>
            <a:pPr algn="l"/>
            <a:r>
              <a:rPr lang="en-US" sz="2000" dirty="0">
                <a:solidFill>
                  <a:schemeClr val="bg1"/>
                </a:solidFill>
              </a:rPr>
              <a:t>   dimorphic</a:t>
            </a:r>
          </a:p>
          <a:p>
            <a:pPr algn="l"/>
            <a:endParaRPr lang="en-US" sz="2000" dirty="0">
              <a:solidFill>
                <a:schemeClr val="bg1"/>
              </a:solidFill>
            </a:endParaRPr>
          </a:p>
          <a:p>
            <a:pPr algn="l">
              <a:buFontTx/>
              <a:buChar char="•"/>
            </a:pPr>
            <a:r>
              <a:rPr lang="en-US" sz="2000" dirty="0">
                <a:solidFill>
                  <a:schemeClr val="bg1"/>
                </a:solidFill>
              </a:rPr>
              <a:t>  Males are dark grey</a:t>
            </a:r>
          </a:p>
          <a:p>
            <a:pPr algn="l"/>
            <a:endParaRPr lang="en-US" sz="2000" dirty="0">
              <a:solidFill>
                <a:schemeClr val="bg1"/>
              </a:solidFill>
            </a:endParaRPr>
          </a:p>
          <a:p>
            <a:pPr algn="l">
              <a:buFontTx/>
              <a:buChar char="•"/>
            </a:pPr>
            <a:r>
              <a:rPr lang="en-US" sz="2000" dirty="0">
                <a:solidFill>
                  <a:schemeClr val="bg1"/>
                </a:solidFill>
              </a:rPr>
              <a:t>  Females and young are</a:t>
            </a:r>
          </a:p>
          <a:p>
            <a:pPr algn="l"/>
            <a:r>
              <a:rPr lang="en-US" sz="2000" dirty="0">
                <a:solidFill>
                  <a:schemeClr val="bg1"/>
                </a:solidFill>
              </a:rPr>
              <a:t>   heavily streaked and</a:t>
            </a:r>
          </a:p>
          <a:p>
            <a:pPr algn="l"/>
            <a:r>
              <a:rPr lang="en-US" sz="2000" dirty="0">
                <a:solidFill>
                  <a:schemeClr val="bg1"/>
                </a:solidFill>
              </a:rPr>
              <a:t>   chocolate brown</a:t>
            </a:r>
          </a:p>
          <a:p>
            <a:pPr algn="l"/>
            <a:r>
              <a:rPr lang="en-US" sz="2000" dirty="0">
                <a:solidFill>
                  <a:schemeClr val="bg1"/>
                </a:solidFill>
              </a:rPr>
              <a:t>  </a:t>
            </a:r>
            <a:r>
              <a:rPr lang="en-US" sz="1600" b="0" dirty="0">
                <a:solidFill>
                  <a:schemeClr val="bg1"/>
                </a:solidFill>
              </a:rPr>
              <a:t>(Note the Checkerboard pattern)</a:t>
            </a:r>
          </a:p>
          <a:p>
            <a:pPr algn="l"/>
            <a:r>
              <a:rPr lang="en-US" sz="2000" dirty="0">
                <a:solidFill>
                  <a:schemeClr val="bg1"/>
                </a:solidFill>
              </a:rPr>
              <a:t> </a:t>
            </a:r>
          </a:p>
        </p:txBody>
      </p:sp>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0126"/>
                                        </p:tgtEl>
                                        <p:attrNameLst>
                                          <p:attrName>style.visibility</p:attrName>
                                        </p:attrNameLst>
                                      </p:cBhvr>
                                      <p:to>
                                        <p:strVal val="visible"/>
                                      </p:to>
                                    </p:set>
                                    <p:animEffect transition="in" filter="wipe(left)">
                                      <p:cBhvr>
                                        <p:cTn id="7" dur="30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81000" y="258762"/>
            <a:ext cx="4992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Peregrine Falcon</a:t>
            </a:r>
          </a:p>
        </p:txBody>
      </p:sp>
      <p:sp>
        <p:nvSpPr>
          <p:cNvPr id="93188" name="Text Box 4"/>
          <p:cNvSpPr txBox="1">
            <a:spLocks noChangeArrowheads="1"/>
          </p:cNvSpPr>
          <p:nvPr/>
        </p:nvSpPr>
        <p:spPr bwMode="auto">
          <a:xfrm>
            <a:off x="228600" y="4881682"/>
            <a:ext cx="800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solidFill>
                  <a:schemeClr val="bg1"/>
                </a:solidFill>
              </a:rPr>
              <a:t> </a:t>
            </a:r>
            <a:r>
              <a:rPr lang="en-US" dirty="0">
                <a:solidFill>
                  <a:schemeClr val="bg1"/>
                </a:solidFill>
              </a:rPr>
              <a:t>Very long, pointed wings</a:t>
            </a:r>
            <a:endParaRPr lang="en-US" sz="2800" dirty="0">
              <a:solidFill>
                <a:schemeClr val="bg1"/>
              </a:solidFill>
            </a:endParaRPr>
          </a:p>
          <a:p>
            <a:pPr algn="l">
              <a:buFontTx/>
              <a:buChar char="•"/>
            </a:pPr>
            <a:r>
              <a:rPr lang="en-US" sz="2800" dirty="0">
                <a:solidFill>
                  <a:schemeClr val="bg1"/>
                </a:solidFill>
              </a:rPr>
              <a:t> </a:t>
            </a:r>
            <a:r>
              <a:rPr lang="en-US" dirty="0">
                <a:solidFill>
                  <a:schemeClr val="bg1"/>
                </a:solidFill>
              </a:rPr>
              <a:t>Powerful, deep flaps</a:t>
            </a:r>
          </a:p>
          <a:p>
            <a:pPr algn="l">
              <a:buFontTx/>
              <a:buChar char="•"/>
            </a:pPr>
            <a:r>
              <a:rPr lang="en-US" dirty="0">
                <a:solidFill>
                  <a:schemeClr val="bg1"/>
                </a:solidFill>
              </a:rPr>
              <a:t> </a:t>
            </a:r>
            <a:r>
              <a:rPr lang="en-US" i="1" u="sng" dirty="0">
                <a:solidFill>
                  <a:schemeClr val="bg1"/>
                </a:solidFill>
              </a:rPr>
              <a:t>Fast</a:t>
            </a:r>
            <a:r>
              <a:rPr lang="en-US" dirty="0">
                <a:solidFill>
                  <a:schemeClr val="bg1"/>
                </a:solidFill>
              </a:rPr>
              <a:t> flight</a:t>
            </a:r>
          </a:p>
        </p:txBody>
      </p:sp>
      <p:sp>
        <p:nvSpPr>
          <p:cNvPr id="93189" name="Text Box 5"/>
          <p:cNvSpPr txBox="1">
            <a:spLocks noChangeArrowheads="1"/>
          </p:cNvSpPr>
          <p:nvPr/>
        </p:nvSpPr>
        <p:spPr bwMode="auto">
          <a:xfrm>
            <a:off x="5539499" y="350042"/>
            <a:ext cx="3084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 larger falcon</a:t>
            </a:r>
          </a:p>
        </p:txBody>
      </p:sp>
      <p:pic>
        <p:nvPicPr>
          <p:cNvPr id="93462" name="Picture 278"/>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contrast="-14000"/>
                    </a14:imgEffect>
                  </a14:imgLayer>
                </a14:imgProps>
              </a:ext>
              <a:ext uri="{28A0092B-C50C-407E-A947-70E740481C1C}">
                <a14:useLocalDpi xmlns:a14="http://schemas.microsoft.com/office/drawing/2010/main" val="0"/>
              </a:ext>
            </a:extLst>
          </a:blip>
          <a:srcRect/>
          <a:stretch>
            <a:fillRect/>
          </a:stretch>
        </p:blipFill>
        <p:spPr bwMode="auto">
          <a:xfrm>
            <a:off x="381000" y="1143000"/>
            <a:ext cx="4362960" cy="35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9596982-BB47-47C7-9A2C-A049911BD9A2}"/>
              </a:ext>
            </a:extLst>
          </p:cNvPr>
          <p:cNvPicPr>
            <a:picLocks noChangeAspect="1"/>
          </p:cNvPicPr>
          <p:nvPr/>
        </p:nvPicPr>
        <p:blipFill>
          <a:blip r:embed="rId5"/>
          <a:stretch>
            <a:fillRect/>
          </a:stretch>
        </p:blipFill>
        <p:spPr>
          <a:xfrm>
            <a:off x="4876800" y="1124118"/>
            <a:ext cx="4098558" cy="3575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animEffect transition="in" filter="fade">
                                      <p:cBhvr>
                                        <p:cTn id="7" dur="2000"/>
                                        <p:tgtEl>
                                          <p:spTgt spid="93188">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93188">
                                            <p:txEl>
                                              <p:pRg st="1" end="1"/>
                                            </p:txEl>
                                          </p:spTgt>
                                        </p:tgtEl>
                                        <p:attrNameLst>
                                          <p:attrName>style.visibility</p:attrName>
                                        </p:attrNameLst>
                                      </p:cBhvr>
                                      <p:to>
                                        <p:strVal val="visible"/>
                                      </p:to>
                                    </p:set>
                                    <p:animEffect transition="in" filter="fade">
                                      <p:cBhvr>
                                        <p:cTn id="11" dur="2000"/>
                                        <p:tgtEl>
                                          <p:spTgt spid="93188">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3188">
                                            <p:txEl>
                                              <p:pRg st="2" end="2"/>
                                            </p:txEl>
                                          </p:spTgt>
                                        </p:tgtEl>
                                        <p:attrNameLst>
                                          <p:attrName>style.visibility</p:attrName>
                                        </p:attrNameLst>
                                      </p:cBhvr>
                                      <p:to>
                                        <p:strVal val="visible"/>
                                      </p:to>
                                    </p:set>
                                    <p:animEffect transition="in" filter="fade">
                                      <p:cBhvr>
                                        <p:cTn id="15" dur="2000"/>
                                        <p:tgtEl>
                                          <p:spTgt spid="93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perchedPeregr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4221" name="Picture 13" descr="flipped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027" y="1390650"/>
            <a:ext cx="4495800" cy="3371850"/>
          </a:xfrm>
          <a:prstGeom prst="rect">
            <a:avLst/>
          </a:prstGeom>
          <a:noFill/>
          <a:extLst>
            <a:ext uri="{909E8E84-426E-40DD-AFC4-6F175D3DCCD1}">
              <a14:hiddenFill xmlns:a14="http://schemas.microsoft.com/office/drawing/2010/main">
                <a:solidFill>
                  <a:srgbClr val="FFFFFF"/>
                </a:solidFill>
              </a14:hiddenFill>
            </a:ext>
          </a:extLst>
        </p:spPr>
      </p:pic>
      <p:sp>
        <p:nvSpPr>
          <p:cNvPr id="94214" name="Rectangle 6"/>
          <p:cNvSpPr>
            <a:spLocks noChangeArrowheads="1"/>
          </p:cNvSpPr>
          <p:nvPr/>
        </p:nvSpPr>
        <p:spPr bwMode="auto">
          <a:xfrm>
            <a:off x="685800" y="5113407"/>
            <a:ext cx="381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bg1"/>
                </a:solidFill>
              </a:rPr>
              <a:t>Dark cheek (moustachial) patch</a:t>
            </a:r>
          </a:p>
        </p:txBody>
      </p:sp>
      <p:sp>
        <p:nvSpPr>
          <p:cNvPr id="94216" name="Line 8"/>
          <p:cNvSpPr>
            <a:spLocks noChangeShapeType="1"/>
          </p:cNvSpPr>
          <p:nvPr/>
        </p:nvSpPr>
        <p:spPr bwMode="auto">
          <a:xfrm flipH="1">
            <a:off x="1752600" y="998317"/>
            <a:ext cx="3352800" cy="14468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5" name="Rectangle 7"/>
          <p:cNvSpPr>
            <a:spLocks noChangeArrowheads="1"/>
          </p:cNvSpPr>
          <p:nvPr/>
        </p:nvSpPr>
        <p:spPr bwMode="auto">
          <a:xfrm>
            <a:off x="5105400" y="601575"/>
            <a:ext cx="29674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White upper breast</a:t>
            </a:r>
          </a:p>
          <a:p>
            <a:pPr algn="l"/>
            <a:r>
              <a:rPr lang="en-US" sz="2000" dirty="0">
                <a:solidFill>
                  <a:schemeClr val="bg1"/>
                </a:solidFill>
              </a:rPr>
              <a:t>       and throat…</a:t>
            </a:r>
          </a:p>
        </p:txBody>
      </p:sp>
      <p:sp>
        <p:nvSpPr>
          <p:cNvPr id="94220" name="Line 12"/>
          <p:cNvSpPr>
            <a:spLocks noChangeShapeType="1"/>
          </p:cNvSpPr>
          <p:nvPr/>
        </p:nvSpPr>
        <p:spPr bwMode="auto">
          <a:xfrm flipH="1">
            <a:off x="3276600" y="2438400"/>
            <a:ext cx="2514600" cy="533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7" name="Text Box 9"/>
          <p:cNvSpPr txBox="1">
            <a:spLocks noChangeArrowheads="1"/>
          </p:cNvSpPr>
          <p:nvPr/>
        </p:nvSpPr>
        <p:spPr bwMode="auto">
          <a:xfrm>
            <a:off x="5867400" y="1862201"/>
            <a:ext cx="327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solidFill>
                  <a:schemeClr val="bg1"/>
                </a:solidFill>
              </a:rPr>
              <a:t>…can usually be seen in flight</a:t>
            </a:r>
          </a:p>
        </p:txBody>
      </p:sp>
      <p:pic>
        <p:nvPicPr>
          <p:cNvPr id="94213" name="Picture 5" descr="perchedPGheadandbrea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810000"/>
            <a:ext cx="3276600" cy="2620963"/>
          </a:xfrm>
          <a:prstGeom prst="rect">
            <a:avLst/>
          </a:prstGeom>
          <a:noFill/>
          <a:extLst>
            <a:ext uri="{909E8E84-426E-40DD-AFC4-6F175D3DCCD1}">
              <a14:hiddenFill xmlns:a14="http://schemas.microsoft.com/office/drawing/2010/main">
                <a:solidFill>
                  <a:srgbClr val="FFFFFF"/>
                </a:solidFill>
              </a14:hiddenFill>
            </a:ext>
          </a:extLst>
        </p:spPr>
      </p:pic>
      <p:sp>
        <p:nvSpPr>
          <p:cNvPr id="94218" name="Line 10"/>
          <p:cNvSpPr>
            <a:spLocks noChangeShapeType="1"/>
          </p:cNvSpPr>
          <p:nvPr/>
        </p:nvSpPr>
        <p:spPr bwMode="auto">
          <a:xfrm flipV="1">
            <a:off x="3733800" y="4495800"/>
            <a:ext cx="3352800" cy="914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fade">
                                      <p:cBhvr>
                                        <p:cTn id="7" dur="2000"/>
                                        <p:tgtEl>
                                          <p:spTgt spid="942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4215"/>
                                        </p:tgtEl>
                                        <p:attrNameLst>
                                          <p:attrName>style.visibility</p:attrName>
                                        </p:attrNameLst>
                                      </p:cBhvr>
                                      <p:to>
                                        <p:strVal val="visible"/>
                                      </p:to>
                                    </p:set>
                                    <p:animEffect transition="in" filter="fade">
                                      <p:cBhvr>
                                        <p:cTn id="11" dur="2000"/>
                                        <p:tgtEl>
                                          <p:spTgt spid="94215"/>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94216"/>
                                        </p:tgtEl>
                                        <p:attrNameLst>
                                          <p:attrName>style.visibility</p:attrName>
                                        </p:attrNameLst>
                                      </p:cBhvr>
                                      <p:to>
                                        <p:strVal val="visible"/>
                                      </p:to>
                                    </p:set>
                                    <p:animEffect transition="in" filter="wipe(down)">
                                      <p:cBhvr>
                                        <p:cTn id="15" dur="500"/>
                                        <p:tgtEl>
                                          <p:spTgt spid="9421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94217"/>
                                        </p:tgtEl>
                                        <p:attrNameLst>
                                          <p:attrName>style.visibility</p:attrName>
                                        </p:attrNameLst>
                                      </p:cBhvr>
                                      <p:to>
                                        <p:strVal val="visible"/>
                                      </p:to>
                                    </p:set>
                                    <p:animEffect transition="in" filter="fade">
                                      <p:cBhvr>
                                        <p:cTn id="19" dur="2000"/>
                                        <p:tgtEl>
                                          <p:spTgt spid="94217"/>
                                        </p:tgtEl>
                                      </p:cBhvr>
                                    </p:animEffect>
                                  </p:childTnLst>
                                </p:cTn>
                              </p:par>
                            </p:childTnLst>
                          </p:cTn>
                        </p:par>
                        <p:par>
                          <p:cTn id="20" fill="hold" nodeType="afterGroup">
                            <p:stCondLst>
                              <p:cond delay="7000"/>
                            </p:stCondLst>
                            <p:childTnLst>
                              <p:par>
                                <p:cTn id="21" presetID="53" presetClass="entr" presetSubtype="0" fill="hold" nodeType="afterEffect">
                                  <p:stCondLst>
                                    <p:cond delay="0"/>
                                  </p:stCondLst>
                                  <p:childTnLst>
                                    <p:set>
                                      <p:cBhvr>
                                        <p:cTn id="22" dur="1" fill="hold">
                                          <p:stCondLst>
                                            <p:cond delay="0"/>
                                          </p:stCondLst>
                                        </p:cTn>
                                        <p:tgtEl>
                                          <p:spTgt spid="94221"/>
                                        </p:tgtEl>
                                        <p:attrNameLst>
                                          <p:attrName>style.visibility</p:attrName>
                                        </p:attrNameLst>
                                      </p:cBhvr>
                                      <p:to>
                                        <p:strVal val="visible"/>
                                      </p:to>
                                    </p:set>
                                    <p:anim calcmode="lin" valueType="num">
                                      <p:cBhvr>
                                        <p:cTn id="23" dur="2000" fill="hold"/>
                                        <p:tgtEl>
                                          <p:spTgt spid="94221"/>
                                        </p:tgtEl>
                                        <p:attrNameLst>
                                          <p:attrName>ppt_w</p:attrName>
                                        </p:attrNameLst>
                                      </p:cBhvr>
                                      <p:tavLst>
                                        <p:tav tm="0">
                                          <p:val>
                                            <p:fltVal val="0"/>
                                          </p:val>
                                        </p:tav>
                                        <p:tav tm="100000">
                                          <p:val>
                                            <p:strVal val="#ppt_w"/>
                                          </p:val>
                                        </p:tav>
                                      </p:tavLst>
                                    </p:anim>
                                    <p:anim calcmode="lin" valueType="num">
                                      <p:cBhvr>
                                        <p:cTn id="24" dur="2000" fill="hold"/>
                                        <p:tgtEl>
                                          <p:spTgt spid="94221"/>
                                        </p:tgtEl>
                                        <p:attrNameLst>
                                          <p:attrName>ppt_h</p:attrName>
                                        </p:attrNameLst>
                                      </p:cBhvr>
                                      <p:tavLst>
                                        <p:tav tm="0">
                                          <p:val>
                                            <p:fltVal val="0"/>
                                          </p:val>
                                        </p:tav>
                                        <p:tav tm="100000">
                                          <p:val>
                                            <p:strVal val="#ppt_h"/>
                                          </p:val>
                                        </p:tav>
                                      </p:tavLst>
                                    </p:anim>
                                    <p:animEffect transition="in" filter="fade">
                                      <p:cBhvr>
                                        <p:cTn id="25" dur="2000"/>
                                        <p:tgtEl>
                                          <p:spTgt spid="94221"/>
                                        </p:tgtEl>
                                      </p:cBhvr>
                                    </p:animEffect>
                                  </p:childTnLst>
                                </p:cTn>
                              </p:par>
                            </p:childTnLst>
                          </p:cTn>
                        </p:par>
                        <p:par>
                          <p:cTn id="26" fill="hold" nodeType="afterGroup">
                            <p:stCondLst>
                              <p:cond delay="9000"/>
                            </p:stCondLst>
                            <p:childTnLst>
                              <p:par>
                                <p:cTn id="27" presetID="22" presetClass="entr" presetSubtype="2" fill="hold" grpId="0" nodeType="afterEffect">
                                  <p:stCondLst>
                                    <p:cond delay="0"/>
                                  </p:stCondLst>
                                  <p:childTnLst>
                                    <p:set>
                                      <p:cBhvr>
                                        <p:cTn id="28" dur="1" fill="hold">
                                          <p:stCondLst>
                                            <p:cond delay="0"/>
                                          </p:stCondLst>
                                        </p:cTn>
                                        <p:tgtEl>
                                          <p:spTgt spid="94220"/>
                                        </p:tgtEl>
                                        <p:attrNameLst>
                                          <p:attrName>style.visibility</p:attrName>
                                        </p:attrNameLst>
                                      </p:cBhvr>
                                      <p:to>
                                        <p:strVal val="visible"/>
                                      </p:to>
                                    </p:set>
                                    <p:animEffect transition="in" filter="wipe(right)">
                                      <p:cBhvr>
                                        <p:cTn id="29" dur="500"/>
                                        <p:tgtEl>
                                          <p:spTgt spid="94220"/>
                                        </p:tgtEl>
                                      </p:cBhvr>
                                    </p:animEffect>
                                  </p:childTnLst>
                                </p:cTn>
                              </p:par>
                            </p:childTnLst>
                          </p:cTn>
                        </p:par>
                        <p:par>
                          <p:cTn id="30" fill="hold" nodeType="afterGroup">
                            <p:stCondLst>
                              <p:cond delay="9500"/>
                            </p:stCondLst>
                            <p:childTnLst>
                              <p:par>
                                <p:cTn id="31" presetID="10" presetClass="entr" presetSubtype="0" fill="hold" nodeType="afterEffect">
                                  <p:stCondLst>
                                    <p:cond delay="1000"/>
                                  </p:stCondLst>
                                  <p:childTnLst>
                                    <p:set>
                                      <p:cBhvr>
                                        <p:cTn id="32" dur="1" fill="hold">
                                          <p:stCondLst>
                                            <p:cond delay="0"/>
                                          </p:stCondLst>
                                        </p:cTn>
                                        <p:tgtEl>
                                          <p:spTgt spid="94213"/>
                                        </p:tgtEl>
                                        <p:attrNameLst>
                                          <p:attrName>style.visibility</p:attrName>
                                        </p:attrNameLst>
                                      </p:cBhvr>
                                      <p:to>
                                        <p:strVal val="visible"/>
                                      </p:to>
                                    </p:set>
                                    <p:animEffect transition="in" filter="fade">
                                      <p:cBhvr>
                                        <p:cTn id="33" dur="2000"/>
                                        <p:tgtEl>
                                          <p:spTgt spid="94213"/>
                                        </p:tgtEl>
                                      </p:cBhvr>
                                    </p:animEffect>
                                  </p:childTnLst>
                                </p:cTn>
                              </p:par>
                            </p:childTnLst>
                          </p:cTn>
                        </p:par>
                        <p:par>
                          <p:cTn id="34" fill="hold" nodeType="afterGroup">
                            <p:stCondLst>
                              <p:cond delay="12500"/>
                            </p:stCondLst>
                            <p:childTnLst>
                              <p:par>
                                <p:cTn id="35" presetID="10" presetClass="entr" presetSubtype="0" fill="hold" nodeType="afterEffect">
                                  <p:stCondLst>
                                    <p:cond delay="1500"/>
                                  </p:stCondLst>
                                  <p:childTnLst>
                                    <p:set>
                                      <p:cBhvr>
                                        <p:cTn id="36" dur="1" fill="hold">
                                          <p:stCondLst>
                                            <p:cond delay="0"/>
                                          </p:stCondLst>
                                        </p:cTn>
                                        <p:tgtEl>
                                          <p:spTgt spid="94214">
                                            <p:txEl>
                                              <p:pRg st="0" end="0"/>
                                            </p:txEl>
                                          </p:spTgt>
                                        </p:tgtEl>
                                        <p:attrNameLst>
                                          <p:attrName>style.visibility</p:attrName>
                                        </p:attrNameLst>
                                      </p:cBhvr>
                                      <p:to>
                                        <p:strVal val="visible"/>
                                      </p:to>
                                    </p:set>
                                    <p:animEffect transition="in" filter="fade">
                                      <p:cBhvr>
                                        <p:cTn id="37" dur="2000"/>
                                        <p:tgtEl>
                                          <p:spTgt spid="94214">
                                            <p:txEl>
                                              <p:pRg st="0" end="0"/>
                                            </p:txEl>
                                          </p:spTgt>
                                        </p:tgtEl>
                                      </p:cBhvr>
                                    </p:animEffect>
                                  </p:childTnLst>
                                </p:cTn>
                              </p:par>
                              <p:par>
                                <p:cTn id="38" presetID="22" presetClass="entr" presetSubtype="4" fill="hold" grpId="0" nodeType="withEffect">
                                  <p:stCondLst>
                                    <p:cond delay="1500"/>
                                  </p:stCondLst>
                                  <p:childTnLst>
                                    <p:set>
                                      <p:cBhvr>
                                        <p:cTn id="39" dur="1" fill="hold">
                                          <p:stCondLst>
                                            <p:cond delay="0"/>
                                          </p:stCondLst>
                                        </p:cTn>
                                        <p:tgtEl>
                                          <p:spTgt spid="94218"/>
                                        </p:tgtEl>
                                        <p:attrNameLst>
                                          <p:attrName>style.visibility</p:attrName>
                                        </p:attrNameLst>
                                      </p:cBhvr>
                                      <p:to>
                                        <p:strVal val="visible"/>
                                      </p:to>
                                    </p:set>
                                    <p:animEffect transition="in" filter="wipe(down)">
                                      <p:cBhvr>
                                        <p:cTn id="40" dur="500"/>
                                        <p:tgtEl>
                                          <p:spTgt spid="94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animBg="1"/>
      <p:bldP spid="94215" grpId="0"/>
      <p:bldP spid="94220" grpId="0" animBg="1"/>
      <p:bldP spid="94217" grpId="0"/>
      <p:bldP spid="942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990600" y="533400"/>
            <a:ext cx="2039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Eagles</a:t>
            </a:r>
          </a:p>
        </p:txBody>
      </p:sp>
      <p:pic>
        <p:nvPicPr>
          <p:cNvPr id="95237" name="Picture 5"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2413">
            <a:off x="609600" y="3886200"/>
            <a:ext cx="133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p:cNvSpPr txBox="1">
            <a:spLocks noChangeArrowheads="1"/>
          </p:cNvSpPr>
          <p:nvPr/>
        </p:nvSpPr>
        <p:spPr bwMode="auto">
          <a:xfrm>
            <a:off x="990600" y="1752600"/>
            <a:ext cx="4341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Very large soaring birds</a:t>
            </a:r>
          </a:p>
        </p:txBody>
      </p:sp>
      <p:sp>
        <p:nvSpPr>
          <p:cNvPr id="95239" name="Text Box 7"/>
          <p:cNvSpPr txBox="1">
            <a:spLocks noChangeArrowheads="1"/>
          </p:cNvSpPr>
          <p:nvPr/>
        </p:nvSpPr>
        <p:spPr bwMode="auto">
          <a:xfrm>
            <a:off x="3352800" y="4641695"/>
            <a:ext cx="4512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With 6–7 foot wingspans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95236">
                                            <p:txEl>
                                              <p:pRg st="0" end="0"/>
                                            </p:txEl>
                                          </p:spTgt>
                                        </p:tgtEl>
                                      </p:cBhvr>
                                      <p:by x="200000" y="200000"/>
                                    </p:animScale>
                                  </p:childTnLst>
                                </p:cTn>
                              </p:par>
                              <p:par>
                                <p:cTn id="7" presetID="10" presetClass="entr" presetSubtype="0" fill="hold" nodeType="withEffect">
                                  <p:stCondLst>
                                    <p:cond delay="0"/>
                                  </p:stCondLst>
                                  <p:childTnLst>
                                    <p:set>
                                      <p:cBhvr>
                                        <p:cTn id="8" dur="1" fill="hold">
                                          <p:stCondLst>
                                            <p:cond delay="0"/>
                                          </p:stCondLst>
                                        </p:cTn>
                                        <p:tgtEl>
                                          <p:spTgt spid="95237"/>
                                        </p:tgtEl>
                                        <p:attrNameLst>
                                          <p:attrName>style.visibility</p:attrName>
                                        </p:attrNameLst>
                                      </p:cBhvr>
                                      <p:to>
                                        <p:strVal val="visible"/>
                                      </p:to>
                                    </p:set>
                                    <p:animEffect transition="in" filter="fade">
                                      <p:cBhvr>
                                        <p:cTn id="9" dur="5000"/>
                                        <p:tgtEl>
                                          <p:spTgt spid="95237"/>
                                        </p:tgtEl>
                                      </p:cBhvr>
                                    </p:animEffect>
                                  </p:childTnLst>
                                </p:cTn>
                              </p:par>
                              <p:par>
                                <p:cTn id="10" presetID="0" presetClass="path" presetSubtype="0" accel="50000" decel="50000" fill="hold" nodeType="withEffect">
                                  <p:stCondLst>
                                    <p:cond delay="0"/>
                                  </p:stCondLst>
                                  <p:childTnLst>
                                    <p:animMotion origin="layout" path="M 5.27778E-6 -4.44444E-6 C 0.00626 -0.00833 0.01546 -0.01273 0.02414 -0.01481 C 0.03074 -0.02083 0.03681 -0.02199 0.04445 -0.02477 C 0.04966 -0.03125 0.0547 -0.03102 0.06112 -0.03472 C 0.0731 -0.04143 0.08542 -0.04444 0.09827 -0.04699 C 0.11008 -0.05208 0.12171 -0.05648 0.13334 -0.0618 C 0.13959 -0.06991 0.14775 -0.06875 0.15556 -0.07407 C 0.17084 -0.08449 0.18768 -0.09074 0.20383 -0.09884 C 0.21025 -0.10208 0.21581 -0.1081 0.22206 -0.11111 C 0.2264 -0.11296 0.23091 -0.11273 0.23525 -0.11366 C 0.24532 -0.11829 0.24532 -0.12083 0.25747 -0.12361 C 0.27779 -0.13426 0.29897 -0.15023 0.32049 -0.15555 C 0.32657 -0.16389 0.33317 -0.16389 0.34081 -0.16805 C 0.35088 -0.17361 0.35817 -0.18194 0.36858 -0.18518 C 0.37987 -0.19537 0.39237 -0.20046 0.40556 -0.20509 C 0.41199 -0.21342 0.41963 -0.21273 0.42779 -0.21736 C 0.44046 -0.22454 0.45365 -0.22824 0.4665 -0.23472 C 0.48178 -0.24236 0.49671 -0.24884 0.51286 -0.25185 C 0.53456 -0.2618 0.5573 -0.26898 0.57952 -0.27662 C 0.59011 -0.28565 0.60452 -0.29236 0.61667 -0.2963 C 0.62206 -0.30139 0.62536 -0.30602 0.63161 -0.3088 C 0.63838 -0.31782 0.64706 -0.32755 0.65556 -0.33333 C 0.66164 -0.3375 0.66112 -0.33287 0.66112 -0.33842 " pathEditMode="relative" ptsTypes="ffffffffffffffffffffffA">
                                      <p:cBhvr>
                                        <p:cTn id="11" dur="5000" fill="hold"/>
                                        <p:tgtEl>
                                          <p:spTgt spid="95237"/>
                                        </p:tgtEl>
                                        <p:attrNameLst>
                                          <p:attrName>ppt_x</p:attrName>
                                          <p:attrName>ppt_y</p:attrName>
                                        </p:attrNameLst>
                                      </p:cBhvr>
                                    </p:animMotion>
                                  </p:childTnLst>
                                </p:cTn>
                              </p:par>
                              <p:par>
                                <p:cTn id="12" presetID="53" presetClass="entr" presetSubtype="0" fill="hold" grpId="0" nodeType="withEffect">
                                  <p:stCondLst>
                                    <p:cond delay="0"/>
                                  </p:stCondLst>
                                  <p:childTnLst>
                                    <p:set>
                                      <p:cBhvr>
                                        <p:cTn id="13" dur="1" fill="hold">
                                          <p:stCondLst>
                                            <p:cond delay="0"/>
                                          </p:stCondLst>
                                        </p:cTn>
                                        <p:tgtEl>
                                          <p:spTgt spid="95238"/>
                                        </p:tgtEl>
                                        <p:attrNameLst>
                                          <p:attrName>style.visibility</p:attrName>
                                        </p:attrNameLst>
                                      </p:cBhvr>
                                      <p:to>
                                        <p:strVal val="visible"/>
                                      </p:to>
                                    </p:set>
                                    <p:anim calcmode="lin" valueType="num">
                                      <p:cBhvr>
                                        <p:cTn id="14" dur="2000" fill="hold"/>
                                        <p:tgtEl>
                                          <p:spTgt spid="95238"/>
                                        </p:tgtEl>
                                        <p:attrNameLst>
                                          <p:attrName>ppt_w</p:attrName>
                                        </p:attrNameLst>
                                      </p:cBhvr>
                                      <p:tavLst>
                                        <p:tav tm="0">
                                          <p:val>
                                            <p:fltVal val="0"/>
                                          </p:val>
                                        </p:tav>
                                        <p:tav tm="100000">
                                          <p:val>
                                            <p:strVal val="#ppt_w"/>
                                          </p:val>
                                        </p:tav>
                                      </p:tavLst>
                                    </p:anim>
                                    <p:anim calcmode="lin" valueType="num">
                                      <p:cBhvr>
                                        <p:cTn id="15" dur="2000" fill="hold"/>
                                        <p:tgtEl>
                                          <p:spTgt spid="95238"/>
                                        </p:tgtEl>
                                        <p:attrNameLst>
                                          <p:attrName>ppt_h</p:attrName>
                                        </p:attrNameLst>
                                      </p:cBhvr>
                                      <p:tavLst>
                                        <p:tav tm="0">
                                          <p:val>
                                            <p:fltVal val="0"/>
                                          </p:val>
                                        </p:tav>
                                        <p:tav tm="100000">
                                          <p:val>
                                            <p:strVal val="#ppt_h"/>
                                          </p:val>
                                        </p:tav>
                                      </p:tavLst>
                                    </p:anim>
                                    <p:animEffect transition="in" filter="fade">
                                      <p:cBhvr>
                                        <p:cTn id="16" dur="2000"/>
                                        <p:tgtEl>
                                          <p:spTgt spid="95238"/>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95239"/>
                                        </p:tgtEl>
                                        <p:attrNameLst>
                                          <p:attrName>style.visibility</p:attrName>
                                        </p:attrNameLst>
                                      </p:cBhvr>
                                      <p:to>
                                        <p:strVal val="visible"/>
                                      </p:to>
                                    </p:set>
                                    <p:anim calcmode="lin" valueType="num">
                                      <p:cBhvr>
                                        <p:cTn id="19" dur="2000" fill="hold"/>
                                        <p:tgtEl>
                                          <p:spTgt spid="95239"/>
                                        </p:tgtEl>
                                        <p:attrNameLst>
                                          <p:attrName>ppt_w</p:attrName>
                                        </p:attrNameLst>
                                      </p:cBhvr>
                                      <p:tavLst>
                                        <p:tav tm="0">
                                          <p:val>
                                            <p:fltVal val="0"/>
                                          </p:val>
                                        </p:tav>
                                        <p:tav tm="100000">
                                          <p:val>
                                            <p:strVal val="#ppt_w"/>
                                          </p:val>
                                        </p:tav>
                                      </p:tavLst>
                                    </p:anim>
                                    <p:anim calcmode="lin" valueType="num">
                                      <p:cBhvr>
                                        <p:cTn id="20" dur="2000" fill="hold"/>
                                        <p:tgtEl>
                                          <p:spTgt spid="95239"/>
                                        </p:tgtEl>
                                        <p:attrNameLst>
                                          <p:attrName>ppt_h</p:attrName>
                                        </p:attrNameLst>
                                      </p:cBhvr>
                                      <p:tavLst>
                                        <p:tav tm="0">
                                          <p:val>
                                            <p:fltVal val="0"/>
                                          </p:val>
                                        </p:tav>
                                        <p:tav tm="100000">
                                          <p:val>
                                            <p:strVal val="#ppt_h"/>
                                          </p:val>
                                        </p:tav>
                                      </p:tavLst>
                                    </p:anim>
                                    <p:animEffect transition="in" filter="fade">
                                      <p:cBhvr>
                                        <p:cTn id="21"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7"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8" name="AutoShape 4" descr="0D4D1340-A1F1-429D-9318-5DFBE6F807B7@maine"/>
          <p:cNvSpPr>
            <a:spLocks noChangeAspect="1" noChangeArrowheads="1"/>
          </p:cNvSpPr>
          <p:nvPr/>
        </p:nvSpPr>
        <p:spPr bwMode="auto">
          <a:xfrm>
            <a:off x="3054495" y="2732807"/>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a:extLst>
              <a:ext uri="{FF2B5EF4-FFF2-40B4-BE49-F238E27FC236}">
                <a16:creationId xmlns:a16="http://schemas.microsoft.com/office/drawing/2014/main" id="{07D1B7CD-7632-4FEF-AA44-CA9AFA4AE18A}"/>
              </a:ext>
            </a:extLst>
          </p:cNvPr>
          <p:cNvPicPr>
            <a:picLocks noChangeAspect="1"/>
          </p:cNvPicPr>
          <p:nvPr/>
        </p:nvPicPr>
        <p:blipFill>
          <a:blip r:embed="rId3"/>
          <a:stretch>
            <a:fillRect/>
          </a:stretch>
        </p:blipFill>
        <p:spPr>
          <a:xfrm>
            <a:off x="0" y="0"/>
            <a:ext cx="9537338" cy="6876182"/>
          </a:xfrm>
          <a:prstGeom prst="rect">
            <a:avLst/>
          </a:prstGeom>
        </p:spPr>
      </p:pic>
      <p:sp>
        <p:nvSpPr>
          <p:cNvPr id="103430" name="Rectangle 6"/>
          <p:cNvSpPr>
            <a:spLocks noChangeArrowheads="1"/>
          </p:cNvSpPr>
          <p:nvPr/>
        </p:nvSpPr>
        <p:spPr bwMode="auto">
          <a:xfrm>
            <a:off x="3276600" y="18182"/>
            <a:ext cx="3167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Bald Eagle</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31">
            <a:off x="5105400" y="457200"/>
            <a:ext cx="174783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410" name="Picture 10" descr="McNBaldiead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20084">
            <a:off x="3962400" y="1143000"/>
            <a:ext cx="4419600" cy="3808413"/>
          </a:xfrm>
          <a:prstGeom prst="rect">
            <a:avLst/>
          </a:prstGeom>
          <a:noFill/>
          <a:extLst>
            <a:ext uri="{909E8E84-426E-40DD-AFC4-6F175D3DCCD1}">
              <a14:hiddenFill xmlns:a14="http://schemas.microsoft.com/office/drawing/2010/main">
                <a:solidFill>
                  <a:srgbClr val="FFFFFF"/>
                </a:solidFill>
              </a14:hiddenFill>
            </a:ext>
          </a:extLst>
        </p:spPr>
      </p:pic>
      <p:pic>
        <p:nvPicPr>
          <p:cNvPr id="102411" name="Picture 11" descr="ShawnCareyadultBaldieflight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594" y="906418"/>
            <a:ext cx="3302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02404" name="Rectangle 4"/>
          <p:cNvSpPr>
            <a:spLocks noChangeArrowheads="1"/>
          </p:cNvSpPr>
          <p:nvPr/>
        </p:nvSpPr>
        <p:spPr bwMode="auto">
          <a:xfrm>
            <a:off x="381000" y="179977"/>
            <a:ext cx="5442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Large protruding head and bill</a:t>
            </a:r>
          </a:p>
        </p:txBody>
      </p:sp>
      <p:pic>
        <p:nvPicPr>
          <p:cNvPr id="102412" name="Picture 12"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33941">
            <a:off x="3807554" y="799305"/>
            <a:ext cx="1747838" cy="4495800"/>
          </a:xfrm>
          <a:prstGeom prst="rect">
            <a:avLst/>
          </a:prstGeom>
          <a:noFill/>
          <a:extLst>
            <a:ext uri="{909E8E84-426E-40DD-AFC4-6F175D3DCCD1}">
              <a14:hiddenFill xmlns:a14="http://schemas.microsoft.com/office/drawing/2010/main">
                <a:solidFill>
                  <a:srgbClr val="FFFFFF"/>
                </a:solidFill>
              </a14:hiddenFill>
            </a:ext>
          </a:extLst>
        </p:spPr>
      </p:pic>
      <p:sp>
        <p:nvSpPr>
          <p:cNvPr id="102405" name="Rectangle 5"/>
          <p:cNvSpPr>
            <a:spLocks noChangeArrowheads="1"/>
          </p:cNvSpPr>
          <p:nvPr/>
        </p:nvSpPr>
        <p:spPr bwMode="auto">
          <a:xfrm>
            <a:off x="609600" y="5617680"/>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solidFill>
                  <a:schemeClr val="bg1"/>
                </a:solidFill>
              </a:rPr>
              <a:t>Long straight wings held flat when soaring</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02406"/>
                                        </p:tgtEl>
                                        <p:attrNameLst>
                                          <p:attrName>style.visibility</p:attrName>
                                        </p:attrNameLst>
                                      </p:cBhvr>
                                      <p:to>
                                        <p:strVal val="visible"/>
                                      </p:to>
                                    </p:set>
                                    <p:animEffect transition="in" filter="fade">
                                      <p:cBhvr>
                                        <p:cTn id="7" dur="3000"/>
                                        <p:tgtEl>
                                          <p:spTgt spid="10240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2404"/>
                                        </p:tgtEl>
                                        <p:attrNameLst>
                                          <p:attrName>style.visibility</p:attrName>
                                        </p:attrNameLst>
                                      </p:cBhvr>
                                      <p:to>
                                        <p:strVal val="visible"/>
                                      </p:to>
                                    </p:set>
                                    <p:animEffect transition="in" filter="fade">
                                      <p:cBhvr>
                                        <p:cTn id="10" dur="2000"/>
                                        <p:tgtEl>
                                          <p:spTgt spid="102404"/>
                                        </p:tgtEl>
                                      </p:cBhvr>
                                    </p:animEffect>
                                  </p:childTnLst>
                                </p:cTn>
                              </p:par>
                            </p:childTnLst>
                          </p:cTn>
                        </p:par>
                        <p:par>
                          <p:cTn id="11" fill="hold" nodeType="afterGroup">
                            <p:stCondLst>
                              <p:cond delay="4000"/>
                            </p:stCondLst>
                            <p:childTnLst>
                              <p:par>
                                <p:cTn id="12" presetID="53" presetClass="entr" presetSubtype="0" fill="hold" nodeType="after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2000" fill="hold"/>
                                        <p:tgtEl>
                                          <p:spTgt spid="102411"/>
                                        </p:tgtEl>
                                        <p:attrNameLst>
                                          <p:attrName>ppt_w</p:attrName>
                                        </p:attrNameLst>
                                      </p:cBhvr>
                                      <p:tavLst>
                                        <p:tav tm="0">
                                          <p:val>
                                            <p:fltVal val="0"/>
                                          </p:val>
                                        </p:tav>
                                        <p:tav tm="100000">
                                          <p:val>
                                            <p:strVal val="#ppt_w"/>
                                          </p:val>
                                        </p:tav>
                                      </p:tavLst>
                                    </p:anim>
                                    <p:anim calcmode="lin" valueType="num">
                                      <p:cBhvr>
                                        <p:cTn id="15" dur="2000" fill="hold"/>
                                        <p:tgtEl>
                                          <p:spTgt spid="102411"/>
                                        </p:tgtEl>
                                        <p:attrNameLst>
                                          <p:attrName>ppt_h</p:attrName>
                                        </p:attrNameLst>
                                      </p:cBhvr>
                                      <p:tavLst>
                                        <p:tav tm="0">
                                          <p:val>
                                            <p:fltVal val="0"/>
                                          </p:val>
                                        </p:tav>
                                        <p:tav tm="100000">
                                          <p:val>
                                            <p:strVal val="#ppt_h"/>
                                          </p:val>
                                        </p:tav>
                                      </p:tavLst>
                                    </p:anim>
                                    <p:animEffect transition="in" filter="fade">
                                      <p:cBhvr>
                                        <p:cTn id="16" dur="2000"/>
                                        <p:tgtEl>
                                          <p:spTgt spid="102411"/>
                                        </p:tgtEl>
                                      </p:cBhvr>
                                    </p:animEffect>
                                  </p:childTnLst>
                                </p:cTn>
                              </p:par>
                            </p:childTnLst>
                          </p:cTn>
                        </p:par>
                        <p:par>
                          <p:cTn id="17" fill="hold" nodeType="afterGroup">
                            <p:stCondLst>
                              <p:cond delay="6000"/>
                            </p:stCondLst>
                            <p:childTnLst>
                              <p:par>
                                <p:cTn id="18" presetID="53" presetClass="entr" presetSubtype="0" fill="hold" nodeType="afterEffect">
                                  <p:stCondLst>
                                    <p:cond delay="0"/>
                                  </p:stCondLst>
                                  <p:childTnLst>
                                    <p:set>
                                      <p:cBhvr>
                                        <p:cTn id="19" dur="1" fill="hold">
                                          <p:stCondLst>
                                            <p:cond delay="0"/>
                                          </p:stCondLst>
                                        </p:cTn>
                                        <p:tgtEl>
                                          <p:spTgt spid="102410"/>
                                        </p:tgtEl>
                                        <p:attrNameLst>
                                          <p:attrName>style.visibility</p:attrName>
                                        </p:attrNameLst>
                                      </p:cBhvr>
                                      <p:to>
                                        <p:strVal val="visible"/>
                                      </p:to>
                                    </p:set>
                                    <p:anim calcmode="lin" valueType="num">
                                      <p:cBhvr>
                                        <p:cTn id="20" dur="3000" fill="hold"/>
                                        <p:tgtEl>
                                          <p:spTgt spid="102410"/>
                                        </p:tgtEl>
                                        <p:attrNameLst>
                                          <p:attrName>ppt_w</p:attrName>
                                        </p:attrNameLst>
                                      </p:cBhvr>
                                      <p:tavLst>
                                        <p:tav tm="0">
                                          <p:val>
                                            <p:fltVal val="0"/>
                                          </p:val>
                                        </p:tav>
                                        <p:tav tm="100000">
                                          <p:val>
                                            <p:strVal val="#ppt_w"/>
                                          </p:val>
                                        </p:tav>
                                      </p:tavLst>
                                    </p:anim>
                                    <p:anim calcmode="lin" valueType="num">
                                      <p:cBhvr>
                                        <p:cTn id="21" dur="3000" fill="hold"/>
                                        <p:tgtEl>
                                          <p:spTgt spid="102410"/>
                                        </p:tgtEl>
                                        <p:attrNameLst>
                                          <p:attrName>ppt_h</p:attrName>
                                        </p:attrNameLst>
                                      </p:cBhvr>
                                      <p:tavLst>
                                        <p:tav tm="0">
                                          <p:val>
                                            <p:fltVal val="0"/>
                                          </p:val>
                                        </p:tav>
                                        <p:tav tm="100000">
                                          <p:val>
                                            <p:strVal val="#ppt_h"/>
                                          </p:val>
                                        </p:tav>
                                      </p:tavLst>
                                    </p:anim>
                                    <p:animEffect transition="in" filter="fade">
                                      <p:cBhvr>
                                        <p:cTn id="22" dur="3000"/>
                                        <p:tgtEl>
                                          <p:spTgt spid="102410"/>
                                        </p:tgtEl>
                                      </p:cBhvr>
                                    </p:animEffect>
                                  </p:childTnLst>
                                </p:cTn>
                              </p:par>
                            </p:childTnLst>
                          </p:cTn>
                        </p:par>
                        <p:par>
                          <p:cTn id="23" fill="hold" nodeType="afterGroup">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02405"/>
                                        </p:tgtEl>
                                        <p:attrNameLst>
                                          <p:attrName>style.visibility</p:attrName>
                                        </p:attrNameLst>
                                      </p:cBhvr>
                                      <p:to>
                                        <p:strVal val="visible"/>
                                      </p:to>
                                    </p:set>
                                    <p:animEffect transition="in" filter="fade">
                                      <p:cBhvr>
                                        <p:cTn id="26" dur="2000"/>
                                        <p:tgtEl>
                                          <p:spTgt spid="102405"/>
                                        </p:tgtEl>
                                      </p:cBhvr>
                                    </p:animEffect>
                                  </p:childTnLst>
                                </p:cTn>
                              </p:par>
                            </p:childTnLst>
                          </p:cTn>
                        </p:par>
                        <p:par>
                          <p:cTn id="27" fill="hold" nodeType="afterGroup">
                            <p:stCondLst>
                              <p:cond delay="11000"/>
                            </p:stCondLst>
                            <p:childTnLst>
                              <p:par>
                                <p:cTn id="28" presetID="53" presetClass="exit" presetSubtype="0" fill="hold" nodeType="afterEffect">
                                  <p:stCondLst>
                                    <p:cond delay="500"/>
                                  </p:stCondLst>
                                  <p:childTnLst>
                                    <p:anim calcmode="lin" valueType="num">
                                      <p:cBhvr>
                                        <p:cTn id="29" dur="3000"/>
                                        <p:tgtEl>
                                          <p:spTgt spid="102406"/>
                                        </p:tgtEl>
                                        <p:attrNameLst>
                                          <p:attrName>ppt_w</p:attrName>
                                        </p:attrNameLst>
                                      </p:cBhvr>
                                      <p:tavLst>
                                        <p:tav tm="0">
                                          <p:val>
                                            <p:strVal val="ppt_w"/>
                                          </p:val>
                                        </p:tav>
                                        <p:tav tm="100000">
                                          <p:val>
                                            <p:fltVal val="0"/>
                                          </p:val>
                                        </p:tav>
                                      </p:tavLst>
                                    </p:anim>
                                    <p:anim calcmode="lin" valueType="num">
                                      <p:cBhvr>
                                        <p:cTn id="30" dur="3000"/>
                                        <p:tgtEl>
                                          <p:spTgt spid="102406"/>
                                        </p:tgtEl>
                                        <p:attrNameLst>
                                          <p:attrName>ppt_h</p:attrName>
                                        </p:attrNameLst>
                                      </p:cBhvr>
                                      <p:tavLst>
                                        <p:tav tm="0">
                                          <p:val>
                                            <p:strVal val="ppt_h"/>
                                          </p:val>
                                        </p:tav>
                                        <p:tav tm="100000">
                                          <p:val>
                                            <p:fltVal val="0"/>
                                          </p:val>
                                        </p:tav>
                                      </p:tavLst>
                                    </p:anim>
                                    <p:animEffect transition="out" filter="fade">
                                      <p:cBhvr>
                                        <p:cTn id="31" dur="3000"/>
                                        <p:tgtEl>
                                          <p:spTgt spid="102406"/>
                                        </p:tgtEl>
                                      </p:cBhvr>
                                    </p:animEffect>
                                    <p:set>
                                      <p:cBhvr>
                                        <p:cTn id="32" dur="1" fill="hold">
                                          <p:stCondLst>
                                            <p:cond delay="2999"/>
                                          </p:stCondLst>
                                        </p:cTn>
                                        <p:tgtEl>
                                          <p:spTgt spid="102406"/>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3000"/>
                                        <p:tgtEl>
                                          <p:spTgt spid="102411"/>
                                        </p:tgtEl>
                                        <p:attrNameLst>
                                          <p:attrName>ppt_w</p:attrName>
                                        </p:attrNameLst>
                                      </p:cBhvr>
                                      <p:tavLst>
                                        <p:tav tm="0">
                                          <p:val>
                                            <p:strVal val="ppt_w"/>
                                          </p:val>
                                        </p:tav>
                                        <p:tav tm="100000">
                                          <p:val>
                                            <p:fltVal val="0"/>
                                          </p:val>
                                        </p:tav>
                                      </p:tavLst>
                                    </p:anim>
                                    <p:anim calcmode="lin" valueType="num">
                                      <p:cBhvr>
                                        <p:cTn id="35" dur="3000"/>
                                        <p:tgtEl>
                                          <p:spTgt spid="102411"/>
                                        </p:tgtEl>
                                        <p:attrNameLst>
                                          <p:attrName>ppt_h</p:attrName>
                                        </p:attrNameLst>
                                      </p:cBhvr>
                                      <p:tavLst>
                                        <p:tav tm="0">
                                          <p:val>
                                            <p:strVal val="ppt_h"/>
                                          </p:val>
                                        </p:tav>
                                        <p:tav tm="100000">
                                          <p:val>
                                            <p:fltVal val="0"/>
                                          </p:val>
                                        </p:tav>
                                      </p:tavLst>
                                    </p:anim>
                                    <p:animEffect transition="out" filter="fade">
                                      <p:cBhvr>
                                        <p:cTn id="36" dur="3000"/>
                                        <p:tgtEl>
                                          <p:spTgt spid="102411"/>
                                        </p:tgtEl>
                                      </p:cBhvr>
                                    </p:animEffect>
                                    <p:set>
                                      <p:cBhvr>
                                        <p:cTn id="37" dur="1" fill="hold">
                                          <p:stCondLst>
                                            <p:cond delay="2999"/>
                                          </p:stCondLst>
                                        </p:cTn>
                                        <p:tgtEl>
                                          <p:spTgt spid="102411"/>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0"/>
                                        <p:tgtEl>
                                          <p:spTgt spid="102404"/>
                                        </p:tgtEl>
                                        <p:attrNameLst>
                                          <p:attrName>ppt_w</p:attrName>
                                        </p:attrNameLst>
                                      </p:cBhvr>
                                      <p:tavLst>
                                        <p:tav tm="0">
                                          <p:val>
                                            <p:strVal val="ppt_w"/>
                                          </p:val>
                                        </p:tav>
                                        <p:tav tm="100000">
                                          <p:val>
                                            <p:fltVal val="0"/>
                                          </p:val>
                                        </p:tav>
                                      </p:tavLst>
                                    </p:anim>
                                    <p:anim calcmode="lin" valueType="num">
                                      <p:cBhvr>
                                        <p:cTn id="40" dur="5000"/>
                                        <p:tgtEl>
                                          <p:spTgt spid="102404"/>
                                        </p:tgtEl>
                                        <p:attrNameLst>
                                          <p:attrName>ppt_h</p:attrName>
                                        </p:attrNameLst>
                                      </p:cBhvr>
                                      <p:tavLst>
                                        <p:tav tm="0">
                                          <p:val>
                                            <p:strVal val="ppt_h"/>
                                          </p:val>
                                        </p:tav>
                                        <p:tav tm="100000">
                                          <p:val>
                                            <p:fltVal val="0"/>
                                          </p:val>
                                        </p:tav>
                                      </p:tavLst>
                                    </p:anim>
                                    <p:animEffect transition="out" filter="fade">
                                      <p:cBhvr>
                                        <p:cTn id="41" dur="5000"/>
                                        <p:tgtEl>
                                          <p:spTgt spid="102404"/>
                                        </p:tgtEl>
                                      </p:cBhvr>
                                    </p:animEffect>
                                    <p:set>
                                      <p:cBhvr>
                                        <p:cTn id="42" dur="1" fill="hold">
                                          <p:stCondLst>
                                            <p:cond delay="4999"/>
                                          </p:stCondLst>
                                        </p:cTn>
                                        <p:tgtEl>
                                          <p:spTgt spid="10240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102410"/>
                                        </p:tgtEl>
                                      </p:cBhvr>
                                    </p:animEffect>
                                    <p:set>
                                      <p:cBhvr>
                                        <p:cTn id="45" dur="1" fill="hold">
                                          <p:stCondLst>
                                            <p:cond delay="2999"/>
                                          </p:stCondLst>
                                        </p:cTn>
                                        <p:tgtEl>
                                          <p:spTgt spid="1024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02412"/>
                                        </p:tgtEl>
                                        <p:attrNameLst>
                                          <p:attrName>style.visibility</p:attrName>
                                        </p:attrNameLst>
                                      </p:cBhvr>
                                      <p:to>
                                        <p:strVal val="visible"/>
                                      </p:to>
                                    </p:set>
                                    <p:animEffect transition="in" filter="fade">
                                      <p:cBhvr>
                                        <p:cTn id="48" dur="50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4" grpId="1"/>
      <p:bldP spid="10240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6" name="Picture 10" descr="DaveMcNhawksyoungB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219200"/>
            <a:ext cx="3479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06502" name="Text Box 6"/>
          <p:cNvSpPr txBox="1">
            <a:spLocks noChangeArrowheads="1"/>
          </p:cNvSpPr>
          <p:nvPr/>
        </p:nvSpPr>
        <p:spPr bwMode="auto">
          <a:xfrm>
            <a:off x="441960" y="1492312"/>
            <a:ext cx="29241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Are brown and can</a:t>
            </a:r>
          </a:p>
          <a:p>
            <a:pPr algn="l"/>
            <a:r>
              <a:rPr lang="en-US" sz="1800" dirty="0">
                <a:solidFill>
                  <a:schemeClr val="bg1"/>
                </a:solidFill>
              </a:rPr>
              <a:t>cause confusion with</a:t>
            </a:r>
          </a:p>
          <a:p>
            <a:pPr algn="l"/>
            <a:r>
              <a:rPr lang="en-US" sz="1800" dirty="0">
                <a:solidFill>
                  <a:schemeClr val="bg1"/>
                </a:solidFill>
              </a:rPr>
              <a:t>other large birds…</a:t>
            </a:r>
          </a:p>
        </p:txBody>
      </p:sp>
      <p:sp>
        <p:nvSpPr>
          <p:cNvPr id="106501" name="Rectangle 5"/>
          <p:cNvSpPr>
            <a:spLocks noChangeArrowheads="1"/>
          </p:cNvSpPr>
          <p:nvPr/>
        </p:nvSpPr>
        <p:spPr bwMode="auto">
          <a:xfrm>
            <a:off x="838200" y="457200"/>
            <a:ext cx="530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rgbClr val="FFFF00"/>
                </a:solidFill>
              </a:rPr>
              <a:t>Immature</a:t>
            </a:r>
            <a:r>
              <a:rPr lang="en-US" sz="3600" dirty="0">
                <a:solidFill>
                  <a:srgbClr val="83FD3F"/>
                </a:solidFill>
              </a:rPr>
              <a:t> </a:t>
            </a:r>
            <a:r>
              <a:rPr lang="en-US" sz="3600" dirty="0">
                <a:solidFill>
                  <a:srgbClr val="FFC000"/>
                </a:solidFill>
              </a:rPr>
              <a:t>Bald Eagles</a:t>
            </a:r>
          </a:p>
        </p:txBody>
      </p:sp>
      <p:pic>
        <p:nvPicPr>
          <p:cNvPr id="106509" name="Picture 13" descr="ShawnCareyjuvie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3912">
            <a:off x="2628901" y="3200402"/>
            <a:ext cx="6324600" cy="2386013"/>
          </a:xfrm>
          <a:prstGeom prst="rect">
            <a:avLst/>
          </a:prstGeom>
          <a:noFill/>
          <a:extLst>
            <a:ext uri="{909E8E84-426E-40DD-AFC4-6F175D3DCCD1}">
              <a14:hiddenFill xmlns:a14="http://schemas.microsoft.com/office/drawing/2010/main">
                <a:solidFill>
                  <a:srgbClr val="FFFFFF"/>
                </a:solidFill>
              </a14:hiddenFill>
            </a:ext>
          </a:extLst>
        </p:spPr>
      </p:pic>
      <p:sp>
        <p:nvSpPr>
          <p:cNvPr id="106508" name="Line 12"/>
          <p:cNvSpPr>
            <a:spLocks noChangeShapeType="1"/>
          </p:cNvSpPr>
          <p:nvPr/>
        </p:nvSpPr>
        <p:spPr bwMode="auto">
          <a:xfrm flipV="1">
            <a:off x="2895600" y="4572000"/>
            <a:ext cx="2590800"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0" name="Line 14"/>
          <p:cNvSpPr>
            <a:spLocks noChangeShapeType="1"/>
          </p:cNvSpPr>
          <p:nvPr/>
        </p:nvSpPr>
        <p:spPr bwMode="auto">
          <a:xfrm flipV="1">
            <a:off x="4876800" y="4419598"/>
            <a:ext cx="1981200" cy="121920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5" name="Rectangle 9"/>
          <p:cNvSpPr>
            <a:spLocks noChangeArrowheads="1"/>
          </p:cNvSpPr>
          <p:nvPr/>
        </p:nvSpPr>
        <p:spPr bwMode="auto">
          <a:xfrm>
            <a:off x="381000" y="3688139"/>
            <a:ext cx="556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solidFill>
                  <a:schemeClr val="bg1"/>
                </a:solidFill>
              </a:rPr>
              <a:t> White can be anywhere,</a:t>
            </a:r>
          </a:p>
          <a:p>
            <a:pPr algn="l"/>
            <a:r>
              <a:rPr lang="en-US" sz="1800" dirty="0">
                <a:solidFill>
                  <a:schemeClr val="bg1"/>
                </a:solidFill>
              </a:rPr>
              <a:t> mottled and blotchy</a:t>
            </a:r>
          </a:p>
        </p:txBody>
      </p:sp>
      <p:sp>
        <p:nvSpPr>
          <p:cNvPr id="106511" name="Line 15"/>
          <p:cNvSpPr>
            <a:spLocks noChangeShapeType="1"/>
          </p:cNvSpPr>
          <p:nvPr/>
        </p:nvSpPr>
        <p:spPr bwMode="auto">
          <a:xfrm flipV="1">
            <a:off x="2514600" y="4876800"/>
            <a:ext cx="3276599" cy="838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0" name="Rectangle 4"/>
          <p:cNvSpPr>
            <a:spLocks noChangeArrowheads="1"/>
          </p:cNvSpPr>
          <p:nvPr/>
        </p:nvSpPr>
        <p:spPr bwMode="auto">
          <a:xfrm>
            <a:off x="0" y="5087034"/>
            <a:ext cx="731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l"/>
            <a:r>
              <a:rPr lang="en-US" sz="1800" dirty="0">
                <a:solidFill>
                  <a:schemeClr val="bg1"/>
                </a:solidFill>
              </a:rPr>
              <a:t>White in ‘</a:t>
            </a:r>
            <a:r>
              <a:rPr lang="en-US" sz="1800" dirty="0" err="1">
                <a:solidFill>
                  <a:schemeClr val="bg1"/>
                </a:solidFill>
              </a:rPr>
              <a:t>wingpit</a:t>
            </a:r>
            <a:r>
              <a:rPr lang="en-US" sz="1800" dirty="0">
                <a:solidFill>
                  <a:schemeClr val="bg1"/>
                </a:solidFill>
              </a:rPr>
              <a:t>’ area</a:t>
            </a:r>
          </a:p>
          <a:p>
            <a:pPr lvl="1" algn="l"/>
            <a:endParaRPr lang="en-US" sz="1800" dirty="0">
              <a:solidFill>
                <a:schemeClr val="bg1"/>
              </a:solidFill>
            </a:endParaRPr>
          </a:p>
          <a:p>
            <a:pPr algn="l"/>
            <a:r>
              <a:rPr lang="en-US" sz="1800" dirty="0">
                <a:solidFill>
                  <a:schemeClr val="bg1"/>
                </a:solidFill>
              </a:rPr>
              <a:t>      Also, on belly and along line of wing</a:t>
            </a:r>
          </a:p>
        </p:txBody>
      </p:sp>
      <p:sp>
        <p:nvSpPr>
          <p:cNvPr id="106504" name="Rectangle 8"/>
          <p:cNvSpPr>
            <a:spLocks noChangeArrowheads="1"/>
          </p:cNvSpPr>
          <p:nvPr/>
        </p:nvSpPr>
        <p:spPr bwMode="auto">
          <a:xfrm>
            <a:off x="381000" y="2717800"/>
            <a:ext cx="3456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 It takes 5 years to reach</a:t>
            </a:r>
          </a:p>
          <a:p>
            <a:pPr algn="l"/>
            <a:r>
              <a:rPr lang="en-US" sz="1800" dirty="0">
                <a:solidFill>
                  <a:schemeClr val="bg1"/>
                </a:solidFill>
              </a:rPr>
              <a:t> adult plumage</a:t>
            </a:r>
          </a:p>
        </p:txBody>
      </p:sp>
      <p:pic>
        <p:nvPicPr>
          <p:cNvPr id="106507" name="Picture 11" descr="DaveMcNHY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60133"/>
            <a:ext cx="2408458" cy="2160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fade">
                                      <p:cBhvr>
                                        <p:cTn id="7" dur="2000"/>
                                        <p:tgtEl>
                                          <p:spTgt spid="1065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6506"/>
                                        </p:tgtEl>
                                        <p:attrNameLst>
                                          <p:attrName>style.visibility</p:attrName>
                                        </p:attrNameLst>
                                      </p:cBhvr>
                                      <p:to>
                                        <p:strVal val="visible"/>
                                      </p:to>
                                    </p:set>
                                    <p:animEffect transition="in" filter="fade">
                                      <p:cBhvr>
                                        <p:cTn id="11" dur="3000"/>
                                        <p:tgtEl>
                                          <p:spTgt spid="106506"/>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6504"/>
                                        </p:tgtEl>
                                        <p:attrNameLst>
                                          <p:attrName>style.visibility</p:attrName>
                                        </p:attrNameLst>
                                      </p:cBhvr>
                                      <p:to>
                                        <p:strVal val="visible"/>
                                      </p:to>
                                    </p:set>
                                    <p:animEffect transition="in" filter="fade">
                                      <p:cBhvr>
                                        <p:cTn id="15" dur="2000"/>
                                        <p:tgtEl>
                                          <p:spTgt spid="106504"/>
                                        </p:tgtEl>
                                      </p:cBhvr>
                                    </p:animEffect>
                                  </p:childTnLst>
                                </p:cTn>
                              </p:par>
                            </p:childTnLst>
                          </p:cTn>
                        </p:par>
                        <p:par>
                          <p:cTn id="16" fill="hold" nodeType="afterGroup">
                            <p:stCondLst>
                              <p:cond delay="7000"/>
                            </p:stCondLst>
                            <p:childTnLst>
                              <p:par>
                                <p:cTn id="17" presetID="9" presetClass="emph" presetSubtype="0" nodeType="afterEffect">
                                  <p:stCondLst>
                                    <p:cond delay="1000"/>
                                  </p:stCondLst>
                                  <p:childTnLst>
                                    <p:set>
                                      <p:cBhvr rctx="PPT">
                                        <p:cTn id="18" dur="indefinite"/>
                                        <p:tgtEl>
                                          <p:spTgt spid="106506"/>
                                        </p:tgtEl>
                                        <p:attrNameLst>
                                          <p:attrName>style.opacity</p:attrName>
                                        </p:attrNameLst>
                                      </p:cBhvr>
                                      <p:to>
                                        <p:strVal val="0.25"/>
                                      </p:to>
                                    </p:set>
                                    <p:animEffect filter="image" prLst="opacity: 0.25">
                                      <p:cBhvr rctx="IE">
                                        <p:cTn id="19" dur="indefinite"/>
                                        <p:tgtEl>
                                          <p:spTgt spid="106506"/>
                                        </p:tgtEl>
                                      </p:cBhvr>
                                    </p:animEffect>
                                  </p:childTnLst>
                                </p:cTn>
                              </p:par>
                              <p:par>
                                <p:cTn id="20" presetID="53" presetClass="exit" presetSubtype="0" fill="hold" nodeType="withEffect">
                                  <p:stCondLst>
                                    <p:cond delay="1000"/>
                                  </p:stCondLst>
                                  <p:childTnLst>
                                    <p:anim calcmode="lin" valueType="num">
                                      <p:cBhvr>
                                        <p:cTn id="21" dur="2000"/>
                                        <p:tgtEl>
                                          <p:spTgt spid="106506"/>
                                        </p:tgtEl>
                                        <p:attrNameLst>
                                          <p:attrName>ppt_w</p:attrName>
                                        </p:attrNameLst>
                                      </p:cBhvr>
                                      <p:tavLst>
                                        <p:tav tm="0">
                                          <p:val>
                                            <p:strVal val="ppt_w"/>
                                          </p:val>
                                        </p:tav>
                                        <p:tav tm="100000">
                                          <p:val>
                                            <p:fltVal val="0"/>
                                          </p:val>
                                        </p:tav>
                                      </p:tavLst>
                                    </p:anim>
                                    <p:anim calcmode="lin" valueType="num">
                                      <p:cBhvr>
                                        <p:cTn id="22" dur="2000"/>
                                        <p:tgtEl>
                                          <p:spTgt spid="106506"/>
                                        </p:tgtEl>
                                        <p:attrNameLst>
                                          <p:attrName>ppt_h</p:attrName>
                                        </p:attrNameLst>
                                      </p:cBhvr>
                                      <p:tavLst>
                                        <p:tav tm="0">
                                          <p:val>
                                            <p:strVal val="ppt_h"/>
                                          </p:val>
                                        </p:tav>
                                        <p:tav tm="100000">
                                          <p:val>
                                            <p:fltVal val="0"/>
                                          </p:val>
                                        </p:tav>
                                      </p:tavLst>
                                    </p:anim>
                                    <p:animEffect transition="out" filter="fade">
                                      <p:cBhvr>
                                        <p:cTn id="23" dur="2000"/>
                                        <p:tgtEl>
                                          <p:spTgt spid="106506"/>
                                        </p:tgtEl>
                                      </p:cBhvr>
                                    </p:animEffect>
                                    <p:set>
                                      <p:cBhvr>
                                        <p:cTn id="24" dur="1" fill="hold">
                                          <p:stCondLst>
                                            <p:cond delay="1999"/>
                                          </p:stCondLst>
                                        </p:cTn>
                                        <p:tgtEl>
                                          <p:spTgt spid="106506"/>
                                        </p:tgtEl>
                                        <p:attrNameLst>
                                          <p:attrName>style.visibility</p:attrName>
                                        </p:attrNameLst>
                                      </p:cBhvr>
                                      <p:to>
                                        <p:strVal val="hidden"/>
                                      </p:to>
                                    </p:set>
                                  </p:childTnLst>
                                </p:cTn>
                              </p:par>
                            </p:childTnLst>
                          </p:cTn>
                        </p:par>
                        <p:par>
                          <p:cTn id="25" fill="hold" nodeType="afterGroup">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06505"/>
                                        </p:tgtEl>
                                        <p:attrNameLst>
                                          <p:attrName>style.visibility</p:attrName>
                                        </p:attrNameLst>
                                      </p:cBhvr>
                                      <p:to>
                                        <p:strVal val="visible"/>
                                      </p:to>
                                    </p:set>
                                    <p:animEffect transition="in" filter="fade">
                                      <p:cBhvr>
                                        <p:cTn id="28" dur="2000"/>
                                        <p:tgtEl>
                                          <p:spTgt spid="106505"/>
                                        </p:tgtEl>
                                      </p:cBhvr>
                                    </p:animEffect>
                                  </p:childTnLst>
                                </p:cTn>
                              </p:par>
                            </p:childTnLst>
                          </p:cTn>
                        </p:par>
                        <p:par>
                          <p:cTn id="29" fill="hold" nodeType="afterGroup">
                            <p:stCondLst>
                              <p:cond delay="12000"/>
                            </p:stCondLst>
                            <p:childTnLst>
                              <p:par>
                                <p:cTn id="30" presetID="53" presetClass="entr" presetSubtype="0" fill="hold" nodeType="afterEffect">
                                  <p:stCondLst>
                                    <p:cond delay="0"/>
                                  </p:stCondLst>
                                  <p:childTnLst>
                                    <p:set>
                                      <p:cBhvr>
                                        <p:cTn id="31" dur="1" fill="hold">
                                          <p:stCondLst>
                                            <p:cond delay="0"/>
                                          </p:stCondLst>
                                        </p:cTn>
                                        <p:tgtEl>
                                          <p:spTgt spid="106507"/>
                                        </p:tgtEl>
                                        <p:attrNameLst>
                                          <p:attrName>style.visibility</p:attrName>
                                        </p:attrNameLst>
                                      </p:cBhvr>
                                      <p:to>
                                        <p:strVal val="visible"/>
                                      </p:to>
                                    </p:set>
                                    <p:anim calcmode="lin" valueType="num">
                                      <p:cBhvr>
                                        <p:cTn id="32" dur="3000" fill="hold"/>
                                        <p:tgtEl>
                                          <p:spTgt spid="106507"/>
                                        </p:tgtEl>
                                        <p:attrNameLst>
                                          <p:attrName>ppt_w</p:attrName>
                                        </p:attrNameLst>
                                      </p:cBhvr>
                                      <p:tavLst>
                                        <p:tav tm="0">
                                          <p:val>
                                            <p:fltVal val="0"/>
                                          </p:val>
                                        </p:tav>
                                        <p:tav tm="100000">
                                          <p:val>
                                            <p:strVal val="#ppt_w"/>
                                          </p:val>
                                        </p:tav>
                                      </p:tavLst>
                                    </p:anim>
                                    <p:anim calcmode="lin" valueType="num">
                                      <p:cBhvr>
                                        <p:cTn id="33" dur="3000" fill="hold"/>
                                        <p:tgtEl>
                                          <p:spTgt spid="106507"/>
                                        </p:tgtEl>
                                        <p:attrNameLst>
                                          <p:attrName>ppt_h</p:attrName>
                                        </p:attrNameLst>
                                      </p:cBhvr>
                                      <p:tavLst>
                                        <p:tav tm="0">
                                          <p:val>
                                            <p:fltVal val="0"/>
                                          </p:val>
                                        </p:tav>
                                        <p:tav tm="100000">
                                          <p:val>
                                            <p:strVal val="#ppt_h"/>
                                          </p:val>
                                        </p:tav>
                                      </p:tavLst>
                                    </p:anim>
                                    <p:animEffect transition="in" filter="fade">
                                      <p:cBhvr>
                                        <p:cTn id="34" dur="3000"/>
                                        <p:tgtEl>
                                          <p:spTgt spid="106507"/>
                                        </p:tgtEl>
                                      </p:cBhvr>
                                    </p:animEffect>
                                  </p:childTnLst>
                                </p:cTn>
                              </p:par>
                            </p:childTnLst>
                          </p:cTn>
                        </p:par>
                        <p:par>
                          <p:cTn id="35" fill="hold" nodeType="afterGroup">
                            <p:stCondLst>
                              <p:cond delay="15000"/>
                            </p:stCondLst>
                            <p:childTnLst>
                              <p:par>
                                <p:cTn id="36" presetID="53" presetClass="entr" presetSubtype="0" fill="hold" nodeType="afterEffect">
                                  <p:stCondLst>
                                    <p:cond delay="0"/>
                                  </p:stCondLst>
                                  <p:childTnLst>
                                    <p:set>
                                      <p:cBhvr>
                                        <p:cTn id="37" dur="1" fill="hold">
                                          <p:stCondLst>
                                            <p:cond delay="0"/>
                                          </p:stCondLst>
                                        </p:cTn>
                                        <p:tgtEl>
                                          <p:spTgt spid="106500">
                                            <p:txEl>
                                              <p:pRg st="0" end="0"/>
                                            </p:txEl>
                                          </p:spTgt>
                                        </p:tgtEl>
                                        <p:attrNameLst>
                                          <p:attrName>style.visibility</p:attrName>
                                        </p:attrNameLst>
                                      </p:cBhvr>
                                      <p:to>
                                        <p:strVal val="visible"/>
                                      </p:to>
                                    </p:set>
                                    <p:anim calcmode="lin" valueType="num">
                                      <p:cBhvr>
                                        <p:cTn id="38" dur="2000" fill="hold"/>
                                        <p:tgtEl>
                                          <p:spTgt spid="106500">
                                            <p:txEl>
                                              <p:pRg st="0" end="0"/>
                                            </p:txEl>
                                          </p:spTgt>
                                        </p:tgtEl>
                                        <p:attrNameLst>
                                          <p:attrName>ppt_w</p:attrName>
                                        </p:attrNameLst>
                                      </p:cBhvr>
                                      <p:tavLst>
                                        <p:tav tm="0">
                                          <p:val>
                                            <p:fltVal val="0"/>
                                          </p:val>
                                        </p:tav>
                                        <p:tav tm="100000">
                                          <p:val>
                                            <p:strVal val="#ppt_w"/>
                                          </p:val>
                                        </p:tav>
                                      </p:tavLst>
                                    </p:anim>
                                    <p:anim calcmode="lin" valueType="num">
                                      <p:cBhvr>
                                        <p:cTn id="39" dur="2000" fill="hold"/>
                                        <p:tgtEl>
                                          <p:spTgt spid="106500">
                                            <p:txEl>
                                              <p:pRg st="0" end="0"/>
                                            </p:txEl>
                                          </p:spTgt>
                                        </p:tgtEl>
                                        <p:attrNameLst>
                                          <p:attrName>ppt_h</p:attrName>
                                        </p:attrNameLst>
                                      </p:cBhvr>
                                      <p:tavLst>
                                        <p:tav tm="0">
                                          <p:val>
                                            <p:fltVal val="0"/>
                                          </p:val>
                                        </p:tav>
                                        <p:tav tm="100000">
                                          <p:val>
                                            <p:strVal val="#ppt_h"/>
                                          </p:val>
                                        </p:tav>
                                      </p:tavLst>
                                    </p:anim>
                                    <p:animEffect transition="in" filter="fade">
                                      <p:cBhvr>
                                        <p:cTn id="40" dur="2000"/>
                                        <p:tgtEl>
                                          <p:spTgt spid="106500">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6508"/>
                                        </p:tgtEl>
                                        <p:attrNameLst>
                                          <p:attrName>style.visibility</p:attrName>
                                        </p:attrNameLst>
                                      </p:cBhvr>
                                      <p:to>
                                        <p:strVal val="visible"/>
                                      </p:to>
                                    </p:set>
                                    <p:animEffect transition="in" filter="wipe(down)">
                                      <p:cBhvr>
                                        <p:cTn id="43" dur="2000"/>
                                        <p:tgtEl>
                                          <p:spTgt spid="106508"/>
                                        </p:tgtEl>
                                      </p:cBhvr>
                                    </p:animEffect>
                                  </p:childTnLst>
                                </p:cTn>
                              </p:par>
                              <p:par>
                                <p:cTn id="44" presetID="53" presetClass="entr" presetSubtype="0" fill="hold" nodeType="withEffect">
                                  <p:stCondLst>
                                    <p:cond delay="0"/>
                                  </p:stCondLst>
                                  <p:childTnLst>
                                    <p:set>
                                      <p:cBhvr>
                                        <p:cTn id="45" dur="1" fill="hold">
                                          <p:stCondLst>
                                            <p:cond delay="0"/>
                                          </p:stCondLst>
                                        </p:cTn>
                                        <p:tgtEl>
                                          <p:spTgt spid="106509"/>
                                        </p:tgtEl>
                                        <p:attrNameLst>
                                          <p:attrName>style.visibility</p:attrName>
                                        </p:attrNameLst>
                                      </p:cBhvr>
                                      <p:to>
                                        <p:strVal val="visible"/>
                                      </p:to>
                                    </p:set>
                                    <p:anim calcmode="lin" valueType="num">
                                      <p:cBhvr>
                                        <p:cTn id="46" dur="2000" fill="hold"/>
                                        <p:tgtEl>
                                          <p:spTgt spid="106509"/>
                                        </p:tgtEl>
                                        <p:attrNameLst>
                                          <p:attrName>ppt_w</p:attrName>
                                        </p:attrNameLst>
                                      </p:cBhvr>
                                      <p:tavLst>
                                        <p:tav tm="0">
                                          <p:val>
                                            <p:fltVal val="0"/>
                                          </p:val>
                                        </p:tav>
                                        <p:tav tm="100000">
                                          <p:val>
                                            <p:strVal val="#ppt_w"/>
                                          </p:val>
                                        </p:tav>
                                      </p:tavLst>
                                    </p:anim>
                                    <p:anim calcmode="lin" valueType="num">
                                      <p:cBhvr>
                                        <p:cTn id="47" dur="2000" fill="hold"/>
                                        <p:tgtEl>
                                          <p:spTgt spid="106509"/>
                                        </p:tgtEl>
                                        <p:attrNameLst>
                                          <p:attrName>ppt_h</p:attrName>
                                        </p:attrNameLst>
                                      </p:cBhvr>
                                      <p:tavLst>
                                        <p:tav tm="0">
                                          <p:val>
                                            <p:fltVal val="0"/>
                                          </p:val>
                                        </p:tav>
                                        <p:tav tm="100000">
                                          <p:val>
                                            <p:strVal val="#ppt_h"/>
                                          </p:val>
                                        </p:tav>
                                      </p:tavLst>
                                    </p:anim>
                                    <p:animEffect transition="in" filter="fade">
                                      <p:cBhvr>
                                        <p:cTn id="48" dur="2000"/>
                                        <p:tgtEl>
                                          <p:spTgt spid="106509"/>
                                        </p:tgtEl>
                                      </p:cBhvr>
                                    </p:animEffect>
                                  </p:childTnLst>
                                </p:cTn>
                              </p:par>
                            </p:childTnLst>
                          </p:cTn>
                        </p:par>
                        <p:par>
                          <p:cTn id="49" fill="hold" nodeType="afterGroup">
                            <p:stCondLst>
                              <p:cond delay="17000"/>
                            </p:stCondLst>
                            <p:childTnLst>
                              <p:par>
                                <p:cTn id="50" presetID="53" presetClass="entr" presetSubtype="0" fill="hold" nodeType="afterEffect">
                                  <p:stCondLst>
                                    <p:cond delay="500"/>
                                  </p:stCondLst>
                                  <p:childTnLst>
                                    <p:set>
                                      <p:cBhvr>
                                        <p:cTn id="51" dur="1" fill="hold">
                                          <p:stCondLst>
                                            <p:cond delay="0"/>
                                          </p:stCondLst>
                                        </p:cTn>
                                        <p:tgtEl>
                                          <p:spTgt spid="106500">
                                            <p:txEl>
                                              <p:pRg st="2" end="2"/>
                                            </p:txEl>
                                          </p:spTgt>
                                        </p:tgtEl>
                                        <p:attrNameLst>
                                          <p:attrName>style.visibility</p:attrName>
                                        </p:attrNameLst>
                                      </p:cBhvr>
                                      <p:to>
                                        <p:strVal val="visible"/>
                                      </p:to>
                                    </p:set>
                                    <p:anim calcmode="lin" valueType="num">
                                      <p:cBhvr>
                                        <p:cTn id="52" dur="2000" fill="hold"/>
                                        <p:tgtEl>
                                          <p:spTgt spid="106500">
                                            <p:txEl>
                                              <p:pRg st="2" end="2"/>
                                            </p:txEl>
                                          </p:spTgt>
                                        </p:tgtEl>
                                        <p:attrNameLst>
                                          <p:attrName>ppt_w</p:attrName>
                                        </p:attrNameLst>
                                      </p:cBhvr>
                                      <p:tavLst>
                                        <p:tav tm="0">
                                          <p:val>
                                            <p:fltVal val="0"/>
                                          </p:val>
                                        </p:tav>
                                        <p:tav tm="100000">
                                          <p:val>
                                            <p:strVal val="#ppt_w"/>
                                          </p:val>
                                        </p:tav>
                                      </p:tavLst>
                                    </p:anim>
                                    <p:anim calcmode="lin" valueType="num">
                                      <p:cBhvr>
                                        <p:cTn id="53" dur="2000" fill="hold"/>
                                        <p:tgtEl>
                                          <p:spTgt spid="106500">
                                            <p:txEl>
                                              <p:pRg st="2" end="2"/>
                                            </p:txEl>
                                          </p:spTgt>
                                        </p:tgtEl>
                                        <p:attrNameLst>
                                          <p:attrName>ppt_h</p:attrName>
                                        </p:attrNameLst>
                                      </p:cBhvr>
                                      <p:tavLst>
                                        <p:tav tm="0">
                                          <p:val>
                                            <p:fltVal val="0"/>
                                          </p:val>
                                        </p:tav>
                                        <p:tav tm="100000">
                                          <p:val>
                                            <p:strVal val="#ppt_h"/>
                                          </p:val>
                                        </p:tav>
                                      </p:tavLst>
                                    </p:anim>
                                    <p:animEffect transition="in" filter="fade">
                                      <p:cBhvr>
                                        <p:cTn id="54" dur="2000"/>
                                        <p:tgtEl>
                                          <p:spTgt spid="106500">
                                            <p:txEl>
                                              <p:pRg st="2" end="2"/>
                                            </p:txEl>
                                          </p:spTgt>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06511"/>
                                        </p:tgtEl>
                                        <p:attrNameLst>
                                          <p:attrName>style.visibility</p:attrName>
                                        </p:attrNameLst>
                                      </p:cBhvr>
                                      <p:to>
                                        <p:strVal val="visible"/>
                                      </p:to>
                                    </p:set>
                                    <p:animEffect transition="in" filter="wipe(down)">
                                      <p:cBhvr>
                                        <p:cTn id="57" dur="2000"/>
                                        <p:tgtEl>
                                          <p:spTgt spid="106511"/>
                                        </p:tgtEl>
                                      </p:cBhvr>
                                    </p:animEffect>
                                  </p:childTnLst>
                                </p:cTn>
                              </p:par>
                              <p:par>
                                <p:cTn id="58" presetID="22" presetClass="entr" presetSubtype="4" fill="hold" grpId="0" nodeType="withEffect">
                                  <p:stCondLst>
                                    <p:cond delay="500"/>
                                  </p:stCondLst>
                                  <p:childTnLst>
                                    <p:set>
                                      <p:cBhvr>
                                        <p:cTn id="59" dur="1" fill="hold">
                                          <p:stCondLst>
                                            <p:cond delay="0"/>
                                          </p:stCondLst>
                                        </p:cTn>
                                        <p:tgtEl>
                                          <p:spTgt spid="106510"/>
                                        </p:tgtEl>
                                        <p:attrNameLst>
                                          <p:attrName>style.visibility</p:attrName>
                                        </p:attrNameLst>
                                      </p:cBhvr>
                                      <p:to>
                                        <p:strVal val="visible"/>
                                      </p:to>
                                    </p:set>
                                    <p:animEffect transition="in" filter="wipe(down)">
                                      <p:cBhvr>
                                        <p:cTn id="60" dur="20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8" grpId="0" animBg="1"/>
      <p:bldP spid="106510" grpId="0" animBg="1"/>
      <p:bldP spid="106505" grpId="0"/>
      <p:bldP spid="106511" grpId="0" animBg="1"/>
      <p:bldP spid="10650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ilhouetteGoldenEa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39345">
            <a:off x="1681118" y="2323093"/>
            <a:ext cx="1282700" cy="35306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ChangeArrowheads="1"/>
          </p:cNvSpPr>
          <p:nvPr/>
        </p:nvSpPr>
        <p:spPr bwMode="auto">
          <a:xfrm>
            <a:off x="228600" y="334962"/>
            <a:ext cx="390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Golden Eagle</a:t>
            </a:r>
          </a:p>
        </p:txBody>
      </p:sp>
      <p:pic>
        <p:nvPicPr>
          <p:cNvPr id="109573" name="Picture 5" descr="DaveMcNhawksGE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336" y="20701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9572" name="Text Box 4"/>
          <p:cNvSpPr txBox="1">
            <a:spLocks noChangeArrowheads="1"/>
          </p:cNvSpPr>
          <p:nvPr/>
        </p:nvSpPr>
        <p:spPr bwMode="auto">
          <a:xfrm>
            <a:off x="2307228" y="1222314"/>
            <a:ext cx="55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Large, dark  soaring bird</a:t>
            </a:r>
            <a:endParaRPr lang="en-US" b="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2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9" name="Picture 15" descr="mergedbute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525" y="1676400"/>
            <a:ext cx="1011238" cy="1752600"/>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ChangeArrowheads="1"/>
          </p:cNvSpPr>
          <p:nvPr/>
        </p:nvSpPr>
        <p:spPr bwMode="auto">
          <a:xfrm>
            <a:off x="457200" y="457200"/>
            <a:ext cx="81534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FF00"/>
                </a:solidFill>
              </a:rPr>
              <a:t>First!</a:t>
            </a:r>
          </a:p>
          <a:p>
            <a:pPr algn="l"/>
            <a:endParaRPr lang="en-US" sz="1800" dirty="0">
              <a:solidFill>
                <a:srgbClr val="FFFF00"/>
              </a:solidFill>
            </a:endParaRPr>
          </a:p>
          <a:p>
            <a:r>
              <a:rPr lang="en-US" sz="2800" dirty="0">
                <a:solidFill>
                  <a:srgbClr val="FFC000"/>
                </a:solidFill>
              </a:rPr>
              <a:t>Learn the basic silhouettes/shapes of…</a:t>
            </a:r>
          </a:p>
        </p:txBody>
      </p:sp>
      <p:pic>
        <p:nvPicPr>
          <p:cNvPr id="31752" name="Picture 8"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827088"/>
            <a:ext cx="571500" cy="76041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5" name="Rectangle 11"/>
          <p:cNvSpPr>
            <a:spLocks noChangeArrowheads="1"/>
          </p:cNvSpPr>
          <p:nvPr/>
        </p:nvSpPr>
        <p:spPr bwMode="auto">
          <a:xfrm>
            <a:off x="1143000" y="41910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solidFill>
                  <a:schemeClr val="bg1"/>
                </a:solidFill>
              </a:rPr>
              <a:t>Falcons</a:t>
            </a:r>
          </a:p>
        </p:txBody>
      </p:sp>
      <p:pic>
        <p:nvPicPr>
          <p:cNvPr id="31758" name="Picture 14" descr="eagle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92347">
            <a:off x="8763000" y="6172200"/>
            <a:ext cx="242887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6" name="Picture 12" descr="falcon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7807">
            <a:off x="9144000" y="3676650"/>
            <a:ext cx="920750" cy="995363"/>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3" name="Rectangle 9"/>
          <p:cNvSpPr>
            <a:spLocks noChangeArrowheads="1"/>
          </p:cNvSpPr>
          <p:nvPr/>
        </p:nvSpPr>
        <p:spPr bwMode="auto">
          <a:xfrm>
            <a:off x="1905000" y="33528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err="1">
                <a:solidFill>
                  <a:schemeClr val="bg1"/>
                </a:solidFill>
              </a:rPr>
              <a:t>Buteos</a:t>
            </a:r>
            <a:endParaRPr lang="en-US" sz="2800" dirty="0">
              <a:solidFill>
                <a:schemeClr val="bg1"/>
              </a:solidFill>
            </a:endParaRPr>
          </a:p>
        </p:txBody>
      </p:sp>
      <p:sp>
        <p:nvSpPr>
          <p:cNvPr id="31751" name="Rectangle 7"/>
          <p:cNvSpPr>
            <a:spLocks noChangeArrowheads="1"/>
          </p:cNvSpPr>
          <p:nvPr/>
        </p:nvSpPr>
        <p:spPr bwMode="auto">
          <a:xfrm>
            <a:off x="914400" y="24384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err="1">
                <a:solidFill>
                  <a:schemeClr val="bg1"/>
                </a:solidFill>
              </a:rPr>
              <a:t>Accipiters</a:t>
            </a:r>
            <a:endParaRPr lang="en-US" sz="2800" dirty="0">
              <a:solidFill>
                <a:schemeClr val="bg1"/>
              </a:solidFill>
            </a:endParaRPr>
          </a:p>
        </p:txBody>
      </p:sp>
      <p:sp>
        <p:nvSpPr>
          <p:cNvPr id="31757" name="Rectangle 13"/>
          <p:cNvSpPr>
            <a:spLocks noChangeArrowheads="1"/>
          </p:cNvSpPr>
          <p:nvPr/>
        </p:nvSpPr>
        <p:spPr bwMode="auto">
          <a:xfrm>
            <a:off x="1930400" y="503428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solidFill>
                  <a:schemeClr val="bg1"/>
                </a:solidFill>
              </a:rPr>
              <a:t>Eagles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1751"/>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22045E-16 3.33333E-6 L -0.64167 0.21111 " pathEditMode="relative" rAng="0" ptsTypes="AA">
                                      <p:cBhvr>
                                        <p:cTn id="11" dur="2000" fill="hold"/>
                                        <p:tgtEl>
                                          <p:spTgt spid="31752"/>
                                        </p:tgtEl>
                                        <p:attrNameLst>
                                          <p:attrName>ppt_x</p:attrName>
                                          <p:attrName>ppt_y</p:attrName>
                                        </p:attrNameLst>
                                      </p:cBhvr>
                                      <p:rCtr x="-32083" y="10556"/>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10451 -0.00555 C 0.096 0.01181 0.0868 0.02917 0.07378 0.04074 C 0.07066 0.04722 0.06614 0.05579 0.06215 0.06111 C 0.06059 0.0632 0.05816 0.06412 0.05642 0.06621 C 0.04774 0.07639 0.04114 0.08843 0.03142 0.09699 C 0.02778 0.11227 0.03246 0.09838 0.02378 0.10996 C 0.02222 0.11204 0.02187 0.11597 0.01996 0.11759 C 0.01649 0.12037 0.0118 0.11968 0.00833 0.12269 C 0.00451 0.12616 0.00069 0.1294 -0.00313 0.13287 C -0.00538 0.13496 -0.0066 0.13889 -0.00903 0.14074 C -0.0125 0.14329 -0.01667 0.14422 -0.02049 0.14584 C -0.0257 0.14815 -0.02952 0.1544 -0.03403 0.15857 C -0.03993 0.16412 -0.05504 0.16528 -0.06094 0.16621 C -0.0691 0.16922 -0.08038 0.17107 -0.08785 0.17662 C -0.09184 0.17963 -0.09497 0.18496 -0.09931 0.18681 C -0.10903 0.19097 -0.1184 0.19329 -0.12813 0.19699 C -0.13733 0.20047 -0.13924 0.20255 -0.1474 0.20741 C -0.15122 0.20949 -0.15903 0.2125 -0.15903 0.21273 C -0.17622 0.22778 -0.18715 0.22107 -0.21285 0.22269 C -0.26545 0.22176 -0.31788 0.22246 -0.37049 0.22014 C -0.37709 0.21991 -0.38334 0.21667 -0.38976 0.21505 C -0.41337 0.2088 -0.43733 0.20278 -0.46094 0.19699 C -0.48976 0.19005 -0.51754 0.17732 -0.54549 0.16621 C -0.5474 0.16551 -0.54931 0.16435 -0.55122 0.16366 C -0.55764 0.16181 -0.56406 0.16065 -0.57049 0.15857 C -0.575 0.15695 -0.58403 0.15347 -0.58403 0.15371 " pathEditMode="relative" rAng="0" ptsTypes="fffffffffffffffffffffffffA">
                                      <p:cBhvr>
                                        <p:cTn id="16" dur="3000" fill="hold"/>
                                        <p:tgtEl>
                                          <p:spTgt spid="31759"/>
                                        </p:tgtEl>
                                        <p:attrNameLst>
                                          <p:attrName>ppt_x</p:attrName>
                                          <p:attrName>ppt_y</p:attrName>
                                        </p:attrNameLst>
                                      </p:cBhvr>
                                      <p:rCtr x="-34427" y="11667"/>
                                    </p:animMotion>
                                  </p:childTnLst>
                                </p:cTn>
                              </p:par>
                            </p:childTnLst>
                          </p:cTn>
                        </p:par>
                        <p:par>
                          <p:cTn id="17" fill="hold" nodeType="afterGroup">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31755"/>
                                        </p:tgtEl>
                                        <p:attrNameLst>
                                          <p:attrName>style.visibility</p:attrName>
                                        </p:attrNameLst>
                                      </p:cBhvr>
                                      <p:to>
                                        <p:strVal val="visible"/>
                                      </p:to>
                                    </p:set>
                                  </p:childTnLst>
                                </p:cTn>
                              </p:par>
                            </p:childTnLst>
                          </p:cTn>
                        </p:par>
                        <p:par>
                          <p:cTn id="20" fill="hold" nodeType="afterGroup">
                            <p:stCondLst>
                              <p:cond delay="5000"/>
                            </p:stCondLst>
                            <p:childTnLst>
                              <p:par>
                                <p:cTn id="21" presetID="0" presetClass="path" presetSubtype="0" accel="50000" decel="50000" fill="hold" nodeType="afterEffect">
                                  <p:stCondLst>
                                    <p:cond delay="0"/>
                                  </p:stCondLst>
                                  <p:childTnLst>
                                    <p:animMotion origin="layout" path="M -0.05035 -0.01967 L -0.68368 0.047 " pathEditMode="relative" rAng="0" ptsTypes="AA">
                                      <p:cBhvr>
                                        <p:cTn id="22" dur="1000" fill="hold"/>
                                        <p:tgtEl>
                                          <p:spTgt spid="31756"/>
                                        </p:tgtEl>
                                        <p:attrNameLst>
                                          <p:attrName>ppt_x</p:attrName>
                                          <p:attrName>ppt_y</p:attrName>
                                        </p:attrNameLst>
                                      </p:cBhvr>
                                      <p:rCtr x="-31667" y="3333"/>
                                    </p:animMotion>
                                  </p:childTnLst>
                                </p:cTn>
                              </p:par>
                            </p:childTnLst>
                          </p:cTn>
                        </p:par>
                        <p:par>
                          <p:cTn id="23" fill="hold" nodeType="afterGroup">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31757"/>
                                        </p:tgtEl>
                                        <p:attrNameLst>
                                          <p:attrName>style.visibility</p:attrName>
                                        </p:attrNameLst>
                                      </p:cBhvr>
                                      <p:to>
                                        <p:strVal val="visible"/>
                                      </p:to>
                                    </p:set>
                                  </p:childTnLst>
                                </p:cTn>
                              </p:par>
                            </p:childTnLst>
                          </p:cTn>
                        </p:par>
                        <p:par>
                          <p:cTn id="26" fill="hold" nodeType="afterGroup">
                            <p:stCondLst>
                              <p:cond delay="6000"/>
                            </p:stCondLst>
                            <p:childTnLst>
                              <p:par>
                                <p:cTn id="27" presetID="0" presetClass="path" presetSubtype="0" accel="50000" decel="50000" fill="hold" nodeType="afterEffect">
                                  <p:stCondLst>
                                    <p:cond delay="0"/>
                                  </p:stCondLst>
                                  <p:childTnLst>
                                    <p:animMotion origin="layout" path="M -0.00782 -0.05621 C -0.03334 -0.12167 -0.05868 -0.18737 -0.16563 -0.19963 C -0.27257 -0.21189 -0.56927 -0.14203 -0.64948 -0.1307 " pathEditMode="relative" rAng="0" ptsTypes="aaA">
                                      <p:cBhvr>
                                        <p:cTn id="28" dur="3000" fill="hold"/>
                                        <p:tgtEl>
                                          <p:spTgt spid="31758"/>
                                        </p:tgtEl>
                                        <p:attrNameLst>
                                          <p:attrName>ppt_x</p:attrName>
                                          <p:attrName>ppt_y</p:attrName>
                                        </p:attrNameLst>
                                      </p:cBhvr>
                                      <p:rCtr x="-32083" y="-7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5" grpId="0"/>
      <p:bldP spid="31753" grpId="0"/>
      <p:bldP spid="31751" grpId="0"/>
      <p:bldP spid="317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404" y="838200"/>
            <a:ext cx="7165597" cy="4881563"/>
          </a:xfrm>
          <a:prstGeom prst="rect">
            <a:avLst/>
          </a:prstGeom>
        </p:spPr>
      </p:pic>
      <p:sp>
        <p:nvSpPr>
          <p:cNvPr id="112645" name="Text Box 5"/>
          <p:cNvSpPr txBox="1">
            <a:spLocks noChangeArrowheads="1"/>
          </p:cNvSpPr>
          <p:nvPr/>
        </p:nvSpPr>
        <p:spPr bwMode="auto">
          <a:xfrm>
            <a:off x="0" y="1327148"/>
            <a:ext cx="250164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400" dirty="0"/>
              <a:t> Smaller head</a:t>
            </a:r>
          </a:p>
          <a:p>
            <a:pPr algn="l"/>
            <a:r>
              <a:rPr lang="en-US" sz="1400" dirty="0"/>
              <a:t>   projection than</a:t>
            </a:r>
          </a:p>
          <a:p>
            <a:pPr algn="l"/>
            <a:r>
              <a:rPr lang="en-US" sz="1400" dirty="0"/>
              <a:t>   Bald Eagle</a:t>
            </a:r>
          </a:p>
          <a:p>
            <a:pPr algn="l">
              <a:buFontTx/>
              <a:buChar char="•"/>
            </a:pPr>
            <a:endParaRPr lang="en-US" sz="1400" dirty="0"/>
          </a:p>
          <a:p>
            <a:pPr algn="l">
              <a:buFontTx/>
              <a:buChar char="•"/>
            </a:pPr>
            <a:r>
              <a:rPr lang="en-US" sz="1400" dirty="0"/>
              <a:t> Tail appears </a:t>
            </a:r>
          </a:p>
          <a:p>
            <a:pPr algn="l"/>
            <a:r>
              <a:rPr lang="en-US" sz="1400" dirty="0"/>
              <a:t>   longer</a:t>
            </a:r>
          </a:p>
          <a:p>
            <a:pPr algn="l">
              <a:buFontTx/>
              <a:buChar char="•"/>
            </a:pPr>
            <a:endParaRPr lang="en-US" sz="1400" dirty="0"/>
          </a:p>
          <a:p>
            <a:pPr algn="l">
              <a:buFontTx/>
              <a:buChar char="•"/>
            </a:pPr>
            <a:r>
              <a:rPr lang="en-US" sz="1400" dirty="0"/>
              <a:t> Has a touch of</a:t>
            </a:r>
          </a:p>
          <a:p>
            <a:pPr algn="l"/>
            <a:r>
              <a:rPr lang="en-US" sz="1400" dirty="0"/>
              <a:t>   secondary bulge</a:t>
            </a:r>
          </a:p>
          <a:p>
            <a:pPr algn="l">
              <a:buFontTx/>
              <a:buChar char="•"/>
            </a:pPr>
            <a:endParaRPr lang="en-US" sz="1400" dirty="0"/>
          </a:p>
          <a:p>
            <a:pPr algn="l">
              <a:buFontTx/>
              <a:buChar char="•"/>
            </a:pPr>
            <a:r>
              <a:rPr lang="en-US" sz="1400" dirty="0"/>
              <a:t> Holds wings flat</a:t>
            </a:r>
          </a:p>
          <a:p>
            <a:pPr algn="l"/>
            <a:r>
              <a:rPr lang="en-US" sz="1400" dirty="0"/>
              <a:t>   or at a moderate</a:t>
            </a:r>
          </a:p>
          <a:p>
            <a:pPr algn="l"/>
            <a:r>
              <a:rPr lang="en-US" sz="1400" dirty="0"/>
              <a:t>   dihedral</a:t>
            </a:r>
          </a:p>
          <a:p>
            <a:pPr algn="l">
              <a:buFontTx/>
              <a:buChar char="•"/>
            </a:pPr>
            <a:endParaRPr lang="en-US" sz="1400" dirty="0"/>
          </a:p>
          <a:p>
            <a:pPr algn="l">
              <a:buFontTx/>
              <a:buChar char="•"/>
            </a:pPr>
            <a:r>
              <a:rPr lang="en-US" sz="1400" dirty="0"/>
              <a:t> Maintains a</a:t>
            </a:r>
          </a:p>
          <a:p>
            <a:pPr algn="l"/>
            <a:r>
              <a:rPr lang="en-US" sz="1400" dirty="0"/>
              <a:t>   steady flight</a:t>
            </a:r>
          </a:p>
        </p:txBody>
      </p:sp>
      <p:sp>
        <p:nvSpPr>
          <p:cNvPr id="2" name="Rectangle 1"/>
          <p:cNvSpPr/>
          <p:nvPr/>
        </p:nvSpPr>
        <p:spPr>
          <a:xfrm>
            <a:off x="199712" y="191869"/>
            <a:ext cx="3557384" cy="646331"/>
          </a:xfrm>
          <a:prstGeom prst="rect">
            <a:avLst/>
          </a:prstGeom>
        </p:spPr>
        <p:txBody>
          <a:bodyPr wrap="none">
            <a:spAutoFit/>
          </a:bodyPr>
          <a:lstStyle/>
          <a:p>
            <a:pPr algn="l"/>
            <a:r>
              <a:rPr lang="en-US" sz="3600" dirty="0">
                <a:solidFill>
                  <a:srgbClr val="FFC000"/>
                </a:solidFill>
              </a:rPr>
              <a:t>Golden Eagle</a:t>
            </a:r>
          </a:p>
        </p:txBody>
      </p:sp>
      <p:pic>
        <p:nvPicPr>
          <p:cNvPr id="112644" name="Picture 4" descr="silhouetteGoldenEag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94838">
            <a:off x="6354960" y="135855"/>
            <a:ext cx="177165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45">
                                            <p:txEl>
                                              <p:pRg st="0" end="0"/>
                                            </p:txEl>
                                          </p:spTgt>
                                        </p:tgtEl>
                                        <p:attrNameLst>
                                          <p:attrName>style.visibility</p:attrName>
                                        </p:attrNameLst>
                                      </p:cBhvr>
                                      <p:to>
                                        <p:strVal val="visible"/>
                                      </p:to>
                                    </p:set>
                                    <p:animEffect transition="in" filter="fade">
                                      <p:cBhvr>
                                        <p:cTn id="7" dur="3000"/>
                                        <p:tgtEl>
                                          <p:spTgt spid="1126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45">
                                            <p:txEl>
                                              <p:pRg st="1" end="1"/>
                                            </p:txEl>
                                          </p:spTgt>
                                        </p:tgtEl>
                                        <p:attrNameLst>
                                          <p:attrName>style.visibility</p:attrName>
                                        </p:attrNameLst>
                                      </p:cBhvr>
                                      <p:to>
                                        <p:strVal val="visible"/>
                                      </p:to>
                                    </p:set>
                                    <p:animEffect transition="in" filter="fade">
                                      <p:cBhvr>
                                        <p:cTn id="10" dur="3000"/>
                                        <p:tgtEl>
                                          <p:spTgt spid="11264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45">
                                            <p:txEl>
                                              <p:pRg st="2" end="2"/>
                                            </p:txEl>
                                          </p:spTgt>
                                        </p:tgtEl>
                                        <p:attrNameLst>
                                          <p:attrName>style.visibility</p:attrName>
                                        </p:attrNameLst>
                                      </p:cBhvr>
                                      <p:to>
                                        <p:strVal val="visible"/>
                                      </p:to>
                                    </p:set>
                                    <p:animEffect transition="in" filter="fade">
                                      <p:cBhvr>
                                        <p:cTn id="13" dur="3000"/>
                                        <p:tgtEl>
                                          <p:spTgt spid="112645">
                                            <p:txEl>
                                              <p:pRg st="2" end="2"/>
                                            </p:txEl>
                                          </p:spTgt>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12645">
                                            <p:txEl>
                                              <p:pRg st="4" end="4"/>
                                            </p:txEl>
                                          </p:spTgt>
                                        </p:tgtEl>
                                        <p:attrNameLst>
                                          <p:attrName>style.visibility</p:attrName>
                                        </p:attrNameLst>
                                      </p:cBhvr>
                                      <p:to>
                                        <p:strVal val="visible"/>
                                      </p:to>
                                    </p:set>
                                    <p:animEffect transition="in" filter="fade">
                                      <p:cBhvr>
                                        <p:cTn id="17" dur="3000"/>
                                        <p:tgtEl>
                                          <p:spTgt spid="11264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5">
                                            <p:txEl>
                                              <p:pRg st="5" end="5"/>
                                            </p:txEl>
                                          </p:spTgt>
                                        </p:tgtEl>
                                        <p:attrNameLst>
                                          <p:attrName>style.visibility</p:attrName>
                                        </p:attrNameLst>
                                      </p:cBhvr>
                                      <p:to>
                                        <p:strVal val="visible"/>
                                      </p:to>
                                    </p:set>
                                    <p:animEffect transition="in" filter="fade">
                                      <p:cBhvr>
                                        <p:cTn id="20" dur="3000"/>
                                        <p:tgtEl>
                                          <p:spTgt spid="112645">
                                            <p:txEl>
                                              <p:pRg st="5" end="5"/>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2645">
                                            <p:txEl>
                                              <p:pRg st="7" end="7"/>
                                            </p:txEl>
                                          </p:spTgt>
                                        </p:tgtEl>
                                        <p:attrNameLst>
                                          <p:attrName>style.visibility</p:attrName>
                                        </p:attrNameLst>
                                      </p:cBhvr>
                                      <p:to>
                                        <p:strVal val="visible"/>
                                      </p:to>
                                    </p:set>
                                    <p:animEffect transition="in" filter="fade">
                                      <p:cBhvr>
                                        <p:cTn id="24" dur="3000"/>
                                        <p:tgtEl>
                                          <p:spTgt spid="11264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2645">
                                            <p:txEl>
                                              <p:pRg st="8" end="8"/>
                                            </p:txEl>
                                          </p:spTgt>
                                        </p:tgtEl>
                                        <p:attrNameLst>
                                          <p:attrName>style.visibility</p:attrName>
                                        </p:attrNameLst>
                                      </p:cBhvr>
                                      <p:to>
                                        <p:strVal val="visible"/>
                                      </p:to>
                                    </p:set>
                                    <p:animEffect transition="in" filter="fade">
                                      <p:cBhvr>
                                        <p:cTn id="27" dur="3000"/>
                                        <p:tgtEl>
                                          <p:spTgt spid="112645">
                                            <p:txEl>
                                              <p:pRg st="8" end="8"/>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12645">
                                            <p:txEl>
                                              <p:pRg st="10" end="10"/>
                                            </p:txEl>
                                          </p:spTgt>
                                        </p:tgtEl>
                                        <p:attrNameLst>
                                          <p:attrName>style.visibility</p:attrName>
                                        </p:attrNameLst>
                                      </p:cBhvr>
                                      <p:to>
                                        <p:strVal val="visible"/>
                                      </p:to>
                                    </p:set>
                                    <p:animEffect transition="in" filter="fade">
                                      <p:cBhvr>
                                        <p:cTn id="31" dur="3000"/>
                                        <p:tgtEl>
                                          <p:spTgt spid="112645">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2645">
                                            <p:txEl>
                                              <p:pRg st="11" end="11"/>
                                            </p:txEl>
                                          </p:spTgt>
                                        </p:tgtEl>
                                        <p:attrNameLst>
                                          <p:attrName>style.visibility</p:attrName>
                                        </p:attrNameLst>
                                      </p:cBhvr>
                                      <p:to>
                                        <p:strVal val="visible"/>
                                      </p:to>
                                    </p:set>
                                    <p:animEffect transition="in" filter="fade">
                                      <p:cBhvr>
                                        <p:cTn id="34" dur="3000"/>
                                        <p:tgtEl>
                                          <p:spTgt spid="112645">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2645">
                                            <p:txEl>
                                              <p:pRg st="12" end="12"/>
                                            </p:txEl>
                                          </p:spTgt>
                                        </p:tgtEl>
                                        <p:attrNameLst>
                                          <p:attrName>style.visibility</p:attrName>
                                        </p:attrNameLst>
                                      </p:cBhvr>
                                      <p:to>
                                        <p:strVal val="visible"/>
                                      </p:to>
                                    </p:set>
                                    <p:animEffect transition="in" filter="fade">
                                      <p:cBhvr>
                                        <p:cTn id="37" dur="3000"/>
                                        <p:tgtEl>
                                          <p:spTgt spid="112645">
                                            <p:txEl>
                                              <p:pRg st="12" end="12"/>
                                            </p:txEl>
                                          </p:spTgt>
                                        </p:tgtEl>
                                      </p:cBhvr>
                                    </p:animEffect>
                                  </p:childTnLst>
                                </p:cTn>
                              </p:par>
                            </p:childTnLst>
                          </p:cTn>
                        </p:par>
                        <p:par>
                          <p:cTn id="38" fill="hold">
                            <p:stCondLst>
                              <p:cond delay="12000"/>
                            </p:stCondLst>
                            <p:childTnLst>
                              <p:par>
                                <p:cTn id="39" presetID="10" presetClass="entr" presetSubtype="0" fill="hold" nodeType="afterEffect">
                                  <p:stCondLst>
                                    <p:cond delay="0"/>
                                  </p:stCondLst>
                                  <p:childTnLst>
                                    <p:set>
                                      <p:cBhvr>
                                        <p:cTn id="40" dur="1" fill="hold">
                                          <p:stCondLst>
                                            <p:cond delay="0"/>
                                          </p:stCondLst>
                                        </p:cTn>
                                        <p:tgtEl>
                                          <p:spTgt spid="112645">
                                            <p:txEl>
                                              <p:pRg st="14" end="14"/>
                                            </p:txEl>
                                          </p:spTgt>
                                        </p:tgtEl>
                                        <p:attrNameLst>
                                          <p:attrName>style.visibility</p:attrName>
                                        </p:attrNameLst>
                                      </p:cBhvr>
                                      <p:to>
                                        <p:strVal val="visible"/>
                                      </p:to>
                                    </p:set>
                                    <p:animEffect transition="in" filter="fade">
                                      <p:cBhvr>
                                        <p:cTn id="41" dur="3000"/>
                                        <p:tgtEl>
                                          <p:spTgt spid="112645">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2645">
                                            <p:txEl>
                                              <p:pRg st="15" end="15"/>
                                            </p:txEl>
                                          </p:spTgt>
                                        </p:tgtEl>
                                        <p:attrNameLst>
                                          <p:attrName>style.visibility</p:attrName>
                                        </p:attrNameLst>
                                      </p:cBhvr>
                                      <p:to>
                                        <p:strVal val="visible"/>
                                      </p:to>
                                    </p:set>
                                    <p:animEffect transition="in" filter="fade">
                                      <p:cBhvr>
                                        <p:cTn id="44" dur="3000"/>
                                        <p:tgtEl>
                                          <p:spTgt spid="11264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CCD40-3923-43B5-9517-8C2BCBFA8C66}"/>
              </a:ext>
            </a:extLst>
          </p:cNvPr>
          <p:cNvPicPr>
            <a:picLocks noChangeAspect="1"/>
          </p:cNvPicPr>
          <p:nvPr/>
        </p:nvPicPr>
        <p:blipFill>
          <a:blip r:embed="rId3"/>
          <a:stretch>
            <a:fillRect/>
          </a:stretch>
        </p:blipFill>
        <p:spPr>
          <a:xfrm>
            <a:off x="822771" y="814796"/>
            <a:ext cx="6871762" cy="5533208"/>
          </a:xfrm>
          <a:prstGeom prst="rect">
            <a:avLst/>
          </a:prstGeom>
        </p:spPr>
      </p:pic>
      <p:sp>
        <p:nvSpPr>
          <p:cNvPr id="113670" name="Text Box 6"/>
          <p:cNvSpPr txBox="1">
            <a:spLocks noChangeArrowheads="1"/>
          </p:cNvSpPr>
          <p:nvPr/>
        </p:nvSpPr>
        <p:spPr bwMode="auto">
          <a:xfrm>
            <a:off x="185311" y="152400"/>
            <a:ext cx="39885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Golden Eagles </a:t>
            </a:r>
          </a:p>
        </p:txBody>
      </p:sp>
      <p:sp>
        <p:nvSpPr>
          <p:cNvPr id="113672" name="Line 8"/>
          <p:cNvSpPr>
            <a:spLocks noChangeShapeType="1"/>
          </p:cNvSpPr>
          <p:nvPr/>
        </p:nvSpPr>
        <p:spPr bwMode="auto">
          <a:xfrm flipH="1">
            <a:off x="5029200" y="1645792"/>
            <a:ext cx="990600" cy="193560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1" name="Text Box 7"/>
          <p:cNvSpPr txBox="1">
            <a:spLocks noChangeArrowheads="1"/>
          </p:cNvSpPr>
          <p:nvPr/>
        </p:nvSpPr>
        <p:spPr bwMode="auto">
          <a:xfrm>
            <a:off x="3958828" y="778410"/>
            <a:ext cx="37766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Have “golden” feathers on the nape</a:t>
            </a:r>
          </a:p>
        </p:txBody>
      </p:sp>
      <p:sp>
        <p:nvSpPr>
          <p:cNvPr id="113673" name="Text Box 9"/>
          <p:cNvSpPr txBox="1">
            <a:spLocks noChangeArrowheads="1"/>
          </p:cNvSpPr>
          <p:nvPr/>
        </p:nvSpPr>
        <p:spPr bwMode="auto">
          <a:xfrm rot="-449037">
            <a:off x="484867" y="4113183"/>
            <a:ext cx="27815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a:solidFill>
                  <a:schemeClr val="bg1"/>
                </a:solidFill>
              </a:rPr>
              <a:t>Note: long-</a:t>
            </a:r>
            <a:r>
              <a:rPr lang="en-US" sz="2000" i="1" dirty="0" err="1">
                <a:solidFill>
                  <a:schemeClr val="bg1"/>
                </a:solidFill>
              </a:rPr>
              <a:t>ish</a:t>
            </a:r>
            <a:r>
              <a:rPr lang="en-US" sz="2000" i="1" dirty="0">
                <a:solidFill>
                  <a:schemeClr val="bg1"/>
                </a:solidFill>
              </a:rPr>
              <a:t> tail</a:t>
            </a:r>
          </a:p>
        </p:txBody>
      </p:sp>
      <p:sp>
        <p:nvSpPr>
          <p:cNvPr id="113675" name="Text Box 11"/>
          <p:cNvSpPr txBox="1">
            <a:spLocks noChangeArrowheads="1"/>
          </p:cNvSpPr>
          <p:nvPr/>
        </p:nvSpPr>
        <p:spPr bwMode="auto">
          <a:xfrm>
            <a:off x="291275" y="5410200"/>
            <a:ext cx="377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a:solidFill>
                  <a:schemeClr val="bg1"/>
                </a:solidFill>
              </a:rPr>
              <a:t>and relatively small head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3000"/>
                                        <p:tgtEl>
                                          <p:spTgt spid="113670"/>
                                        </p:tgtEl>
                                      </p:cBhvr>
                                    </p:animEffect>
                                  </p:childTnLst>
                                </p:cTn>
                              </p:par>
                            </p:childTnLst>
                          </p:cTn>
                        </p:par>
                        <p:par>
                          <p:cTn id="8" fill="hold" nodeType="afterGroup">
                            <p:stCondLst>
                              <p:cond delay="3000"/>
                            </p:stCondLst>
                            <p:childTnLst>
                              <p:par>
                                <p:cTn id="9" presetID="55" presetClass="entr" presetSubtype="0" fill="hold" grpId="0" nodeType="afterEffect">
                                  <p:stCondLst>
                                    <p:cond delay="0"/>
                                  </p:stCondLst>
                                  <p:childTnLst>
                                    <p:set>
                                      <p:cBhvr>
                                        <p:cTn id="10" dur="1" fill="hold">
                                          <p:stCondLst>
                                            <p:cond delay="0"/>
                                          </p:stCondLst>
                                        </p:cTn>
                                        <p:tgtEl>
                                          <p:spTgt spid="113671"/>
                                        </p:tgtEl>
                                        <p:attrNameLst>
                                          <p:attrName>style.visibility</p:attrName>
                                        </p:attrNameLst>
                                      </p:cBhvr>
                                      <p:to>
                                        <p:strVal val="visible"/>
                                      </p:to>
                                    </p:set>
                                    <p:anim calcmode="lin" valueType="num">
                                      <p:cBhvr>
                                        <p:cTn id="11" dur="2000" fill="hold"/>
                                        <p:tgtEl>
                                          <p:spTgt spid="113671"/>
                                        </p:tgtEl>
                                        <p:attrNameLst>
                                          <p:attrName>ppt_w</p:attrName>
                                        </p:attrNameLst>
                                      </p:cBhvr>
                                      <p:tavLst>
                                        <p:tav tm="0">
                                          <p:val>
                                            <p:strVal val="#ppt_w*0.70"/>
                                          </p:val>
                                        </p:tav>
                                        <p:tav tm="100000">
                                          <p:val>
                                            <p:strVal val="#ppt_w"/>
                                          </p:val>
                                        </p:tav>
                                      </p:tavLst>
                                    </p:anim>
                                    <p:anim calcmode="lin" valueType="num">
                                      <p:cBhvr>
                                        <p:cTn id="12" dur="2000" fill="hold"/>
                                        <p:tgtEl>
                                          <p:spTgt spid="113671"/>
                                        </p:tgtEl>
                                        <p:attrNameLst>
                                          <p:attrName>ppt_h</p:attrName>
                                        </p:attrNameLst>
                                      </p:cBhvr>
                                      <p:tavLst>
                                        <p:tav tm="0">
                                          <p:val>
                                            <p:strVal val="#ppt_h"/>
                                          </p:val>
                                        </p:tav>
                                        <p:tav tm="100000">
                                          <p:val>
                                            <p:strVal val="#ppt_h"/>
                                          </p:val>
                                        </p:tav>
                                      </p:tavLst>
                                    </p:anim>
                                    <p:animEffect transition="in" filter="fade">
                                      <p:cBhvr>
                                        <p:cTn id="13" dur="2000"/>
                                        <p:tgtEl>
                                          <p:spTgt spid="113671"/>
                                        </p:tgtEl>
                                      </p:cBhvr>
                                    </p:animEffect>
                                  </p:childTnLst>
                                </p:cTn>
                              </p:par>
                            </p:childTnLst>
                          </p:cTn>
                        </p:par>
                        <p:par>
                          <p:cTn id="14" fill="hold" nodeType="afterGroup">
                            <p:stCondLst>
                              <p:cond delay="5000"/>
                            </p:stCondLst>
                            <p:childTnLst>
                              <p:par>
                                <p:cTn id="15" presetID="22" presetClass="entr" presetSubtype="1" fill="hold" grpId="0" nodeType="afterEffect">
                                  <p:stCondLst>
                                    <p:cond delay="0"/>
                                  </p:stCondLst>
                                  <p:childTnLst>
                                    <p:set>
                                      <p:cBhvr>
                                        <p:cTn id="16" dur="1" fill="hold">
                                          <p:stCondLst>
                                            <p:cond delay="0"/>
                                          </p:stCondLst>
                                        </p:cTn>
                                        <p:tgtEl>
                                          <p:spTgt spid="113672"/>
                                        </p:tgtEl>
                                        <p:attrNameLst>
                                          <p:attrName>style.visibility</p:attrName>
                                        </p:attrNameLst>
                                      </p:cBhvr>
                                      <p:to>
                                        <p:strVal val="visible"/>
                                      </p:to>
                                    </p:set>
                                    <p:animEffect transition="in" filter="wipe(up)">
                                      <p:cBhvr>
                                        <p:cTn id="17" dur="2000"/>
                                        <p:tgtEl>
                                          <p:spTgt spid="113672"/>
                                        </p:tgtEl>
                                      </p:cBhvr>
                                    </p:animEffect>
                                  </p:childTnLst>
                                </p:cTn>
                              </p:par>
                            </p:childTnLst>
                          </p:cTn>
                        </p:par>
                        <p:par>
                          <p:cTn id="18" fill="hold" nodeType="afterGroup">
                            <p:stCondLst>
                              <p:cond delay="7000"/>
                            </p:stCondLst>
                            <p:childTnLst>
                              <p:par>
                                <p:cTn id="19" presetID="55" presetClass="entr" presetSubtype="0" fill="hold" grpId="0" nodeType="afterEffect">
                                  <p:stCondLst>
                                    <p:cond delay="500"/>
                                  </p:stCondLst>
                                  <p:childTnLst>
                                    <p:set>
                                      <p:cBhvr>
                                        <p:cTn id="20" dur="1" fill="hold">
                                          <p:stCondLst>
                                            <p:cond delay="0"/>
                                          </p:stCondLst>
                                        </p:cTn>
                                        <p:tgtEl>
                                          <p:spTgt spid="113673"/>
                                        </p:tgtEl>
                                        <p:attrNameLst>
                                          <p:attrName>style.visibility</p:attrName>
                                        </p:attrNameLst>
                                      </p:cBhvr>
                                      <p:to>
                                        <p:strVal val="visible"/>
                                      </p:to>
                                    </p:set>
                                    <p:anim calcmode="lin" valueType="num">
                                      <p:cBhvr>
                                        <p:cTn id="21" dur="2000" fill="hold"/>
                                        <p:tgtEl>
                                          <p:spTgt spid="113673"/>
                                        </p:tgtEl>
                                        <p:attrNameLst>
                                          <p:attrName>ppt_w</p:attrName>
                                        </p:attrNameLst>
                                      </p:cBhvr>
                                      <p:tavLst>
                                        <p:tav tm="0">
                                          <p:val>
                                            <p:strVal val="#ppt_w*0.70"/>
                                          </p:val>
                                        </p:tav>
                                        <p:tav tm="100000">
                                          <p:val>
                                            <p:strVal val="#ppt_w"/>
                                          </p:val>
                                        </p:tav>
                                      </p:tavLst>
                                    </p:anim>
                                    <p:anim calcmode="lin" valueType="num">
                                      <p:cBhvr>
                                        <p:cTn id="22" dur="2000" fill="hold"/>
                                        <p:tgtEl>
                                          <p:spTgt spid="113673"/>
                                        </p:tgtEl>
                                        <p:attrNameLst>
                                          <p:attrName>ppt_h</p:attrName>
                                        </p:attrNameLst>
                                      </p:cBhvr>
                                      <p:tavLst>
                                        <p:tav tm="0">
                                          <p:val>
                                            <p:strVal val="#ppt_h"/>
                                          </p:val>
                                        </p:tav>
                                        <p:tav tm="100000">
                                          <p:val>
                                            <p:strVal val="#ppt_h"/>
                                          </p:val>
                                        </p:tav>
                                      </p:tavLst>
                                    </p:anim>
                                    <p:animEffect transition="in" filter="fade">
                                      <p:cBhvr>
                                        <p:cTn id="23" dur="2000"/>
                                        <p:tgtEl>
                                          <p:spTgt spid="113673"/>
                                        </p:tgtEl>
                                      </p:cBhvr>
                                    </p:animEffect>
                                  </p:childTnLst>
                                </p:cTn>
                              </p:par>
                            </p:childTnLst>
                          </p:cTn>
                        </p:par>
                        <p:par>
                          <p:cTn id="24" fill="hold" nodeType="afterGroup">
                            <p:stCondLst>
                              <p:cond delay="9500"/>
                            </p:stCondLst>
                            <p:childTnLst>
                              <p:par>
                                <p:cTn id="25" presetID="55" presetClass="entr" presetSubtype="0" fill="hold" grpId="0" nodeType="afterEffect">
                                  <p:stCondLst>
                                    <p:cond delay="0"/>
                                  </p:stCondLst>
                                  <p:childTnLst>
                                    <p:set>
                                      <p:cBhvr>
                                        <p:cTn id="26" dur="1" fill="hold">
                                          <p:stCondLst>
                                            <p:cond delay="0"/>
                                          </p:stCondLst>
                                        </p:cTn>
                                        <p:tgtEl>
                                          <p:spTgt spid="113675"/>
                                        </p:tgtEl>
                                        <p:attrNameLst>
                                          <p:attrName>style.visibility</p:attrName>
                                        </p:attrNameLst>
                                      </p:cBhvr>
                                      <p:to>
                                        <p:strVal val="visible"/>
                                      </p:to>
                                    </p:set>
                                    <p:anim calcmode="lin" valueType="num">
                                      <p:cBhvr>
                                        <p:cTn id="27" dur="2000" fill="hold"/>
                                        <p:tgtEl>
                                          <p:spTgt spid="113675"/>
                                        </p:tgtEl>
                                        <p:attrNameLst>
                                          <p:attrName>ppt_w</p:attrName>
                                        </p:attrNameLst>
                                      </p:cBhvr>
                                      <p:tavLst>
                                        <p:tav tm="0">
                                          <p:val>
                                            <p:strVal val="#ppt_w*0.70"/>
                                          </p:val>
                                        </p:tav>
                                        <p:tav tm="100000">
                                          <p:val>
                                            <p:strVal val="#ppt_w"/>
                                          </p:val>
                                        </p:tav>
                                      </p:tavLst>
                                    </p:anim>
                                    <p:anim calcmode="lin" valueType="num">
                                      <p:cBhvr>
                                        <p:cTn id="28" dur="2000" fill="hold"/>
                                        <p:tgtEl>
                                          <p:spTgt spid="113675"/>
                                        </p:tgtEl>
                                        <p:attrNameLst>
                                          <p:attrName>ppt_h</p:attrName>
                                        </p:attrNameLst>
                                      </p:cBhvr>
                                      <p:tavLst>
                                        <p:tav tm="0">
                                          <p:val>
                                            <p:strVal val="#ppt_h"/>
                                          </p:val>
                                        </p:tav>
                                        <p:tav tm="100000">
                                          <p:val>
                                            <p:strVal val="#ppt_h"/>
                                          </p:val>
                                        </p:tav>
                                      </p:tavLst>
                                    </p:anim>
                                    <p:animEffect transition="in" filter="fade">
                                      <p:cBhvr>
                                        <p:cTn id="29" dur="20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p:bldP spid="113672" grpId="0" animBg="1"/>
      <p:bldP spid="113671" grpId="0"/>
      <p:bldP spid="113673" grpId="0"/>
      <p:bldP spid="11367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3"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4" name="AutoShape 4" descr="0D4D1340-A1F1-429D-9318-5DFBE6F807B7@maine"/>
          <p:cNvSpPr>
            <a:spLocks noChangeAspect="1" noChangeArrowheads="1"/>
          </p:cNvSpPr>
          <p:nvPr/>
        </p:nvSpPr>
        <p:spPr bwMode="auto">
          <a:xfrm>
            <a:off x="2971800" y="5429250"/>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7" name="Text Box 7"/>
          <p:cNvSpPr txBox="1">
            <a:spLocks noChangeArrowheads="1"/>
          </p:cNvSpPr>
          <p:nvPr/>
        </p:nvSpPr>
        <p:spPr bwMode="auto">
          <a:xfrm>
            <a:off x="838200" y="1004068"/>
            <a:ext cx="7467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chemeClr val="bg1"/>
                </a:solidFill>
              </a:rPr>
              <a:t>Have white patches typically restricted to base of tail and center of wing</a:t>
            </a:r>
          </a:p>
        </p:txBody>
      </p:sp>
      <p:sp>
        <p:nvSpPr>
          <p:cNvPr id="2" name="Rectangle 1"/>
          <p:cNvSpPr/>
          <p:nvPr/>
        </p:nvSpPr>
        <p:spPr>
          <a:xfrm>
            <a:off x="244771" y="228600"/>
            <a:ext cx="4573688" cy="461665"/>
          </a:xfrm>
          <a:prstGeom prst="rect">
            <a:avLst/>
          </a:prstGeom>
        </p:spPr>
        <p:txBody>
          <a:bodyPr wrap="none">
            <a:spAutoFit/>
          </a:bodyPr>
          <a:lstStyle/>
          <a:p>
            <a:pPr algn="r"/>
            <a:r>
              <a:rPr lang="en-US" dirty="0">
                <a:solidFill>
                  <a:srgbClr val="FFFF00"/>
                </a:solidFill>
              </a:rPr>
              <a:t>Immature </a:t>
            </a:r>
            <a:r>
              <a:rPr lang="en-US" dirty="0">
                <a:solidFill>
                  <a:srgbClr val="FFC000"/>
                </a:solidFill>
              </a:rPr>
              <a:t>Golden Eagles </a:t>
            </a:r>
          </a:p>
        </p:txBody>
      </p:sp>
      <p:pic>
        <p:nvPicPr>
          <p:cNvPr id="4" name="Picture 3">
            <a:extLst>
              <a:ext uri="{FF2B5EF4-FFF2-40B4-BE49-F238E27FC236}">
                <a16:creationId xmlns:a16="http://schemas.microsoft.com/office/drawing/2014/main" id="{52C5EEB8-BE4A-4ACA-996A-9D78EEB57FFF}"/>
              </a:ext>
            </a:extLst>
          </p:cNvPr>
          <p:cNvPicPr>
            <a:picLocks noChangeAspect="1"/>
          </p:cNvPicPr>
          <p:nvPr/>
        </p:nvPicPr>
        <p:blipFill>
          <a:blip r:embed="rId3"/>
          <a:stretch>
            <a:fillRect/>
          </a:stretch>
        </p:blipFill>
        <p:spPr>
          <a:xfrm>
            <a:off x="1524000" y="1922437"/>
            <a:ext cx="5906777" cy="4706963"/>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7767">
                                            <p:txEl>
                                              <p:pRg st="0" end="0"/>
                                            </p:txEl>
                                          </p:spTgt>
                                        </p:tgtEl>
                                        <p:attrNameLst>
                                          <p:attrName>style.visibility</p:attrName>
                                        </p:attrNameLst>
                                      </p:cBhvr>
                                      <p:to>
                                        <p:strVal val="visible"/>
                                      </p:to>
                                    </p:set>
                                    <p:anim calcmode="lin" valueType="num">
                                      <p:cBhvr>
                                        <p:cTn id="7" dur="2000" fill="hold"/>
                                        <p:tgtEl>
                                          <p:spTgt spid="11776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776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77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91" name="Picture 15" descr="ShawnCareyhawks 003osprey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180" y="1905000"/>
            <a:ext cx="3657600" cy="3109913"/>
          </a:xfrm>
          <a:prstGeom prst="rect">
            <a:avLst/>
          </a:prstGeom>
          <a:noFill/>
          <a:extLst>
            <a:ext uri="{909E8E84-426E-40DD-AFC4-6F175D3DCCD1}">
              <a14:hiddenFill xmlns:a14="http://schemas.microsoft.com/office/drawing/2010/main">
                <a:solidFill>
                  <a:srgbClr val="FFFFFF"/>
                </a:solidFill>
              </a14:hiddenFill>
            </a:ext>
          </a:extLst>
        </p:spPr>
      </p:pic>
      <p:pic>
        <p:nvPicPr>
          <p:cNvPr id="126996" name="Picture 20" descr="osprey lh flight6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5291">
            <a:off x="4954599" y="1551780"/>
            <a:ext cx="3052763" cy="3816350"/>
          </a:xfrm>
          <a:prstGeom prst="rect">
            <a:avLst/>
          </a:prstGeom>
          <a:noFill/>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498475" y="201901"/>
            <a:ext cx="2193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C000"/>
                </a:solidFill>
              </a:rPr>
              <a:t>Osprey</a:t>
            </a:r>
          </a:p>
        </p:txBody>
      </p:sp>
      <p:sp>
        <p:nvSpPr>
          <p:cNvPr id="126981" name="Text Box 5"/>
          <p:cNvSpPr txBox="1">
            <a:spLocks noChangeArrowheads="1"/>
          </p:cNvSpPr>
          <p:nvPr/>
        </p:nvSpPr>
        <p:spPr bwMode="auto">
          <a:xfrm>
            <a:off x="3194672" y="360143"/>
            <a:ext cx="5022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 very distinctive shape</a:t>
            </a:r>
          </a:p>
        </p:txBody>
      </p:sp>
      <p:sp>
        <p:nvSpPr>
          <p:cNvPr id="126985" name="Line 9"/>
          <p:cNvSpPr>
            <a:spLocks noChangeShapeType="1"/>
          </p:cNvSpPr>
          <p:nvPr/>
        </p:nvSpPr>
        <p:spPr bwMode="auto">
          <a:xfrm flipV="1">
            <a:off x="4910499" y="3608891"/>
            <a:ext cx="533400" cy="9144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5410200" y="3269455"/>
            <a:ext cx="1295400" cy="3810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Line 11"/>
          <p:cNvSpPr>
            <a:spLocks noChangeShapeType="1"/>
          </p:cNvSpPr>
          <p:nvPr/>
        </p:nvSpPr>
        <p:spPr bwMode="auto">
          <a:xfrm flipV="1">
            <a:off x="6739299" y="2389691"/>
            <a:ext cx="457200" cy="8797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Line 12"/>
          <p:cNvSpPr>
            <a:spLocks noChangeShapeType="1"/>
          </p:cNvSpPr>
          <p:nvPr/>
        </p:nvSpPr>
        <p:spPr bwMode="auto">
          <a:xfrm flipV="1">
            <a:off x="7196499" y="2313491"/>
            <a:ext cx="1143000" cy="762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Text Box 16"/>
          <p:cNvSpPr txBox="1">
            <a:spLocks noChangeArrowheads="1"/>
          </p:cNvSpPr>
          <p:nvPr/>
        </p:nvSpPr>
        <p:spPr bwMode="auto">
          <a:xfrm>
            <a:off x="228600" y="5562600"/>
            <a:ext cx="2752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Dark eye-line</a:t>
            </a:r>
          </a:p>
        </p:txBody>
      </p:sp>
      <p:sp>
        <p:nvSpPr>
          <p:cNvPr id="126993" name="Text Box 17"/>
          <p:cNvSpPr txBox="1">
            <a:spLocks noChangeArrowheads="1"/>
          </p:cNvSpPr>
          <p:nvPr/>
        </p:nvSpPr>
        <p:spPr bwMode="auto">
          <a:xfrm>
            <a:off x="908398" y="2699433"/>
            <a:ext cx="2658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shaped profile</a:t>
            </a:r>
          </a:p>
        </p:txBody>
      </p:sp>
      <p:sp>
        <p:nvSpPr>
          <p:cNvPr id="126994" name="Text Box 18"/>
          <p:cNvSpPr txBox="1">
            <a:spLocks noChangeArrowheads="1"/>
          </p:cNvSpPr>
          <p:nvPr/>
        </p:nvSpPr>
        <p:spPr bwMode="auto">
          <a:xfrm>
            <a:off x="957264" y="1979972"/>
            <a:ext cx="53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A </a:t>
            </a:r>
          </a:p>
        </p:txBody>
      </p:sp>
      <p:sp>
        <p:nvSpPr>
          <p:cNvPr id="126997" name="Text Box 21"/>
          <p:cNvSpPr txBox="1">
            <a:spLocks noChangeArrowheads="1"/>
          </p:cNvSpPr>
          <p:nvPr/>
        </p:nvSpPr>
        <p:spPr bwMode="auto">
          <a:xfrm>
            <a:off x="228600" y="5029200"/>
            <a:ext cx="49686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dirty="0">
                <a:solidFill>
                  <a:schemeClr val="bg1"/>
                </a:solidFill>
              </a:rPr>
              <a:t> Dark carpal </a:t>
            </a:r>
            <a:r>
              <a:rPr lang="en-US" sz="1800" b="0" dirty="0">
                <a:solidFill>
                  <a:schemeClr val="bg1"/>
                </a:solidFill>
              </a:rPr>
              <a:t>(“wrist”) </a:t>
            </a:r>
            <a:r>
              <a:rPr lang="en-US" dirty="0">
                <a:solidFill>
                  <a:schemeClr val="bg1"/>
                </a:solidFill>
              </a:rPr>
              <a:t>patches</a:t>
            </a:r>
          </a:p>
        </p:txBody>
      </p:sp>
      <p:sp>
        <p:nvSpPr>
          <p:cNvPr id="126998" name="Line 22"/>
          <p:cNvSpPr>
            <a:spLocks noChangeShapeType="1"/>
          </p:cNvSpPr>
          <p:nvPr/>
        </p:nvSpPr>
        <p:spPr bwMode="auto">
          <a:xfrm flipV="1">
            <a:off x="4300538" y="3459956"/>
            <a:ext cx="1338261" cy="162004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Text Box 13"/>
          <p:cNvSpPr txBox="1">
            <a:spLocks noChangeArrowheads="1"/>
          </p:cNvSpPr>
          <p:nvPr/>
        </p:nvSpPr>
        <p:spPr bwMode="auto">
          <a:xfrm>
            <a:off x="228600" y="4426633"/>
            <a:ext cx="407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White belly and head</a:t>
            </a:r>
          </a:p>
        </p:txBody>
      </p:sp>
      <p:sp>
        <p:nvSpPr>
          <p:cNvPr id="126999" name="Line 23"/>
          <p:cNvSpPr>
            <a:spLocks noChangeShapeType="1"/>
          </p:cNvSpPr>
          <p:nvPr/>
        </p:nvSpPr>
        <p:spPr bwMode="auto">
          <a:xfrm flipV="1">
            <a:off x="14478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0" name="Line 24"/>
          <p:cNvSpPr>
            <a:spLocks noChangeShapeType="1"/>
          </p:cNvSpPr>
          <p:nvPr/>
        </p:nvSpPr>
        <p:spPr bwMode="auto">
          <a:xfrm>
            <a:off x="19050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1" name="Line 25"/>
          <p:cNvSpPr>
            <a:spLocks noChangeShapeType="1"/>
          </p:cNvSpPr>
          <p:nvPr/>
        </p:nvSpPr>
        <p:spPr bwMode="auto">
          <a:xfrm flipV="1">
            <a:off x="23622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4" name="Line 28"/>
          <p:cNvSpPr>
            <a:spLocks noChangeShapeType="1"/>
          </p:cNvSpPr>
          <p:nvPr/>
        </p:nvSpPr>
        <p:spPr bwMode="auto">
          <a:xfrm>
            <a:off x="28194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5" name="Line 19"/>
          <p:cNvSpPr>
            <a:spLocks noChangeShapeType="1"/>
          </p:cNvSpPr>
          <p:nvPr/>
        </p:nvSpPr>
        <p:spPr bwMode="auto">
          <a:xfrm flipV="1">
            <a:off x="3124200" y="4191000"/>
            <a:ext cx="4267200" cy="1600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6981"/>
                                        </p:tgtEl>
                                        <p:attrNameLst>
                                          <p:attrName>style.visibility</p:attrName>
                                        </p:attrNameLst>
                                      </p:cBhvr>
                                      <p:to>
                                        <p:strVal val="visible"/>
                                      </p:to>
                                    </p:set>
                                    <p:animEffect transition="in" filter="fade">
                                      <p:cBhvr>
                                        <p:cTn id="10" dur="2000"/>
                                        <p:tgtEl>
                                          <p:spTgt spid="126981"/>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6994"/>
                                        </p:tgtEl>
                                        <p:attrNameLst>
                                          <p:attrName>style.visibility</p:attrName>
                                        </p:attrNameLst>
                                      </p:cBhvr>
                                      <p:to>
                                        <p:strVal val="visible"/>
                                      </p:to>
                                    </p:set>
                                    <p:animEffect transition="in" filter="fade">
                                      <p:cBhvr>
                                        <p:cTn id="14" dur="2000"/>
                                        <p:tgtEl>
                                          <p:spTgt spid="12699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6999"/>
                                        </p:tgtEl>
                                        <p:attrNameLst>
                                          <p:attrName>style.visibility</p:attrName>
                                        </p:attrNameLst>
                                      </p:cBhvr>
                                      <p:to>
                                        <p:strVal val="visible"/>
                                      </p:to>
                                    </p:set>
                                    <p:animEffect transition="in" filter="fade">
                                      <p:cBhvr>
                                        <p:cTn id="17" dur="2000"/>
                                        <p:tgtEl>
                                          <p:spTgt spid="12699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000"/>
                                        </p:tgtEl>
                                        <p:attrNameLst>
                                          <p:attrName>style.visibility</p:attrName>
                                        </p:attrNameLst>
                                      </p:cBhvr>
                                      <p:to>
                                        <p:strVal val="visible"/>
                                      </p:to>
                                    </p:set>
                                    <p:animEffect transition="in" filter="fade">
                                      <p:cBhvr>
                                        <p:cTn id="20" dur="2000"/>
                                        <p:tgtEl>
                                          <p:spTgt spid="12700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001"/>
                                        </p:tgtEl>
                                        <p:attrNameLst>
                                          <p:attrName>style.visibility</p:attrName>
                                        </p:attrNameLst>
                                      </p:cBhvr>
                                      <p:to>
                                        <p:strVal val="visible"/>
                                      </p:to>
                                    </p:set>
                                    <p:animEffect transition="in" filter="fade">
                                      <p:cBhvr>
                                        <p:cTn id="23" dur="2000"/>
                                        <p:tgtEl>
                                          <p:spTgt spid="12700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7004"/>
                                        </p:tgtEl>
                                        <p:attrNameLst>
                                          <p:attrName>style.visibility</p:attrName>
                                        </p:attrNameLst>
                                      </p:cBhvr>
                                      <p:to>
                                        <p:strVal val="visible"/>
                                      </p:to>
                                    </p:set>
                                    <p:animEffect transition="in" filter="fade">
                                      <p:cBhvr>
                                        <p:cTn id="26" dur="2000"/>
                                        <p:tgtEl>
                                          <p:spTgt spid="127004"/>
                                        </p:tgtEl>
                                      </p:cBhvr>
                                    </p:animEffect>
                                  </p:childTnLst>
                                </p:cTn>
                              </p:par>
                              <p:par>
                                <p:cTn id="27" presetID="10" presetClass="entr" presetSubtype="0" fill="hold" nodeType="withEffect">
                                  <p:stCondLst>
                                    <p:cond delay="0"/>
                                  </p:stCondLst>
                                  <p:childTnLst>
                                    <p:set>
                                      <p:cBhvr>
                                        <p:cTn id="28" dur="1" fill="hold">
                                          <p:stCondLst>
                                            <p:cond delay="0"/>
                                          </p:stCondLst>
                                        </p:cTn>
                                        <p:tgtEl>
                                          <p:spTgt spid="126993">
                                            <p:txEl>
                                              <p:pRg st="0" end="0"/>
                                            </p:txEl>
                                          </p:spTgt>
                                        </p:tgtEl>
                                        <p:attrNameLst>
                                          <p:attrName>style.visibility</p:attrName>
                                        </p:attrNameLst>
                                      </p:cBhvr>
                                      <p:to>
                                        <p:strVal val="visible"/>
                                      </p:to>
                                    </p:set>
                                    <p:animEffect transition="in" filter="fade">
                                      <p:cBhvr>
                                        <p:cTn id="29" dur="2000"/>
                                        <p:tgtEl>
                                          <p:spTgt spid="126993">
                                            <p:txEl>
                                              <p:pRg st="0" end="0"/>
                                            </p:txEl>
                                          </p:spTgt>
                                        </p:tgtEl>
                                      </p:cBhvr>
                                    </p:animEffect>
                                  </p:childTnLst>
                                </p:cTn>
                              </p:par>
                            </p:childTnLst>
                          </p:cTn>
                        </p:par>
                        <p:par>
                          <p:cTn id="30" fill="hold" nodeType="afterGroup">
                            <p:stCondLst>
                              <p:cond delay="4000"/>
                            </p:stCondLst>
                            <p:childTnLst>
                              <p:par>
                                <p:cTn id="31" presetID="53" presetClass="entr" presetSubtype="0" fill="hold" nodeType="afterEffect">
                                  <p:stCondLst>
                                    <p:cond delay="0"/>
                                  </p:stCondLst>
                                  <p:childTnLst>
                                    <p:set>
                                      <p:cBhvr>
                                        <p:cTn id="32" dur="1" fill="hold">
                                          <p:stCondLst>
                                            <p:cond delay="0"/>
                                          </p:stCondLst>
                                        </p:cTn>
                                        <p:tgtEl>
                                          <p:spTgt spid="126996"/>
                                        </p:tgtEl>
                                        <p:attrNameLst>
                                          <p:attrName>style.visibility</p:attrName>
                                        </p:attrNameLst>
                                      </p:cBhvr>
                                      <p:to>
                                        <p:strVal val="visible"/>
                                      </p:to>
                                    </p:set>
                                    <p:anim calcmode="lin" valueType="num">
                                      <p:cBhvr>
                                        <p:cTn id="33" dur="1000" fill="hold"/>
                                        <p:tgtEl>
                                          <p:spTgt spid="126996"/>
                                        </p:tgtEl>
                                        <p:attrNameLst>
                                          <p:attrName>ppt_w</p:attrName>
                                        </p:attrNameLst>
                                      </p:cBhvr>
                                      <p:tavLst>
                                        <p:tav tm="0">
                                          <p:val>
                                            <p:fltVal val="0"/>
                                          </p:val>
                                        </p:tav>
                                        <p:tav tm="100000">
                                          <p:val>
                                            <p:strVal val="#ppt_w"/>
                                          </p:val>
                                        </p:tav>
                                      </p:tavLst>
                                    </p:anim>
                                    <p:anim calcmode="lin" valueType="num">
                                      <p:cBhvr>
                                        <p:cTn id="34" dur="1000" fill="hold"/>
                                        <p:tgtEl>
                                          <p:spTgt spid="126996"/>
                                        </p:tgtEl>
                                        <p:attrNameLst>
                                          <p:attrName>ppt_h</p:attrName>
                                        </p:attrNameLst>
                                      </p:cBhvr>
                                      <p:tavLst>
                                        <p:tav tm="0">
                                          <p:val>
                                            <p:fltVal val="0"/>
                                          </p:val>
                                        </p:tav>
                                        <p:tav tm="100000">
                                          <p:val>
                                            <p:strVal val="#ppt_h"/>
                                          </p:val>
                                        </p:tav>
                                      </p:tavLst>
                                    </p:anim>
                                    <p:animEffect transition="in" filter="fade">
                                      <p:cBhvr>
                                        <p:cTn id="35" dur="1000"/>
                                        <p:tgtEl>
                                          <p:spTgt spid="126996"/>
                                        </p:tgtEl>
                                      </p:cBhvr>
                                    </p:animEffect>
                                  </p:childTnLst>
                                </p:cTn>
                              </p:par>
                            </p:childTnLst>
                          </p:cTn>
                        </p:par>
                        <p:par>
                          <p:cTn id="36" fill="hold" nodeType="afterGroup">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26985"/>
                                        </p:tgtEl>
                                        <p:attrNameLst>
                                          <p:attrName>style.visibility</p:attrName>
                                        </p:attrNameLst>
                                      </p:cBhvr>
                                      <p:to>
                                        <p:strVal val="visible"/>
                                      </p:to>
                                    </p:set>
                                    <p:animEffect transition="in" filter="fade">
                                      <p:cBhvr>
                                        <p:cTn id="39" dur="2000"/>
                                        <p:tgtEl>
                                          <p:spTgt spid="1269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6986"/>
                                        </p:tgtEl>
                                        <p:attrNameLst>
                                          <p:attrName>style.visibility</p:attrName>
                                        </p:attrNameLst>
                                      </p:cBhvr>
                                      <p:to>
                                        <p:strVal val="visible"/>
                                      </p:to>
                                    </p:set>
                                    <p:animEffect transition="in" filter="fade">
                                      <p:cBhvr>
                                        <p:cTn id="42" dur="2000"/>
                                        <p:tgtEl>
                                          <p:spTgt spid="1269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987"/>
                                        </p:tgtEl>
                                        <p:attrNameLst>
                                          <p:attrName>style.visibility</p:attrName>
                                        </p:attrNameLst>
                                      </p:cBhvr>
                                      <p:to>
                                        <p:strVal val="visible"/>
                                      </p:to>
                                    </p:set>
                                    <p:animEffect transition="in" filter="fade">
                                      <p:cBhvr>
                                        <p:cTn id="45" dur="2000"/>
                                        <p:tgtEl>
                                          <p:spTgt spid="12698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6988"/>
                                        </p:tgtEl>
                                        <p:attrNameLst>
                                          <p:attrName>style.visibility</p:attrName>
                                        </p:attrNameLst>
                                      </p:cBhvr>
                                      <p:to>
                                        <p:strVal val="visible"/>
                                      </p:to>
                                    </p:set>
                                    <p:animEffect transition="in" filter="fade">
                                      <p:cBhvr>
                                        <p:cTn id="48" dur="2000"/>
                                        <p:tgtEl>
                                          <p:spTgt spid="126988"/>
                                        </p:tgtEl>
                                      </p:cBhvr>
                                    </p:animEffect>
                                  </p:childTnLst>
                                </p:cTn>
                              </p:par>
                            </p:childTnLst>
                          </p:cTn>
                        </p:par>
                        <p:par>
                          <p:cTn id="49" fill="hold" nodeType="afterGroup">
                            <p:stCondLst>
                              <p:cond delay="7000"/>
                            </p:stCondLst>
                            <p:childTnLst>
                              <p:par>
                                <p:cTn id="50" presetID="10" presetClass="entr" presetSubtype="0" fill="hold" grpId="0" nodeType="afterEffect">
                                  <p:stCondLst>
                                    <p:cond delay="500"/>
                                  </p:stCondLst>
                                  <p:childTnLst>
                                    <p:set>
                                      <p:cBhvr>
                                        <p:cTn id="51" dur="1" fill="hold">
                                          <p:stCondLst>
                                            <p:cond delay="0"/>
                                          </p:stCondLst>
                                        </p:cTn>
                                        <p:tgtEl>
                                          <p:spTgt spid="126989"/>
                                        </p:tgtEl>
                                        <p:attrNameLst>
                                          <p:attrName>style.visibility</p:attrName>
                                        </p:attrNameLst>
                                      </p:cBhvr>
                                      <p:to>
                                        <p:strVal val="visible"/>
                                      </p:to>
                                    </p:set>
                                    <p:animEffect transition="in" filter="fade">
                                      <p:cBhvr>
                                        <p:cTn id="52" dur="2000"/>
                                        <p:tgtEl>
                                          <p:spTgt spid="126989"/>
                                        </p:tgtEl>
                                      </p:cBhvr>
                                    </p:animEffect>
                                  </p:childTnLst>
                                </p:cTn>
                              </p:par>
                              <p:par>
                                <p:cTn id="53" presetID="10" presetClass="exit" presetSubtype="0" fill="hold" grpId="1" nodeType="withEffect">
                                  <p:stCondLst>
                                    <p:cond delay="0"/>
                                  </p:stCondLst>
                                  <p:childTnLst>
                                    <p:animEffect transition="out" filter="fade">
                                      <p:cBhvr>
                                        <p:cTn id="54" dur="2000"/>
                                        <p:tgtEl>
                                          <p:spTgt spid="126985"/>
                                        </p:tgtEl>
                                      </p:cBhvr>
                                    </p:animEffect>
                                    <p:set>
                                      <p:cBhvr>
                                        <p:cTn id="55" dur="1" fill="hold">
                                          <p:stCondLst>
                                            <p:cond delay="1999"/>
                                          </p:stCondLst>
                                        </p:cTn>
                                        <p:tgtEl>
                                          <p:spTgt spid="12698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26986"/>
                                        </p:tgtEl>
                                      </p:cBhvr>
                                    </p:animEffect>
                                    <p:set>
                                      <p:cBhvr>
                                        <p:cTn id="58" dur="1" fill="hold">
                                          <p:stCondLst>
                                            <p:cond delay="1999"/>
                                          </p:stCondLst>
                                        </p:cTn>
                                        <p:tgtEl>
                                          <p:spTgt spid="12698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126987"/>
                                        </p:tgtEl>
                                      </p:cBhvr>
                                    </p:animEffect>
                                    <p:set>
                                      <p:cBhvr>
                                        <p:cTn id="61" dur="1" fill="hold">
                                          <p:stCondLst>
                                            <p:cond delay="1999"/>
                                          </p:stCondLst>
                                        </p:cTn>
                                        <p:tgtEl>
                                          <p:spTgt spid="12698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126988"/>
                                        </p:tgtEl>
                                      </p:cBhvr>
                                    </p:animEffect>
                                    <p:set>
                                      <p:cBhvr>
                                        <p:cTn id="64" dur="1" fill="hold">
                                          <p:stCondLst>
                                            <p:cond delay="1999"/>
                                          </p:stCondLst>
                                        </p:cTn>
                                        <p:tgtEl>
                                          <p:spTgt spid="126988"/>
                                        </p:tgtEl>
                                        <p:attrNameLst>
                                          <p:attrName>style.visibility</p:attrName>
                                        </p:attrNameLst>
                                      </p:cBhvr>
                                      <p:to>
                                        <p:strVal val="hidden"/>
                                      </p:to>
                                    </p:set>
                                  </p:childTnLst>
                                </p:cTn>
                              </p:par>
                            </p:childTnLst>
                          </p:cTn>
                        </p:par>
                        <p:par>
                          <p:cTn id="65" fill="hold">
                            <p:stCondLst>
                              <p:cond delay="9500"/>
                            </p:stCondLst>
                            <p:childTnLst>
                              <p:par>
                                <p:cTn id="66" presetID="10" presetClass="entr" presetSubtype="0" fill="hold" grpId="0" nodeType="afterEffect">
                                  <p:stCondLst>
                                    <p:cond delay="0"/>
                                  </p:stCondLst>
                                  <p:childTnLst>
                                    <p:set>
                                      <p:cBhvr>
                                        <p:cTn id="67" dur="1" fill="hold">
                                          <p:stCondLst>
                                            <p:cond delay="0"/>
                                          </p:stCondLst>
                                        </p:cTn>
                                        <p:tgtEl>
                                          <p:spTgt spid="126997"/>
                                        </p:tgtEl>
                                        <p:attrNameLst>
                                          <p:attrName>style.visibility</p:attrName>
                                        </p:attrNameLst>
                                      </p:cBhvr>
                                      <p:to>
                                        <p:strVal val="visible"/>
                                      </p:to>
                                    </p:set>
                                    <p:animEffect transition="in" filter="fade">
                                      <p:cBhvr>
                                        <p:cTn id="68" dur="2000"/>
                                        <p:tgtEl>
                                          <p:spTgt spid="12699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26998"/>
                                        </p:tgtEl>
                                        <p:attrNameLst>
                                          <p:attrName>style.visibility</p:attrName>
                                        </p:attrNameLst>
                                      </p:cBhvr>
                                      <p:to>
                                        <p:strVal val="visible"/>
                                      </p:to>
                                    </p:set>
                                    <p:animEffect transition="in" filter="wipe(down)">
                                      <p:cBhvr>
                                        <p:cTn id="71" dur="1000"/>
                                        <p:tgtEl>
                                          <p:spTgt spid="126998"/>
                                        </p:tgtEl>
                                      </p:cBhvr>
                                    </p:animEffect>
                                  </p:childTnLst>
                                </p:cTn>
                              </p:par>
                            </p:childTnLst>
                          </p:cTn>
                        </p:par>
                        <p:par>
                          <p:cTn id="72" fill="hold" nodeType="afterGroup">
                            <p:stCondLst>
                              <p:cond delay="11500"/>
                            </p:stCondLst>
                            <p:childTnLst>
                              <p:par>
                                <p:cTn id="73" presetID="53" presetClass="entr" presetSubtype="0" fill="hold" nodeType="afterEffect">
                                  <p:stCondLst>
                                    <p:cond delay="0"/>
                                  </p:stCondLst>
                                  <p:childTnLst>
                                    <p:set>
                                      <p:cBhvr>
                                        <p:cTn id="74" dur="1" fill="hold">
                                          <p:stCondLst>
                                            <p:cond delay="0"/>
                                          </p:stCondLst>
                                        </p:cTn>
                                        <p:tgtEl>
                                          <p:spTgt spid="126991"/>
                                        </p:tgtEl>
                                        <p:attrNameLst>
                                          <p:attrName>style.visibility</p:attrName>
                                        </p:attrNameLst>
                                      </p:cBhvr>
                                      <p:to>
                                        <p:strVal val="visible"/>
                                      </p:to>
                                    </p:set>
                                    <p:anim calcmode="lin" valueType="num">
                                      <p:cBhvr>
                                        <p:cTn id="75" dur="3000" fill="hold"/>
                                        <p:tgtEl>
                                          <p:spTgt spid="126991"/>
                                        </p:tgtEl>
                                        <p:attrNameLst>
                                          <p:attrName>ppt_w</p:attrName>
                                        </p:attrNameLst>
                                      </p:cBhvr>
                                      <p:tavLst>
                                        <p:tav tm="0">
                                          <p:val>
                                            <p:fltVal val="0"/>
                                          </p:val>
                                        </p:tav>
                                        <p:tav tm="100000">
                                          <p:val>
                                            <p:strVal val="#ppt_w"/>
                                          </p:val>
                                        </p:tav>
                                      </p:tavLst>
                                    </p:anim>
                                    <p:anim calcmode="lin" valueType="num">
                                      <p:cBhvr>
                                        <p:cTn id="76" dur="3000" fill="hold"/>
                                        <p:tgtEl>
                                          <p:spTgt spid="126991"/>
                                        </p:tgtEl>
                                        <p:attrNameLst>
                                          <p:attrName>ppt_h</p:attrName>
                                        </p:attrNameLst>
                                      </p:cBhvr>
                                      <p:tavLst>
                                        <p:tav tm="0">
                                          <p:val>
                                            <p:fltVal val="0"/>
                                          </p:val>
                                        </p:tav>
                                        <p:tav tm="100000">
                                          <p:val>
                                            <p:strVal val="#ppt_h"/>
                                          </p:val>
                                        </p:tav>
                                      </p:tavLst>
                                    </p:anim>
                                    <p:animEffect transition="in" filter="fade">
                                      <p:cBhvr>
                                        <p:cTn id="77" dur="3000"/>
                                        <p:tgtEl>
                                          <p:spTgt spid="126991"/>
                                        </p:tgtEl>
                                      </p:cBhvr>
                                    </p:animEffect>
                                  </p:childTnLst>
                                </p:cTn>
                              </p:par>
                            </p:childTnLst>
                          </p:cTn>
                        </p:par>
                        <p:par>
                          <p:cTn id="78" fill="hold" nodeType="afterGroup">
                            <p:stCondLst>
                              <p:cond delay="14500"/>
                            </p:stCondLst>
                            <p:childTnLst>
                              <p:par>
                                <p:cTn id="79" presetID="10" presetClass="exit" presetSubtype="0" fill="hold" grpId="1" nodeType="afterEffect">
                                  <p:stCondLst>
                                    <p:cond delay="0"/>
                                  </p:stCondLst>
                                  <p:childTnLst>
                                    <p:animEffect transition="out" filter="fade">
                                      <p:cBhvr>
                                        <p:cTn id="80" dur="1000"/>
                                        <p:tgtEl>
                                          <p:spTgt spid="126998"/>
                                        </p:tgtEl>
                                      </p:cBhvr>
                                    </p:animEffect>
                                    <p:set>
                                      <p:cBhvr>
                                        <p:cTn id="81" dur="1" fill="hold">
                                          <p:stCondLst>
                                            <p:cond delay="999"/>
                                          </p:stCondLst>
                                        </p:cTn>
                                        <p:tgtEl>
                                          <p:spTgt spid="12699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26996"/>
                                        </p:tgtEl>
                                      </p:cBhvr>
                                    </p:animEffect>
                                    <p:set>
                                      <p:cBhvr>
                                        <p:cTn id="84" dur="1" fill="hold">
                                          <p:stCondLst>
                                            <p:cond delay="999"/>
                                          </p:stCondLst>
                                        </p:cTn>
                                        <p:tgtEl>
                                          <p:spTgt spid="126996"/>
                                        </p:tgtEl>
                                        <p:attrNameLst>
                                          <p:attrName>style.visibility</p:attrName>
                                        </p:attrNameLst>
                                      </p:cBhvr>
                                      <p:to>
                                        <p:strVal val="hidden"/>
                                      </p:to>
                                    </p:set>
                                  </p:childTnLst>
                                </p:cTn>
                              </p:par>
                            </p:childTnLst>
                          </p:cTn>
                        </p:par>
                        <p:par>
                          <p:cTn id="85" fill="hold" nodeType="afterGroup">
                            <p:stCondLst>
                              <p:cond delay="15500"/>
                            </p:stCondLst>
                            <p:childTnLst>
                              <p:par>
                                <p:cTn id="86" presetID="10" presetClass="entr" presetSubtype="0" fill="hold" grpId="0" nodeType="afterEffect">
                                  <p:stCondLst>
                                    <p:cond delay="0"/>
                                  </p:stCondLst>
                                  <p:childTnLst>
                                    <p:set>
                                      <p:cBhvr>
                                        <p:cTn id="87" dur="1" fill="hold">
                                          <p:stCondLst>
                                            <p:cond delay="0"/>
                                          </p:stCondLst>
                                        </p:cTn>
                                        <p:tgtEl>
                                          <p:spTgt spid="126992"/>
                                        </p:tgtEl>
                                        <p:attrNameLst>
                                          <p:attrName>style.visibility</p:attrName>
                                        </p:attrNameLst>
                                      </p:cBhvr>
                                      <p:to>
                                        <p:strVal val="visible"/>
                                      </p:to>
                                    </p:set>
                                    <p:animEffect transition="in" filter="fade">
                                      <p:cBhvr>
                                        <p:cTn id="88" dur="2000"/>
                                        <p:tgtEl>
                                          <p:spTgt spid="12699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26995"/>
                                        </p:tgtEl>
                                        <p:attrNameLst>
                                          <p:attrName>style.visibility</p:attrName>
                                        </p:attrNameLst>
                                      </p:cBhvr>
                                      <p:to>
                                        <p:strVal val="visible"/>
                                      </p:to>
                                    </p:set>
                                    <p:animEffect transition="in" filter="wipe(down)">
                                      <p:cBhvr>
                                        <p:cTn id="91" dur="1000"/>
                                        <p:tgtEl>
                                          <p:spTgt spid="12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P spid="126985" grpId="0" animBg="1"/>
      <p:bldP spid="126985" grpId="1" animBg="1"/>
      <p:bldP spid="126986" grpId="0" animBg="1"/>
      <p:bldP spid="126986" grpId="1" animBg="1"/>
      <p:bldP spid="126987" grpId="0" animBg="1"/>
      <p:bldP spid="126987" grpId="1" animBg="1"/>
      <p:bldP spid="126988" grpId="0" animBg="1"/>
      <p:bldP spid="126988" grpId="1" animBg="1"/>
      <p:bldP spid="126992" grpId="0"/>
      <p:bldP spid="126994" grpId="0"/>
      <p:bldP spid="126997" grpId="0"/>
      <p:bldP spid="126998" grpId="0" animBg="1"/>
      <p:bldP spid="126998" grpId="1" animBg="1"/>
      <p:bldP spid="126989" grpId="0"/>
      <p:bldP spid="126999" grpId="0" animBg="1"/>
      <p:bldP spid="127000" grpId="0" animBg="1"/>
      <p:bldP spid="127001" grpId="0" animBg="1"/>
      <p:bldP spid="127004" grpId="0" animBg="1"/>
      <p:bldP spid="1269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Text Box 5"/>
          <p:cNvSpPr txBox="1">
            <a:spLocks noChangeArrowheads="1"/>
          </p:cNvSpPr>
          <p:nvPr/>
        </p:nvSpPr>
        <p:spPr bwMode="auto">
          <a:xfrm>
            <a:off x="5486400" y="5410200"/>
            <a:ext cx="2925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This is a male</a:t>
            </a:r>
          </a:p>
        </p:txBody>
      </p:sp>
      <p:pic>
        <p:nvPicPr>
          <p:cNvPr id="129039" name="Picture 15" descr="ospreyflt1dec07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622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9040" name="Picture 16" descr="osprey lh flight6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57200"/>
            <a:ext cx="3170238" cy="3962400"/>
          </a:xfrm>
          <a:prstGeom prst="rect">
            <a:avLst/>
          </a:prstGeom>
          <a:noFill/>
          <a:extLst>
            <a:ext uri="{909E8E84-426E-40DD-AFC4-6F175D3DCCD1}">
              <a14:hiddenFill xmlns:a14="http://schemas.microsoft.com/office/drawing/2010/main">
                <a:solidFill>
                  <a:srgbClr val="FFFFFF"/>
                </a:solidFill>
              </a14:hiddenFill>
            </a:ext>
          </a:extLst>
        </p:spPr>
      </p:pic>
      <p:sp>
        <p:nvSpPr>
          <p:cNvPr id="129034" name="Line 10"/>
          <p:cNvSpPr>
            <a:spLocks noChangeShapeType="1"/>
          </p:cNvSpPr>
          <p:nvPr/>
        </p:nvSpPr>
        <p:spPr bwMode="auto">
          <a:xfrm flipH="1" flipV="1">
            <a:off x="2971800" y="5486400"/>
            <a:ext cx="251460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8" name="Text Box 4"/>
          <p:cNvSpPr txBox="1">
            <a:spLocks noChangeArrowheads="1"/>
          </p:cNvSpPr>
          <p:nvPr/>
        </p:nvSpPr>
        <p:spPr bwMode="auto">
          <a:xfrm>
            <a:off x="288751" y="838199"/>
            <a:ext cx="47115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Females have “necklaces”</a:t>
            </a:r>
          </a:p>
        </p:txBody>
      </p:sp>
      <p:sp>
        <p:nvSpPr>
          <p:cNvPr id="129035" name="Text Box 11"/>
          <p:cNvSpPr txBox="1">
            <a:spLocks noChangeArrowheads="1"/>
          </p:cNvSpPr>
          <p:nvPr/>
        </p:nvSpPr>
        <p:spPr bwMode="auto">
          <a:xfrm>
            <a:off x="1203325" y="2057400"/>
            <a:ext cx="4968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solidFill>
                  <a:schemeClr val="bg1"/>
                </a:solidFill>
              </a:rPr>
              <a:t>Ospreys always show a crook in the wing</a:t>
            </a:r>
          </a:p>
        </p:txBody>
      </p:sp>
      <p:sp>
        <p:nvSpPr>
          <p:cNvPr id="129042" name="Line 18"/>
          <p:cNvSpPr>
            <a:spLocks noChangeShapeType="1"/>
          </p:cNvSpPr>
          <p:nvPr/>
        </p:nvSpPr>
        <p:spPr bwMode="auto">
          <a:xfrm flipV="1">
            <a:off x="3581400" y="3429000"/>
            <a:ext cx="381000"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Line 20"/>
          <p:cNvSpPr>
            <a:spLocks noChangeShapeType="1"/>
          </p:cNvSpPr>
          <p:nvPr/>
        </p:nvSpPr>
        <p:spPr bwMode="auto">
          <a:xfrm>
            <a:off x="3962400" y="3429000"/>
            <a:ext cx="381000"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5" name="Line 21"/>
          <p:cNvSpPr>
            <a:spLocks noChangeShapeType="1"/>
          </p:cNvSpPr>
          <p:nvPr/>
        </p:nvSpPr>
        <p:spPr bwMode="auto">
          <a:xfrm flipV="1">
            <a:off x="4343400" y="3429000"/>
            <a:ext cx="533400"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6" name="Line 22"/>
          <p:cNvSpPr>
            <a:spLocks noChangeShapeType="1"/>
          </p:cNvSpPr>
          <p:nvPr/>
        </p:nvSpPr>
        <p:spPr bwMode="auto">
          <a:xfrm>
            <a:off x="4876800" y="3429000"/>
            <a:ext cx="381000"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9041" name="Picture 17" descr="Osp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124200"/>
            <a:ext cx="3619500" cy="1460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3771900" y="1299864"/>
            <a:ext cx="2400300" cy="909936"/>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9040"/>
                                        </p:tgtEl>
                                        <p:attrNameLst>
                                          <p:attrName>style.visibility</p:attrName>
                                        </p:attrNameLst>
                                      </p:cBhvr>
                                      <p:to>
                                        <p:strVal val="visible"/>
                                      </p:to>
                                    </p:set>
                                    <p:anim calcmode="lin" valueType="num">
                                      <p:cBhvr>
                                        <p:cTn id="7" dur="1000" fill="hold"/>
                                        <p:tgtEl>
                                          <p:spTgt spid="129040"/>
                                        </p:tgtEl>
                                        <p:attrNameLst>
                                          <p:attrName>ppt_w</p:attrName>
                                        </p:attrNameLst>
                                      </p:cBhvr>
                                      <p:tavLst>
                                        <p:tav tm="0">
                                          <p:val>
                                            <p:fltVal val="0"/>
                                          </p:val>
                                        </p:tav>
                                        <p:tav tm="100000">
                                          <p:val>
                                            <p:strVal val="#ppt_w"/>
                                          </p:val>
                                        </p:tav>
                                      </p:tavLst>
                                    </p:anim>
                                    <p:anim calcmode="lin" valueType="num">
                                      <p:cBhvr>
                                        <p:cTn id="8" dur="1000" fill="hold"/>
                                        <p:tgtEl>
                                          <p:spTgt spid="129040"/>
                                        </p:tgtEl>
                                        <p:attrNameLst>
                                          <p:attrName>ppt_h</p:attrName>
                                        </p:attrNameLst>
                                      </p:cBhvr>
                                      <p:tavLst>
                                        <p:tav tm="0">
                                          <p:val>
                                            <p:fltVal val="0"/>
                                          </p:val>
                                        </p:tav>
                                        <p:tav tm="100000">
                                          <p:val>
                                            <p:strVal val="#ppt_h"/>
                                          </p:val>
                                        </p:tav>
                                      </p:tavLst>
                                    </p:anim>
                                    <p:animEffect transition="in" filter="fade">
                                      <p:cBhvr>
                                        <p:cTn id="9" dur="1000"/>
                                        <p:tgtEl>
                                          <p:spTgt spid="1290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fade">
                                      <p:cBhvr>
                                        <p:cTn id="12" dur="2000"/>
                                        <p:tgtEl>
                                          <p:spTgt spid="129028"/>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29039"/>
                                        </p:tgtEl>
                                        <p:attrNameLst>
                                          <p:attrName>style.visibility</p:attrName>
                                        </p:attrNameLst>
                                      </p:cBhvr>
                                      <p:to>
                                        <p:strVal val="visible"/>
                                      </p:to>
                                    </p:set>
                                    <p:anim calcmode="lin" valueType="num">
                                      <p:cBhvr>
                                        <p:cTn id="19" dur="1000" fill="hold"/>
                                        <p:tgtEl>
                                          <p:spTgt spid="129039"/>
                                        </p:tgtEl>
                                        <p:attrNameLst>
                                          <p:attrName>ppt_w</p:attrName>
                                        </p:attrNameLst>
                                      </p:cBhvr>
                                      <p:tavLst>
                                        <p:tav tm="0">
                                          <p:val>
                                            <p:fltVal val="0"/>
                                          </p:val>
                                        </p:tav>
                                        <p:tav tm="100000">
                                          <p:val>
                                            <p:strVal val="#ppt_w"/>
                                          </p:val>
                                        </p:tav>
                                      </p:tavLst>
                                    </p:anim>
                                    <p:anim calcmode="lin" valueType="num">
                                      <p:cBhvr>
                                        <p:cTn id="20" dur="1000" fill="hold"/>
                                        <p:tgtEl>
                                          <p:spTgt spid="129039"/>
                                        </p:tgtEl>
                                        <p:attrNameLst>
                                          <p:attrName>ppt_h</p:attrName>
                                        </p:attrNameLst>
                                      </p:cBhvr>
                                      <p:tavLst>
                                        <p:tav tm="0">
                                          <p:val>
                                            <p:fltVal val="0"/>
                                          </p:val>
                                        </p:tav>
                                        <p:tav tm="100000">
                                          <p:val>
                                            <p:strVal val="#ppt_h"/>
                                          </p:val>
                                        </p:tav>
                                      </p:tavLst>
                                    </p:anim>
                                    <p:animEffect transition="in" filter="fade">
                                      <p:cBhvr>
                                        <p:cTn id="21" dur="1000"/>
                                        <p:tgtEl>
                                          <p:spTgt spid="129039"/>
                                        </p:tgtEl>
                                      </p:cBhvr>
                                    </p:animEffect>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29029"/>
                                        </p:tgtEl>
                                        <p:attrNameLst>
                                          <p:attrName>style.visibility</p:attrName>
                                        </p:attrNameLst>
                                      </p:cBhvr>
                                      <p:to>
                                        <p:strVal val="visible"/>
                                      </p:to>
                                    </p:set>
                                    <p:animEffect transition="in" filter="fade">
                                      <p:cBhvr>
                                        <p:cTn id="25" dur="2000"/>
                                        <p:tgtEl>
                                          <p:spTgt spid="12902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9034"/>
                                        </p:tgtEl>
                                        <p:attrNameLst>
                                          <p:attrName>style.visibility</p:attrName>
                                        </p:attrNameLst>
                                      </p:cBhvr>
                                      <p:to>
                                        <p:strVal val="visible"/>
                                      </p:to>
                                    </p:set>
                                    <p:animEffect transition="in" filter="wipe(right)">
                                      <p:cBhvr>
                                        <p:cTn id="28" dur="1000"/>
                                        <p:tgtEl>
                                          <p:spTgt spid="129034"/>
                                        </p:tgtEl>
                                      </p:cBhvr>
                                    </p:animEffect>
                                  </p:childTnLst>
                                </p:cTn>
                              </p:par>
                            </p:childTnLst>
                          </p:cTn>
                        </p:par>
                        <p:par>
                          <p:cTn id="29" fill="hold">
                            <p:stCondLst>
                              <p:cond delay="5000"/>
                            </p:stCondLst>
                            <p:childTnLst>
                              <p:par>
                                <p:cTn id="30" presetID="10" presetClass="exit" presetSubtype="0" fill="hold" grpId="1" nodeType="afterEffect">
                                  <p:stCondLst>
                                    <p:cond delay="500"/>
                                  </p:stCondLst>
                                  <p:childTnLst>
                                    <p:animEffect transition="out" filter="fade">
                                      <p:cBhvr>
                                        <p:cTn id="31" dur="2000"/>
                                        <p:tgtEl>
                                          <p:spTgt spid="129028"/>
                                        </p:tgtEl>
                                      </p:cBhvr>
                                    </p:animEffect>
                                    <p:set>
                                      <p:cBhvr>
                                        <p:cTn id="32" dur="1" fill="hold">
                                          <p:stCondLst>
                                            <p:cond delay="1999"/>
                                          </p:stCondLst>
                                        </p:cTn>
                                        <p:tgtEl>
                                          <p:spTgt spid="129028"/>
                                        </p:tgtEl>
                                        <p:attrNameLst>
                                          <p:attrName>style.visibility</p:attrName>
                                        </p:attrNameLst>
                                      </p:cBhvr>
                                      <p:to>
                                        <p:strVal val="hidden"/>
                                      </p:to>
                                    </p:set>
                                  </p:childTnLst>
                                </p:cTn>
                              </p:par>
                              <p:par>
                                <p:cTn id="33" presetID="10" presetClass="exit" presetSubtype="0" fill="hold" grpId="1" nodeType="withEffect">
                                  <p:stCondLst>
                                    <p:cond delay="1000"/>
                                  </p:stCondLst>
                                  <p:childTnLst>
                                    <p:animEffect transition="out" filter="fade">
                                      <p:cBhvr>
                                        <p:cTn id="34" dur="2000"/>
                                        <p:tgtEl>
                                          <p:spTgt spid="129029"/>
                                        </p:tgtEl>
                                      </p:cBhvr>
                                    </p:animEffect>
                                    <p:set>
                                      <p:cBhvr>
                                        <p:cTn id="35" dur="1" fill="hold">
                                          <p:stCondLst>
                                            <p:cond delay="1999"/>
                                          </p:stCondLst>
                                        </p:cTn>
                                        <p:tgtEl>
                                          <p:spTgt spid="129029"/>
                                        </p:tgtEl>
                                        <p:attrNameLst>
                                          <p:attrName>style.visibility</p:attrName>
                                        </p:attrNameLst>
                                      </p:cBhvr>
                                      <p:to>
                                        <p:strVal val="hidden"/>
                                      </p:to>
                                    </p:set>
                                  </p:childTnLst>
                                </p:cTn>
                              </p:par>
                              <p:par>
                                <p:cTn id="36" presetID="10" presetClass="exit" presetSubtype="0" fill="hold" nodeType="withEffect">
                                  <p:stCondLst>
                                    <p:cond delay="1000"/>
                                  </p:stCondLst>
                                  <p:childTnLst>
                                    <p:animEffect transition="out" filter="fade">
                                      <p:cBhvr>
                                        <p:cTn id="37" dur="2000"/>
                                        <p:tgtEl>
                                          <p:spTgt spid="3"/>
                                        </p:tgtEl>
                                      </p:cBhvr>
                                    </p:animEffect>
                                    <p:set>
                                      <p:cBhvr>
                                        <p:cTn id="38" dur="1" fill="hold">
                                          <p:stCondLst>
                                            <p:cond delay="1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2000"/>
                                        <p:tgtEl>
                                          <p:spTgt spid="129034"/>
                                        </p:tgtEl>
                                      </p:cBhvr>
                                    </p:animEffect>
                                    <p:set>
                                      <p:cBhvr>
                                        <p:cTn id="41" dur="1" fill="hold">
                                          <p:stCondLst>
                                            <p:cond delay="1999"/>
                                          </p:stCondLst>
                                        </p:cTn>
                                        <p:tgtEl>
                                          <p:spTgt spid="129034"/>
                                        </p:tgtEl>
                                        <p:attrNameLst>
                                          <p:attrName>style.visibility</p:attrName>
                                        </p:attrNameLst>
                                      </p:cBhvr>
                                      <p:to>
                                        <p:strVal val="hidden"/>
                                      </p:to>
                                    </p:set>
                                  </p:childTnLst>
                                </p:cTn>
                              </p:par>
                            </p:childTnLst>
                          </p:cTn>
                        </p:par>
                        <p:par>
                          <p:cTn id="42" fill="hold" nodeType="afterGroup">
                            <p:stCondLst>
                              <p:cond delay="8000"/>
                            </p:stCondLst>
                            <p:childTnLst>
                              <p:par>
                                <p:cTn id="43" presetID="53" presetClass="entr" presetSubtype="0" fill="hold" grpId="0" nodeType="afterEffect">
                                  <p:stCondLst>
                                    <p:cond delay="0"/>
                                  </p:stCondLst>
                                  <p:childTnLst>
                                    <p:set>
                                      <p:cBhvr>
                                        <p:cTn id="44" dur="1" fill="hold">
                                          <p:stCondLst>
                                            <p:cond delay="0"/>
                                          </p:stCondLst>
                                        </p:cTn>
                                        <p:tgtEl>
                                          <p:spTgt spid="129035"/>
                                        </p:tgtEl>
                                        <p:attrNameLst>
                                          <p:attrName>style.visibility</p:attrName>
                                        </p:attrNameLst>
                                      </p:cBhvr>
                                      <p:to>
                                        <p:strVal val="visible"/>
                                      </p:to>
                                    </p:set>
                                    <p:anim calcmode="lin" valueType="num">
                                      <p:cBhvr>
                                        <p:cTn id="45" dur="3000" fill="hold"/>
                                        <p:tgtEl>
                                          <p:spTgt spid="129035"/>
                                        </p:tgtEl>
                                        <p:attrNameLst>
                                          <p:attrName>ppt_w</p:attrName>
                                        </p:attrNameLst>
                                      </p:cBhvr>
                                      <p:tavLst>
                                        <p:tav tm="0">
                                          <p:val>
                                            <p:fltVal val="0"/>
                                          </p:val>
                                        </p:tav>
                                        <p:tav tm="100000">
                                          <p:val>
                                            <p:strVal val="#ppt_w"/>
                                          </p:val>
                                        </p:tav>
                                      </p:tavLst>
                                    </p:anim>
                                    <p:anim calcmode="lin" valueType="num">
                                      <p:cBhvr>
                                        <p:cTn id="46" dur="3000" fill="hold"/>
                                        <p:tgtEl>
                                          <p:spTgt spid="129035"/>
                                        </p:tgtEl>
                                        <p:attrNameLst>
                                          <p:attrName>ppt_h</p:attrName>
                                        </p:attrNameLst>
                                      </p:cBhvr>
                                      <p:tavLst>
                                        <p:tav tm="0">
                                          <p:val>
                                            <p:fltVal val="0"/>
                                          </p:val>
                                        </p:tav>
                                        <p:tav tm="100000">
                                          <p:val>
                                            <p:strVal val="#ppt_h"/>
                                          </p:val>
                                        </p:tav>
                                      </p:tavLst>
                                    </p:anim>
                                    <p:animEffect transition="in" filter="fade">
                                      <p:cBhvr>
                                        <p:cTn id="47" dur="3000"/>
                                        <p:tgtEl>
                                          <p:spTgt spid="129035"/>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29042"/>
                                        </p:tgtEl>
                                        <p:attrNameLst>
                                          <p:attrName>style.visibility</p:attrName>
                                        </p:attrNameLst>
                                      </p:cBhvr>
                                      <p:to>
                                        <p:strVal val="visible"/>
                                      </p:to>
                                    </p:set>
                                    <p:animEffect transition="in" filter="fade">
                                      <p:cBhvr>
                                        <p:cTn id="51" dur="2000"/>
                                        <p:tgtEl>
                                          <p:spTgt spid="1290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9044"/>
                                        </p:tgtEl>
                                        <p:attrNameLst>
                                          <p:attrName>style.visibility</p:attrName>
                                        </p:attrNameLst>
                                      </p:cBhvr>
                                      <p:to>
                                        <p:strVal val="visible"/>
                                      </p:to>
                                    </p:set>
                                    <p:animEffect transition="in" filter="fade">
                                      <p:cBhvr>
                                        <p:cTn id="54" dur="2000"/>
                                        <p:tgtEl>
                                          <p:spTgt spid="1290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045"/>
                                        </p:tgtEl>
                                        <p:attrNameLst>
                                          <p:attrName>style.visibility</p:attrName>
                                        </p:attrNameLst>
                                      </p:cBhvr>
                                      <p:to>
                                        <p:strVal val="visible"/>
                                      </p:to>
                                    </p:set>
                                    <p:animEffect transition="in" filter="fade">
                                      <p:cBhvr>
                                        <p:cTn id="57" dur="2000"/>
                                        <p:tgtEl>
                                          <p:spTgt spid="1290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9046"/>
                                        </p:tgtEl>
                                        <p:attrNameLst>
                                          <p:attrName>style.visibility</p:attrName>
                                        </p:attrNameLst>
                                      </p:cBhvr>
                                      <p:to>
                                        <p:strVal val="visible"/>
                                      </p:to>
                                    </p:set>
                                    <p:animEffect transition="in" filter="fade">
                                      <p:cBhvr>
                                        <p:cTn id="60" dur="2000"/>
                                        <p:tgtEl>
                                          <p:spTgt spid="129046"/>
                                        </p:tgtEl>
                                      </p:cBhvr>
                                    </p:animEffect>
                                  </p:childTnLst>
                                </p:cTn>
                              </p:par>
                            </p:childTnLst>
                          </p:cTn>
                        </p:par>
                        <p:par>
                          <p:cTn id="61" fill="hold" nodeType="afterGroup">
                            <p:stCondLst>
                              <p:cond delay="13000"/>
                            </p:stCondLst>
                            <p:childTnLst>
                              <p:par>
                                <p:cTn id="62" presetID="53" presetClass="entr" presetSubtype="0" fill="hold" nodeType="afterEffect">
                                  <p:stCondLst>
                                    <p:cond delay="0"/>
                                  </p:stCondLst>
                                  <p:childTnLst>
                                    <p:set>
                                      <p:cBhvr>
                                        <p:cTn id="63" dur="1" fill="hold">
                                          <p:stCondLst>
                                            <p:cond delay="0"/>
                                          </p:stCondLst>
                                        </p:cTn>
                                        <p:tgtEl>
                                          <p:spTgt spid="129041"/>
                                        </p:tgtEl>
                                        <p:attrNameLst>
                                          <p:attrName>style.visibility</p:attrName>
                                        </p:attrNameLst>
                                      </p:cBhvr>
                                      <p:to>
                                        <p:strVal val="visible"/>
                                      </p:to>
                                    </p:set>
                                    <p:anim calcmode="lin" valueType="num">
                                      <p:cBhvr>
                                        <p:cTn id="64" dur="5000" fill="hold"/>
                                        <p:tgtEl>
                                          <p:spTgt spid="129041"/>
                                        </p:tgtEl>
                                        <p:attrNameLst>
                                          <p:attrName>ppt_w</p:attrName>
                                        </p:attrNameLst>
                                      </p:cBhvr>
                                      <p:tavLst>
                                        <p:tav tm="0">
                                          <p:val>
                                            <p:fltVal val="0"/>
                                          </p:val>
                                        </p:tav>
                                        <p:tav tm="100000">
                                          <p:val>
                                            <p:strVal val="#ppt_w"/>
                                          </p:val>
                                        </p:tav>
                                      </p:tavLst>
                                    </p:anim>
                                    <p:anim calcmode="lin" valueType="num">
                                      <p:cBhvr>
                                        <p:cTn id="65" dur="5000" fill="hold"/>
                                        <p:tgtEl>
                                          <p:spTgt spid="129041"/>
                                        </p:tgtEl>
                                        <p:attrNameLst>
                                          <p:attrName>ppt_h</p:attrName>
                                        </p:attrNameLst>
                                      </p:cBhvr>
                                      <p:tavLst>
                                        <p:tav tm="0">
                                          <p:val>
                                            <p:fltVal val="0"/>
                                          </p:val>
                                        </p:tav>
                                        <p:tav tm="100000">
                                          <p:val>
                                            <p:strVal val="#ppt_h"/>
                                          </p:val>
                                        </p:tav>
                                      </p:tavLst>
                                    </p:anim>
                                    <p:animEffect transition="in" filter="fade">
                                      <p:cBhvr>
                                        <p:cTn id="66" dur="5000"/>
                                        <p:tgtEl>
                                          <p:spTgt spid="129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p:bldP spid="129029" grpId="1"/>
      <p:bldP spid="129034" grpId="0" animBg="1"/>
      <p:bldP spid="129034" grpId="1" animBg="1"/>
      <p:bldP spid="129028" grpId="0"/>
      <p:bldP spid="129028" grpId="1"/>
      <p:bldP spid="129035" grpId="0"/>
      <p:bldP spid="129042" grpId="0" animBg="1"/>
      <p:bldP spid="129044" grpId="0" animBg="1"/>
      <p:bldP spid="129045" grpId="0" animBg="1"/>
      <p:bldP spid="1290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514061" y="340446"/>
            <a:ext cx="496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Northern Harrier</a:t>
            </a:r>
          </a:p>
        </p:txBody>
      </p:sp>
      <p:sp>
        <p:nvSpPr>
          <p:cNvPr id="130058" name="Text Box 10"/>
          <p:cNvSpPr txBox="1">
            <a:spLocks noChangeArrowheads="1"/>
          </p:cNvSpPr>
          <p:nvPr/>
        </p:nvSpPr>
        <p:spPr bwMode="auto">
          <a:xfrm>
            <a:off x="517525" y="3276600"/>
            <a:ext cx="23038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Slender body</a:t>
            </a:r>
          </a:p>
        </p:txBody>
      </p:sp>
      <p:pic>
        <p:nvPicPr>
          <p:cNvPr id="130063" name="Picture 15" descr="DaveMcNhawks Harriet5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971800"/>
            <a:ext cx="3429000" cy="2474913"/>
          </a:xfrm>
          <a:prstGeom prst="rect">
            <a:avLst/>
          </a:prstGeom>
          <a:noFill/>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029200" y="1895097"/>
            <a:ext cx="24641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3-4 ft wingspan</a:t>
            </a:r>
          </a:p>
        </p:txBody>
      </p:sp>
      <p:sp>
        <p:nvSpPr>
          <p:cNvPr id="130057" name="Text Box 9"/>
          <p:cNvSpPr txBox="1">
            <a:spLocks noChangeArrowheads="1"/>
          </p:cNvSpPr>
          <p:nvPr/>
        </p:nvSpPr>
        <p:spPr bwMode="auto">
          <a:xfrm>
            <a:off x="517525" y="1936750"/>
            <a:ext cx="31838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Long narrow wings</a:t>
            </a:r>
          </a:p>
        </p:txBody>
      </p:sp>
      <p:sp>
        <p:nvSpPr>
          <p:cNvPr id="130061" name="Text Box 13"/>
          <p:cNvSpPr txBox="1">
            <a:spLocks noChangeArrowheads="1"/>
          </p:cNvSpPr>
          <p:nvPr/>
        </p:nvSpPr>
        <p:spPr bwMode="auto">
          <a:xfrm>
            <a:off x="517525" y="2565400"/>
            <a:ext cx="16674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Long tail</a:t>
            </a:r>
          </a:p>
        </p:txBody>
      </p:sp>
      <p:sp>
        <p:nvSpPr>
          <p:cNvPr id="130054" name="Text Box 6"/>
          <p:cNvSpPr txBox="1">
            <a:spLocks noChangeArrowheads="1"/>
          </p:cNvSpPr>
          <p:nvPr/>
        </p:nvSpPr>
        <p:spPr bwMode="auto">
          <a:xfrm>
            <a:off x="517525" y="3925699"/>
            <a:ext cx="27975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Distinct dihedral</a:t>
            </a:r>
          </a:p>
        </p:txBody>
      </p:sp>
      <p:sp>
        <p:nvSpPr>
          <p:cNvPr id="130059" name="Text Box 11"/>
          <p:cNvSpPr txBox="1">
            <a:spLocks noChangeArrowheads="1"/>
          </p:cNvSpPr>
          <p:nvPr/>
        </p:nvSpPr>
        <p:spPr bwMode="auto">
          <a:xfrm>
            <a:off x="517525" y="4572000"/>
            <a:ext cx="4114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Clear rectangular</a:t>
            </a:r>
          </a:p>
          <a:p>
            <a:pPr algn="l"/>
            <a:r>
              <a:rPr lang="en-US" sz="2000" dirty="0">
                <a:solidFill>
                  <a:schemeClr val="bg1"/>
                </a:solidFill>
              </a:rPr>
              <a:t>   white rump patch</a:t>
            </a:r>
          </a:p>
          <a:p>
            <a:pPr algn="l"/>
            <a:endParaRPr lang="en-US" sz="2000" dirty="0">
              <a:solidFill>
                <a:schemeClr val="bg1"/>
              </a:solidFill>
            </a:endParaRPr>
          </a:p>
          <a:p>
            <a:pPr algn="l"/>
            <a:r>
              <a:rPr lang="en-US" sz="1600" b="0" dirty="0">
                <a:solidFill>
                  <a:schemeClr val="bg1"/>
                </a:solidFill>
              </a:rPr>
              <a:t>*Note: Other raptors</a:t>
            </a:r>
          </a:p>
          <a:p>
            <a:pPr algn="l"/>
            <a:r>
              <a:rPr lang="en-US" sz="1600" b="0" dirty="0">
                <a:solidFill>
                  <a:schemeClr val="bg1"/>
                </a:solidFill>
              </a:rPr>
              <a:t>  will also appear to have a </a:t>
            </a:r>
          </a:p>
          <a:p>
            <a:pPr algn="l"/>
            <a:r>
              <a:rPr lang="en-US" sz="1600" b="0" dirty="0">
                <a:solidFill>
                  <a:schemeClr val="bg1"/>
                </a:solidFill>
              </a:rPr>
              <a:t>  white rump depending on Sun</a:t>
            </a:r>
          </a:p>
          <a:p>
            <a:pPr algn="l"/>
            <a:r>
              <a:rPr lang="en-US" sz="1600" b="0" dirty="0">
                <a:solidFill>
                  <a:schemeClr val="bg1"/>
                </a:solidFill>
              </a:rPr>
              <a:t>  angle</a:t>
            </a:r>
          </a:p>
        </p:txBody>
      </p:sp>
      <p:sp>
        <p:nvSpPr>
          <p:cNvPr id="130055" name="Line 7"/>
          <p:cNvSpPr>
            <a:spLocks noChangeShapeType="1"/>
          </p:cNvSpPr>
          <p:nvPr/>
        </p:nvSpPr>
        <p:spPr bwMode="auto">
          <a:xfrm>
            <a:off x="4876800" y="2971800"/>
            <a:ext cx="1828800" cy="18288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6" name="Line 8"/>
          <p:cNvSpPr>
            <a:spLocks noChangeShapeType="1"/>
          </p:cNvSpPr>
          <p:nvPr/>
        </p:nvSpPr>
        <p:spPr bwMode="auto">
          <a:xfrm flipH="1">
            <a:off x="6705600" y="3048000"/>
            <a:ext cx="1752600" cy="17526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9848" y="2446242"/>
            <a:ext cx="4677656" cy="3420577"/>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fade">
                                      <p:cBhvr>
                                        <p:cTn id="7" dur="2000"/>
                                        <p:tgtEl>
                                          <p:spTgt spid="130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0053"/>
                                        </p:tgtEl>
                                        <p:attrNameLst>
                                          <p:attrName>style.visibility</p:attrName>
                                        </p:attrNameLst>
                                      </p:cBhvr>
                                      <p:to>
                                        <p:strVal val="visible"/>
                                      </p:to>
                                    </p:set>
                                    <p:animEffect transition="in" filter="fade">
                                      <p:cBhvr>
                                        <p:cTn id="11" dur="2000"/>
                                        <p:tgtEl>
                                          <p:spTgt spid="130053"/>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30057">
                                            <p:txEl>
                                              <p:pRg st="0" end="0"/>
                                            </p:txEl>
                                          </p:spTgt>
                                        </p:tgtEl>
                                        <p:attrNameLst>
                                          <p:attrName>style.visibility</p:attrName>
                                        </p:attrNameLst>
                                      </p:cBhvr>
                                      <p:to>
                                        <p:strVal val="visible"/>
                                      </p:to>
                                    </p:set>
                                    <p:animEffect transition="in" filter="fade">
                                      <p:cBhvr>
                                        <p:cTn id="18" dur="2000"/>
                                        <p:tgtEl>
                                          <p:spTgt spid="130057">
                                            <p:txEl>
                                              <p:pRg st="0" end="0"/>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130061">
                                            <p:txEl>
                                              <p:pRg st="0" end="0"/>
                                            </p:txEl>
                                          </p:spTgt>
                                        </p:tgtEl>
                                        <p:attrNameLst>
                                          <p:attrName>style.visibility</p:attrName>
                                        </p:attrNameLst>
                                      </p:cBhvr>
                                      <p:to>
                                        <p:strVal val="visible"/>
                                      </p:to>
                                    </p:set>
                                    <p:animEffect transition="in" filter="fade">
                                      <p:cBhvr>
                                        <p:cTn id="22" dur="2000"/>
                                        <p:tgtEl>
                                          <p:spTgt spid="130061">
                                            <p:txEl>
                                              <p:pRg st="0" end="0"/>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130058">
                                            <p:txEl>
                                              <p:pRg st="0" end="0"/>
                                            </p:txEl>
                                          </p:spTgt>
                                        </p:tgtEl>
                                        <p:attrNameLst>
                                          <p:attrName>style.visibility</p:attrName>
                                        </p:attrNameLst>
                                      </p:cBhvr>
                                      <p:to>
                                        <p:strVal val="visible"/>
                                      </p:to>
                                    </p:set>
                                    <p:animEffect transition="in" filter="fade">
                                      <p:cBhvr>
                                        <p:cTn id="26" dur="2000"/>
                                        <p:tgtEl>
                                          <p:spTgt spid="130058">
                                            <p:txEl>
                                              <p:pRg st="0" end="0"/>
                                            </p:txEl>
                                          </p:spTgt>
                                        </p:tgtEl>
                                      </p:cBhvr>
                                    </p:animEffec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130054">
                                            <p:txEl>
                                              <p:pRg st="0" end="0"/>
                                            </p:txEl>
                                          </p:spTgt>
                                        </p:tgtEl>
                                        <p:attrNameLst>
                                          <p:attrName>style.visibility</p:attrName>
                                        </p:attrNameLst>
                                      </p:cBhvr>
                                      <p:to>
                                        <p:strVal val="visible"/>
                                      </p:to>
                                    </p:set>
                                    <p:animEffect transition="in" filter="fade">
                                      <p:cBhvr>
                                        <p:cTn id="30" dur="2000"/>
                                        <p:tgtEl>
                                          <p:spTgt spid="130054">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0055"/>
                                        </p:tgtEl>
                                        <p:attrNameLst>
                                          <p:attrName>style.visibility</p:attrName>
                                        </p:attrNameLst>
                                      </p:cBhvr>
                                      <p:to>
                                        <p:strVal val="visible"/>
                                      </p:to>
                                    </p:set>
                                    <p:animEffect transition="in" filter="fade">
                                      <p:cBhvr>
                                        <p:cTn id="33" dur="2000"/>
                                        <p:tgtEl>
                                          <p:spTgt spid="1300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0056"/>
                                        </p:tgtEl>
                                        <p:attrNameLst>
                                          <p:attrName>style.visibility</p:attrName>
                                        </p:attrNameLst>
                                      </p:cBhvr>
                                      <p:to>
                                        <p:strVal val="visible"/>
                                      </p:to>
                                    </p:set>
                                    <p:animEffect transition="in" filter="fade">
                                      <p:cBhvr>
                                        <p:cTn id="36" dur="2000"/>
                                        <p:tgtEl>
                                          <p:spTgt spid="130056"/>
                                        </p:tgtEl>
                                      </p:cBhvr>
                                    </p:animEffect>
                                  </p:childTnLst>
                                </p:cTn>
                              </p:par>
                              <p:par>
                                <p:cTn id="37" presetID="53" presetClass="entr" presetSubtype="0" fill="hold" nodeType="withEffect">
                                  <p:stCondLst>
                                    <p:cond delay="0"/>
                                  </p:stCondLst>
                                  <p:childTnLst>
                                    <p:set>
                                      <p:cBhvr>
                                        <p:cTn id="38" dur="1" fill="hold">
                                          <p:stCondLst>
                                            <p:cond delay="0"/>
                                          </p:stCondLst>
                                        </p:cTn>
                                        <p:tgtEl>
                                          <p:spTgt spid="130063"/>
                                        </p:tgtEl>
                                        <p:attrNameLst>
                                          <p:attrName>style.visibility</p:attrName>
                                        </p:attrNameLst>
                                      </p:cBhvr>
                                      <p:to>
                                        <p:strVal val="visible"/>
                                      </p:to>
                                    </p:set>
                                    <p:anim calcmode="lin" valueType="num">
                                      <p:cBhvr>
                                        <p:cTn id="39" dur="3000" fill="hold"/>
                                        <p:tgtEl>
                                          <p:spTgt spid="130063"/>
                                        </p:tgtEl>
                                        <p:attrNameLst>
                                          <p:attrName>ppt_w</p:attrName>
                                        </p:attrNameLst>
                                      </p:cBhvr>
                                      <p:tavLst>
                                        <p:tav tm="0">
                                          <p:val>
                                            <p:fltVal val="0"/>
                                          </p:val>
                                        </p:tav>
                                        <p:tav tm="100000">
                                          <p:val>
                                            <p:strVal val="#ppt_w"/>
                                          </p:val>
                                        </p:tav>
                                      </p:tavLst>
                                    </p:anim>
                                    <p:anim calcmode="lin" valueType="num">
                                      <p:cBhvr>
                                        <p:cTn id="40" dur="3000" fill="hold"/>
                                        <p:tgtEl>
                                          <p:spTgt spid="130063"/>
                                        </p:tgtEl>
                                        <p:attrNameLst>
                                          <p:attrName>ppt_h</p:attrName>
                                        </p:attrNameLst>
                                      </p:cBhvr>
                                      <p:tavLst>
                                        <p:tav tm="0">
                                          <p:val>
                                            <p:fltVal val="0"/>
                                          </p:val>
                                        </p:tav>
                                        <p:tav tm="100000">
                                          <p:val>
                                            <p:strVal val="#ppt_h"/>
                                          </p:val>
                                        </p:tav>
                                      </p:tavLst>
                                    </p:anim>
                                    <p:animEffect transition="in" filter="fade">
                                      <p:cBhvr>
                                        <p:cTn id="41" dur="3000"/>
                                        <p:tgtEl>
                                          <p:spTgt spid="130063"/>
                                        </p:tgtEl>
                                      </p:cBhvr>
                                    </p:animEffect>
                                  </p:childTnLst>
                                </p:cTn>
                              </p:par>
                            </p:childTnLst>
                          </p:cTn>
                        </p:par>
                        <p:par>
                          <p:cTn id="42" fill="hold" nodeType="afterGroup">
                            <p:stCondLst>
                              <p:cond delay="13000"/>
                            </p:stCondLst>
                            <p:childTnLst>
                              <p:par>
                                <p:cTn id="43" presetID="10" presetClass="exit" presetSubtype="0" fill="hold" grpId="1" nodeType="afterEffect">
                                  <p:stCondLst>
                                    <p:cond delay="0"/>
                                  </p:stCondLst>
                                  <p:childTnLst>
                                    <p:animEffect transition="out" filter="fade">
                                      <p:cBhvr>
                                        <p:cTn id="44" dur="2000"/>
                                        <p:tgtEl>
                                          <p:spTgt spid="130055"/>
                                        </p:tgtEl>
                                      </p:cBhvr>
                                    </p:animEffect>
                                    <p:set>
                                      <p:cBhvr>
                                        <p:cTn id="45" dur="1" fill="hold">
                                          <p:stCondLst>
                                            <p:cond delay="1999"/>
                                          </p:stCondLst>
                                        </p:cTn>
                                        <p:tgtEl>
                                          <p:spTgt spid="13005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30056"/>
                                        </p:tgtEl>
                                      </p:cBhvr>
                                    </p:animEffect>
                                    <p:set>
                                      <p:cBhvr>
                                        <p:cTn id="48" dur="1" fill="hold">
                                          <p:stCondLst>
                                            <p:cond delay="1999"/>
                                          </p:stCondLst>
                                        </p:cTn>
                                        <p:tgtEl>
                                          <p:spTgt spid="130056"/>
                                        </p:tgtEl>
                                        <p:attrNameLst>
                                          <p:attrName>style.visibility</p:attrName>
                                        </p:attrNameLst>
                                      </p:cBhvr>
                                      <p:to>
                                        <p:strVal val="hidden"/>
                                      </p:to>
                                    </p:set>
                                  </p:childTnLst>
                                </p:cTn>
                              </p:par>
                            </p:childTnLst>
                          </p:cTn>
                        </p:par>
                        <p:par>
                          <p:cTn id="49" fill="hold">
                            <p:stCondLst>
                              <p:cond delay="15000"/>
                            </p:stCondLst>
                            <p:childTnLst>
                              <p:par>
                                <p:cTn id="50" presetID="10" presetClass="entr" presetSubtype="0" fill="hold" nodeType="afterEffect">
                                  <p:stCondLst>
                                    <p:cond delay="0"/>
                                  </p:stCondLst>
                                  <p:childTnLst>
                                    <p:set>
                                      <p:cBhvr>
                                        <p:cTn id="51" dur="1" fill="hold">
                                          <p:stCondLst>
                                            <p:cond delay="0"/>
                                          </p:stCondLst>
                                        </p:cTn>
                                        <p:tgtEl>
                                          <p:spTgt spid="130059">
                                            <p:txEl>
                                              <p:pRg st="0" end="0"/>
                                            </p:txEl>
                                          </p:spTgt>
                                        </p:tgtEl>
                                        <p:attrNameLst>
                                          <p:attrName>style.visibility</p:attrName>
                                        </p:attrNameLst>
                                      </p:cBhvr>
                                      <p:to>
                                        <p:strVal val="visible"/>
                                      </p:to>
                                    </p:set>
                                    <p:animEffect transition="in" filter="fade">
                                      <p:cBhvr>
                                        <p:cTn id="52" dur="2000"/>
                                        <p:tgtEl>
                                          <p:spTgt spid="130059">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30059">
                                            <p:txEl>
                                              <p:pRg st="1" end="1"/>
                                            </p:txEl>
                                          </p:spTgt>
                                        </p:tgtEl>
                                        <p:attrNameLst>
                                          <p:attrName>style.visibility</p:attrName>
                                        </p:attrNameLst>
                                      </p:cBhvr>
                                      <p:to>
                                        <p:strVal val="visible"/>
                                      </p:to>
                                    </p:set>
                                    <p:animEffect transition="in" filter="fade">
                                      <p:cBhvr>
                                        <p:cTn id="55" dur="2000"/>
                                        <p:tgtEl>
                                          <p:spTgt spid="130059">
                                            <p:txEl>
                                              <p:pRg st="1" end="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30059">
                                            <p:txEl>
                                              <p:pRg st="3" end="3"/>
                                            </p:txEl>
                                          </p:spTgt>
                                        </p:tgtEl>
                                        <p:attrNameLst>
                                          <p:attrName>style.visibility</p:attrName>
                                        </p:attrNameLst>
                                      </p:cBhvr>
                                      <p:to>
                                        <p:strVal val="visible"/>
                                      </p:to>
                                    </p:set>
                                    <p:animEffect transition="in" filter="fade">
                                      <p:cBhvr>
                                        <p:cTn id="58" dur="2000"/>
                                        <p:tgtEl>
                                          <p:spTgt spid="130059">
                                            <p:txEl>
                                              <p:pRg st="3" end="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30059">
                                            <p:txEl>
                                              <p:pRg st="4" end="4"/>
                                            </p:txEl>
                                          </p:spTgt>
                                        </p:tgtEl>
                                        <p:attrNameLst>
                                          <p:attrName>style.visibility</p:attrName>
                                        </p:attrNameLst>
                                      </p:cBhvr>
                                      <p:to>
                                        <p:strVal val="visible"/>
                                      </p:to>
                                    </p:set>
                                    <p:animEffect transition="in" filter="fade">
                                      <p:cBhvr>
                                        <p:cTn id="61" dur="2000"/>
                                        <p:tgtEl>
                                          <p:spTgt spid="130059">
                                            <p:txEl>
                                              <p:pRg st="4" end="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30059">
                                            <p:txEl>
                                              <p:pRg st="5" end="5"/>
                                            </p:txEl>
                                          </p:spTgt>
                                        </p:tgtEl>
                                        <p:attrNameLst>
                                          <p:attrName>style.visibility</p:attrName>
                                        </p:attrNameLst>
                                      </p:cBhvr>
                                      <p:to>
                                        <p:strVal val="visible"/>
                                      </p:to>
                                    </p:set>
                                    <p:animEffect transition="in" filter="fade">
                                      <p:cBhvr>
                                        <p:cTn id="64" dur="2000"/>
                                        <p:tgtEl>
                                          <p:spTgt spid="130059">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30059">
                                            <p:txEl>
                                              <p:pRg st="6" end="6"/>
                                            </p:txEl>
                                          </p:spTgt>
                                        </p:tgtEl>
                                        <p:attrNameLst>
                                          <p:attrName>style.visibility</p:attrName>
                                        </p:attrNameLst>
                                      </p:cBhvr>
                                      <p:to>
                                        <p:strVal val="visible"/>
                                      </p:to>
                                    </p:set>
                                    <p:animEffect transition="in" filter="fade">
                                      <p:cBhvr>
                                        <p:cTn id="67" dur="2000"/>
                                        <p:tgtEl>
                                          <p:spTgt spid="1300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P spid="130053" grpId="0"/>
      <p:bldP spid="130055" grpId="0" animBg="1"/>
      <p:bldP spid="130055" grpId="1" animBg="1"/>
      <p:bldP spid="130056" grpId="0" animBg="1"/>
      <p:bldP spid="13005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p:cNvSpPr txBox="1">
            <a:spLocks noChangeArrowheads="1"/>
          </p:cNvSpPr>
          <p:nvPr/>
        </p:nvSpPr>
        <p:spPr bwMode="auto">
          <a:xfrm>
            <a:off x="262352" y="723900"/>
            <a:ext cx="2667000" cy="2800767"/>
          </a:xfrm>
          <a:prstGeom prst="rect">
            <a:avLst/>
          </a:prstGeom>
          <a:noFill/>
          <a:ln>
            <a:noFill/>
          </a:ln>
          <a:effectLst/>
        </p:spPr>
        <p:txBody>
          <a:bodyPr wrap="square">
            <a:spAutoFit/>
          </a:bodyPr>
          <a:lstStyle/>
          <a:p>
            <a:pPr algn="l"/>
            <a:r>
              <a:rPr lang="en-US" sz="2000" dirty="0">
                <a:solidFill>
                  <a:schemeClr val="bg1"/>
                </a:solidFill>
              </a:rPr>
              <a:t>Females have belly streaking and young birds are “buffy looking”</a:t>
            </a:r>
          </a:p>
          <a:p>
            <a:pPr algn="l"/>
            <a:endParaRPr lang="en-US" sz="1800" b="0" dirty="0">
              <a:solidFill>
                <a:schemeClr val="bg1"/>
              </a:solidFill>
            </a:endParaRPr>
          </a:p>
          <a:p>
            <a:pPr algn="l"/>
            <a:endParaRPr lang="en-US" sz="1800" b="0" dirty="0">
              <a:solidFill>
                <a:schemeClr val="bg1"/>
              </a:solidFill>
            </a:endParaRPr>
          </a:p>
          <a:p>
            <a:pPr algn="l"/>
            <a:r>
              <a:rPr lang="en-US" sz="2000" dirty="0">
                <a:solidFill>
                  <a:schemeClr val="bg1"/>
                </a:solidFill>
              </a:rPr>
              <a:t>Both</a:t>
            </a:r>
            <a:r>
              <a:rPr lang="en-US" sz="2000" b="0" dirty="0">
                <a:solidFill>
                  <a:schemeClr val="bg1"/>
                </a:solidFill>
              </a:rPr>
              <a:t> </a:t>
            </a:r>
            <a:r>
              <a:rPr lang="en-US" sz="2000" dirty="0">
                <a:solidFill>
                  <a:schemeClr val="bg1"/>
                </a:solidFill>
              </a:rPr>
              <a:t>are brownish…</a:t>
            </a:r>
          </a:p>
        </p:txBody>
      </p:sp>
      <p:pic>
        <p:nvPicPr>
          <p:cNvPr id="138248" name="Picture 8" descr="HoveringHar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318" y="3750290"/>
            <a:ext cx="3048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p:cNvSpPr txBox="1">
            <a:spLocks noChangeArrowheads="1"/>
          </p:cNvSpPr>
          <p:nvPr/>
        </p:nvSpPr>
        <p:spPr bwMode="auto">
          <a:xfrm>
            <a:off x="1492266" y="4115758"/>
            <a:ext cx="426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bg1"/>
                </a:solidFill>
              </a:rPr>
              <a:t>Adult males are silvery:</a:t>
            </a:r>
          </a:p>
        </p:txBody>
      </p:sp>
      <p:sp>
        <p:nvSpPr>
          <p:cNvPr id="138249" name="Text Box 9"/>
          <p:cNvSpPr txBox="1">
            <a:spLocks noChangeArrowheads="1"/>
          </p:cNvSpPr>
          <p:nvPr/>
        </p:nvSpPr>
        <p:spPr bwMode="auto">
          <a:xfrm>
            <a:off x="1449818" y="4572957"/>
            <a:ext cx="365356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Grey above and white-</a:t>
            </a:r>
            <a:r>
              <a:rPr lang="en-US" sz="1800" dirty="0" err="1">
                <a:solidFill>
                  <a:schemeClr val="bg1"/>
                </a:solidFill>
              </a:rPr>
              <a:t>ish</a:t>
            </a:r>
            <a:endParaRPr lang="en-US" sz="1800" dirty="0">
              <a:solidFill>
                <a:schemeClr val="bg1"/>
              </a:solidFill>
            </a:endParaRPr>
          </a:p>
          <a:p>
            <a:pPr algn="l"/>
            <a:r>
              <a:rPr lang="en-US" sz="1800" dirty="0">
                <a:solidFill>
                  <a:schemeClr val="bg1"/>
                </a:solidFill>
              </a:rPr>
              <a:t>below with black wing tips</a:t>
            </a:r>
          </a:p>
          <a:p>
            <a:pPr algn="l"/>
            <a:endParaRPr lang="en-US" sz="1800" dirty="0">
              <a:solidFill>
                <a:schemeClr val="bg1"/>
              </a:solidFill>
            </a:endParaRPr>
          </a:p>
          <a:p>
            <a:r>
              <a:rPr lang="en-US" sz="2000" b="0" dirty="0">
                <a:solidFill>
                  <a:schemeClr val="tx2"/>
                </a:solidFill>
              </a:rPr>
              <a:t>“Grey Ghost”</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250"/>
                    </a14:imgEffect>
                  </a14:imgLayer>
                </a14:imgProps>
              </a:ext>
              <a:ext uri="{28A0092B-C50C-407E-A947-70E740481C1C}">
                <a14:useLocalDpi xmlns:a14="http://schemas.microsoft.com/office/drawing/2010/main" val="0"/>
              </a:ext>
            </a:extLst>
          </a:blip>
          <a:stretch>
            <a:fillRect/>
          </a:stretch>
        </p:blipFill>
        <p:spPr>
          <a:xfrm>
            <a:off x="5961062" y="3754064"/>
            <a:ext cx="3053255" cy="2434626"/>
          </a:xfrm>
          <a:prstGeom prst="rect">
            <a:avLst/>
          </a:prstGeom>
        </p:spPr>
      </p:pic>
      <p:pic>
        <p:nvPicPr>
          <p:cNvPr id="4" name="Picture 3">
            <a:extLst>
              <a:ext uri="{FF2B5EF4-FFF2-40B4-BE49-F238E27FC236}">
                <a16:creationId xmlns:a16="http://schemas.microsoft.com/office/drawing/2014/main" id="{BEA7E12E-A381-4282-8524-BC884900CDC1}"/>
              </a:ext>
            </a:extLst>
          </p:cNvPr>
          <p:cNvPicPr>
            <a:picLocks noChangeAspect="1"/>
          </p:cNvPicPr>
          <p:nvPr/>
        </p:nvPicPr>
        <p:blipFill>
          <a:blip r:embed="rId6"/>
          <a:stretch>
            <a:fillRect/>
          </a:stretch>
        </p:blipFill>
        <p:spPr>
          <a:xfrm>
            <a:off x="3117455" y="723900"/>
            <a:ext cx="3971854" cy="2848549"/>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8244"/>
                                        </p:tgtEl>
                                        <p:attrNameLst>
                                          <p:attrName>style.visibility</p:attrName>
                                        </p:attrNameLst>
                                      </p:cBhvr>
                                      <p:to>
                                        <p:strVal val="visible"/>
                                      </p:to>
                                    </p:set>
                                    <p:animEffect transition="in" filter="fade">
                                      <p:cBhvr>
                                        <p:cTn id="7" dur="2000"/>
                                        <p:tgtEl>
                                          <p:spTgt spid="138244"/>
                                        </p:tgtEl>
                                      </p:cBhvr>
                                    </p:animEffect>
                                  </p:childTnLst>
                                </p:cTn>
                              </p:par>
                            </p:childTnLst>
                          </p:cTn>
                        </p:par>
                        <p:par>
                          <p:cTn id="8" fill="hold" nodeType="afterGroup">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138245"/>
                                        </p:tgtEl>
                                        <p:attrNameLst>
                                          <p:attrName>style.visibility</p:attrName>
                                        </p:attrNameLst>
                                      </p:cBhvr>
                                      <p:to>
                                        <p:strVal val="visible"/>
                                      </p:to>
                                    </p:set>
                                    <p:animEffect transition="in" filter="fade">
                                      <p:cBhvr>
                                        <p:cTn id="11" dur="2000"/>
                                        <p:tgtEl>
                                          <p:spTgt spid="138245"/>
                                        </p:tgtEl>
                                      </p:cBhvr>
                                    </p:animEffect>
                                  </p:childTnLst>
                                </p:cTn>
                              </p:par>
                              <p:par>
                                <p:cTn id="12" presetID="10" presetClass="entr" presetSubtype="0"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8248"/>
                                        </p:tgtEl>
                                        <p:attrNameLst>
                                          <p:attrName>style.visibility</p:attrName>
                                        </p:attrNameLst>
                                      </p:cBhvr>
                                      <p:to>
                                        <p:strVal val="visible"/>
                                      </p:to>
                                    </p:set>
                                    <p:animEffect transition="in" filter="fade">
                                      <p:cBhvr>
                                        <p:cTn id="17" dur="2000"/>
                                        <p:tgtEl>
                                          <p:spTgt spid="138248"/>
                                        </p:tgtEl>
                                      </p:cBhvr>
                                    </p:animEffect>
                                  </p:childTnLst>
                                </p:cTn>
                              </p:par>
                            </p:childTnLst>
                          </p:cTn>
                        </p:par>
                        <p:par>
                          <p:cTn id="18" fill="hold">
                            <p:stCondLst>
                              <p:cond delay="6300"/>
                            </p:stCondLst>
                            <p:childTnLst>
                              <p:par>
                                <p:cTn id="19" presetID="10" presetClass="entr" presetSubtype="0" fill="hold" grpId="0" nodeType="afterEffect">
                                  <p:stCondLst>
                                    <p:cond delay="0"/>
                                  </p:stCondLst>
                                  <p:childTnLst>
                                    <p:set>
                                      <p:cBhvr>
                                        <p:cTn id="20" dur="1" fill="hold">
                                          <p:stCondLst>
                                            <p:cond delay="0"/>
                                          </p:stCondLst>
                                        </p:cTn>
                                        <p:tgtEl>
                                          <p:spTgt spid="138249"/>
                                        </p:tgtEl>
                                        <p:attrNameLst>
                                          <p:attrName>style.visibility</p:attrName>
                                        </p:attrNameLst>
                                      </p:cBhvr>
                                      <p:to>
                                        <p:strVal val="visible"/>
                                      </p:to>
                                    </p:set>
                                    <p:animEffect transition="in" filter="fade">
                                      <p:cBhvr>
                                        <p:cTn id="21" dur="2000"/>
                                        <p:tgtEl>
                                          <p:spTgt spid="138249"/>
                                        </p:tgtEl>
                                      </p:cBhvr>
                                    </p:animEffect>
                                  </p:childTnLst>
                                </p:cTn>
                              </p:par>
                              <p:par>
                                <p:cTn id="22" presetID="10" presetClass="exit" presetSubtype="0" fill="hold" nodeType="withEffect">
                                  <p:stCondLst>
                                    <p:cond delay="1000"/>
                                  </p:stCondLst>
                                  <p:childTnLst>
                                    <p:animEffect transition="out" filter="fade">
                                      <p:cBhvr>
                                        <p:cTn id="23" dur="3000"/>
                                        <p:tgtEl>
                                          <p:spTgt spid="138248"/>
                                        </p:tgtEl>
                                      </p:cBhvr>
                                    </p:animEffect>
                                    <p:set>
                                      <p:cBhvr>
                                        <p:cTn id="24" dur="1" fill="hold">
                                          <p:stCondLst>
                                            <p:cond delay="2999"/>
                                          </p:stCondLst>
                                        </p:cTn>
                                        <p:tgtEl>
                                          <p:spTgt spid="138248"/>
                                        </p:tgtEl>
                                        <p:attrNameLst>
                                          <p:attrName>style.visibility</p:attrName>
                                        </p:attrNameLst>
                                      </p:cBhvr>
                                      <p:to>
                                        <p:strVal val="hidden"/>
                                      </p:to>
                                    </p:set>
                                  </p:childTnLst>
                                </p:cTn>
                              </p:par>
                            </p:childTnLst>
                          </p:cTn>
                        </p:par>
                        <p:par>
                          <p:cTn id="25" fill="hold">
                            <p:stCondLst>
                              <p:cond delay="103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1382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descr="harrier3sep07nj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572000" cy="3550627"/>
          </a:xfrm>
          <a:prstGeom prst="rect">
            <a:avLst/>
          </a:prstGeom>
          <a:noFill/>
          <a:extLst>
            <a:ext uri="{909E8E84-426E-40DD-AFC4-6F175D3DCCD1}">
              <a14:hiddenFill xmlns:a14="http://schemas.microsoft.com/office/drawing/2010/main">
                <a:solidFill>
                  <a:srgbClr val="FFFFFF"/>
                </a:solidFill>
              </a14:hiddenFill>
            </a:ext>
          </a:extLst>
        </p:spPr>
      </p:pic>
      <p:sp>
        <p:nvSpPr>
          <p:cNvPr id="137223" name="Text Box 7"/>
          <p:cNvSpPr txBox="1">
            <a:spLocks noChangeArrowheads="1"/>
          </p:cNvSpPr>
          <p:nvPr/>
        </p:nvSpPr>
        <p:spPr bwMode="auto">
          <a:xfrm>
            <a:off x="3464" y="228600"/>
            <a:ext cx="40430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Both genders display</a:t>
            </a:r>
          </a:p>
          <a:p>
            <a:pPr algn="l"/>
            <a:r>
              <a:rPr lang="en-US" dirty="0">
                <a:solidFill>
                  <a:schemeClr val="bg1"/>
                </a:solidFill>
              </a:rPr>
              <a:t>the white rectangular</a:t>
            </a:r>
          </a:p>
          <a:p>
            <a:pPr algn="l"/>
            <a:r>
              <a:rPr lang="en-US" dirty="0">
                <a:solidFill>
                  <a:schemeClr val="bg1"/>
                </a:solidFill>
              </a:rPr>
              <a:t>rump patch…</a:t>
            </a:r>
          </a:p>
        </p:txBody>
      </p:sp>
      <p:pic>
        <p:nvPicPr>
          <p:cNvPr id="3" name="Picture 2">
            <a:extLst>
              <a:ext uri="{FF2B5EF4-FFF2-40B4-BE49-F238E27FC236}">
                <a16:creationId xmlns:a16="http://schemas.microsoft.com/office/drawing/2014/main" id="{5E07F540-4E8F-4A8D-A57B-CE0F718B0A1D}"/>
              </a:ext>
            </a:extLst>
          </p:cNvPr>
          <p:cNvPicPr>
            <a:picLocks noChangeAspect="1"/>
          </p:cNvPicPr>
          <p:nvPr/>
        </p:nvPicPr>
        <p:blipFill>
          <a:blip r:embed="rId4"/>
          <a:stretch>
            <a:fillRect/>
          </a:stretch>
        </p:blipFill>
        <p:spPr>
          <a:xfrm>
            <a:off x="4800600" y="228600"/>
            <a:ext cx="4272324" cy="3356315"/>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par>
                                <p:cTn id="8" presetID="10" presetClass="entr" presetSubtype="0" fill="hold"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37221"/>
                                        </p:tgtEl>
                                        <p:attrNameLst>
                                          <p:attrName>style.visibility</p:attrName>
                                        </p:attrNameLst>
                                      </p:cBhvr>
                                      <p:to>
                                        <p:strVal val="visible"/>
                                      </p:to>
                                    </p:set>
                                    <p:animEffect transition="in" filter="fade">
                                      <p:cBhvr>
                                        <p:cTn id="13" dur="3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7B727-164C-4BDF-AC7B-A77088EBF8FA}"/>
              </a:ext>
            </a:extLst>
          </p:cNvPr>
          <p:cNvPicPr>
            <a:picLocks noChangeAspect="1"/>
          </p:cNvPicPr>
          <p:nvPr/>
        </p:nvPicPr>
        <p:blipFill>
          <a:blip r:embed="rId3"/>
          <a:stretch>
            <a:fillRect/>
          </a:stretch>
        </p:blipFill>
        <p:spPr>
          <a:xfrm rot="20584995">
            <a:off x="950174" y="1470719"/>
            <a:ext cx="3089164" cy="3609657"/>
          </a:xfrm>
          <a:prstGeom prst="rect">
            <a:avLst/>
          </a:prstGeom>
        </p:spPr>
      </p:pic>
      <p:sp>
        <p:nvSpPr>
          <p:cNvPr id="145413" name="Text Box 5"/>
          <p:cNvSpPr txBox="1">
            <a:spLocks noChangeArrowheads="1"/>
          </p:cNvSpPr>
          <p:nvPr/>
        </p:nvSpPr>
        <p:spPr bwMode="auto">
          <a:xfrm>
            <a:off x="304800" y="304800"/>
            <a:ext cx="54120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Rough-legged Hawk</a:t>
            </a:r>
          </a:p>
        </p:txBody>
      </p:sp>
      <p:sp>
        <p:nvSpPr>
          <p:cNvPr id="145417" name="Text Box 9"/>
          <p:cNvSpPr txBox="1">
            <a:spLocks noChangeArrowheads="1"/>
          </p:cNvSpPr>
          <p:nvPr/>
        </p:nvSpPr>
        <p:spPr bwMode="auto">
          <a:xfrm>
            <a:off x="4094701" y="2438617"/>
            <a:ext cx="33634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Dark and Light morphs</a:t>
            </a:r>
          </a:p>
        </p:txBody>
      </p:sp>
      <p:sp>
        <p:nvSpPr>
          <p:cNvPr id="145421" name="Text Box 13"/>
          <p:cNvSpPr txBox="1">
            <a:spLocks noChangeArrowheads="1"/>
          </p:cNvSpPr>
          <p:nvPr/>
        </p:nvSpPr>
        <p:spPr bwMode="auto">
          <a:xfrm>
            <a:off x="4065823" y="3276600"/>
            <a:ext cx="487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a:t>
            </a:r>
            <a:r>
              <a:rPr lang="en-US" sz="1800" dirty="0">
                <a:solidFill>
                  <a:schemeClr val="bg1"/>
                </a:solidFill>
              </a:rPr>
              <a:t>Light morphs show a:</a:t>
            </a:r>
          </a:p>
        </p:txBody>
      </p:sp>
      <p:sp>
        <p:nvSpPr>
          <p:cNvPr id="145414" name="Text Box 6"/>
          <p:cNvSpPr txBox="1">
            <a:spLocks noChangeArrowheads="1"/>
          </p:cNvSpPr>
          <p:nvPr/>
        </p:nvSpPr>
        <p:spPr bwMode="auto">
          <a:xfrm>
            <a:off x="3608623" y="969743"/>
            <a:ext cx="55625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solidFill>
                  <a:schemeClr val="bg1"/>
                </a:solidFill>
              </a:rPr>
              <a:t>Long winged </a:t>
            </a:r>
            <a:r>
              <a:rPr lang="en-US" sz="2000" dirty="0" err="1">
                <a:solidFill>
                  <a:schemeClr val="bg1"/>
                </a:solidFill>
              </a:rPr>
              <a:t>Buteo</a:t>
            </a:r>
            <a:r>
              <a:rPr lang="en-US" sz="2000" dirty="0">
                <a:solidFill>
                  <a:schemeClr val="bg1"/>
                </a:solidFill>
              </a:rPr>
              <a:t> from the north</a:t>
            </a:r>
          </a:p>
        </p:txBody>
      </p:sp>
      <p:pic>
        <p:nvPicPr>
          <p:cNvPr id="145426" name="Picture 18" descr="LightRough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7492">
            <a:off x="1295400" y="1524000"/>
            <a:ext cx="2398713" cy="3352800"/>
          </a:xfrm>
          <a:prstGeom prst="rect">
            <a:avLst/>
          </a:prstGeom>
          <a:noFill/>
          <a:extLst>
            <a:ext uri="{909E8E84-426E-40DD-AFC4-6F175D3DCCD1}">
              <a14:hiddenFill xmlns:a14="http://schemas.microsoft.com/office/drawing/2010/main">
                <a:solidFill>
                  <a:srgbClr val="FFFFFF"/>
                </a:solidFill>
              </a14:hiddenFill>
            </a:ext>
          </a:extLst>
        </p:spPr>
      </p:pic>
      <p:sp>
        <p:nvSpPr>
          <p:cNvPr id="145427" name="Line 19"/>
          <p:cNvSpPr>
            <a:spLocks noChangeShapeType="1"/>
          </p:cNvSpPr>
          <p:nvPr/>
        </p:nvSpPr>
        <p:spPr bwMode="auto">
          <a:xfrm flipH="1" flipV="1">
            <a:off x="3200400" y="3733800"/>
            <a:ext cx="1219200" cy="381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9" name="Line 21"/>
          <p:cNvSpPr>
            <a:spLocks noChangeShapeType="1"/>
          </p:cNvSpPr>
          <p:nvPr/>
        </p:nvSpPr>
        <p:spPr bwMode="auto">
          <a:xfrm flipH="1" flipV="1">
            <a:off x="2209800" y="3876712"/>
            <a:ext cx="2174240" cy="137807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2" name="Text Box 14"/>
          <p:cNvSpPr txBox="1">
            <a:spLocks noChangeArrowheads="1"/>
          </p:cNvSpPr>
          <p:nvPr/>
        </p:nvSpPr>
        <p:spPr bwMode="auto">
          <a:xfrm>
            <a:off x="4572000" y="3733800"/>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solidFill>
                  <a:schemeClr val="bg1"/>
                </a:solidFill>
              </a:rPr>
              <a:t>Dark belly and </a:t>
            </a:r>
          </a:p>
          <a:p>
            <a:pPr algn="l"/>
            <a:r>
              <a:rPr lang="en-US" sz="1800" dirty="0">
                <a:solidFill>
                  <a:schemeClr val="bg1"/>
                </a:solidFill>
              </a:rPr>
              <a:t>Dark wrist (carpal) patch</a:t>
            </a:r>
          </a:p>
        </p:txBody>
      </p:sp>
      <p:sp>
        <p:nvSpPr>
          <p:cNvPr id="145420" name="Text Box 12"/>
          <p:cNvSpPr txBox="1">
            <a:spLocks noChangeArrowheads="1"/>
          </p:cNvSpPr>
          <p:nvPr/>
        </p:nvSpPr>
        <p:spPr bwMode="auto">
          <a:xfrm>
            <a:off x="2031064" y="5225317"/>
            <a:ext cx="647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a:t>
            </a:r>
            <a:r>
              <a:rPr lang="en-US" sz="1800" dirty="0">
                <a:solidFill>
                  <a:schemeClr val="bg1"/>
                </a:solidFill>
              </a:rPr>
              <a:t>Broad white sub-terminal tail band</a:t>
            </a:r>
          </a:p>
          <a:p>
            <a:pPr algn="l"/>
            <a:r>
              <a:rPr lang="en-US" sz="1600" dirty="0">
                <a:solidFill>
                  <a:schemeClr val="bg1"/>
                </a:solidFill>
              </a:rPr>
              <a:t>   </a:t>
            </a:r>
            <a:r>
              <a:rPr lang="en-US" sz="1600" b="0" dirty="0">
                <a:solidFill>
                  <a:schemeClr val="bg1"/>
                </a:solidFill>
              </a:rPr>
              <a:t>(Both morphs)</a:t>
            </a:r>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fade">
                                      <p:cBhvr>
                                        <p:cTn id="7" dur="2000"/>
                                        <p:tgtEl>
                                          <p:spTgt spid="1454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7"/>
                                        </p:tgtEl>
                                        <p:attrNameLst>
                                          <p:attrName>style.visibility</p:attrName>
                                        </p:attrNameLst>
                                      </p:cBhvr>
                                      <p:to>
                                        <p:strVal val="visible"/>
                                      </p:to>
                                    </p:set>
                                    <p:animEffect transition="in" filter="fade">
                                      <p:cBhvr>
                                        <p:cTn id="11" dur="2000"/>
                                        <p:tgtEl>
                                          <p:spTgt spid="145417"/>
                                        </p:tgtEl>
                                      </p:cBhvr>
                                    </p:animEffect>
                                  </p:childTnLst>
                                </p:cTn>
                              </p:par>
                            </p:childTnLst>
                          </p:cTn>
                        </p:par>
                        <p:par>
                          <p:cTn id="12" fill="hold" nodeType="afterGroup">
                            <p:stCondLst>
                              <p:cond delay="4000"/>
                            </p:stCondLst>
                            <p:childTnLst>
                              <p:par>
                                <p:cTn id="13" presetID="53" presetClass="entr" presetSubtype="0" fill="hold" nodeType="afterEffect">
                                  <p:stCondLst>
                                    <p:cond delay="0"/>
                                  </p:stCondLst>
                                  <p:childTnLst>
                                    <p:set>
                                      <p:cBhvr>
                                        <p:cTn id="14" dur="1" fill="hold">
                                          <p:stCondLst>
                                            <p:cond delay="0"/>
                                          </p:stCondLst>
                                        </p:cTn>
                                        <p:tgtEl>
                                          <p:spTgt spid="145426"/>
                                        </p:tgtEl>
                                        <p:attrNameLst>
                                          <p:attrName>style.visibility</p:attrName>
                                        </p:attrNameLst>
                                      </p:cBhvr>
                                      <p:to>
                                        <p:strVal val="visible"/>
                                      </p:to>
                                    </p:set>
                                    <p:anim calcmode="lin" valueType="num">
                                      <p:cBhvr>
                                        <p:cTn id="15" dur="2000" fill="hold"/>
                                        <p:tgtEl>
                                          <p:spTgt spid="145426"/>
                                        </p:tgtEl>
                                        <p:attrNameLst>
                                          <p:attrName>ppt_w</p:attrName>
                                        </p:attrNameLst>
                                      </p:cBhvr>
                                      <p:tavLst>
                                        <p:tav tm="0">
                                          <p:val>
                                            <p:fltVal val="0"/>
                                          </p:val>
                                        </p:tav>
                                        <p:tav tm="100000">
                                          <p:val>
                                            <p:strVal val="#ppt_w"/>
                                          </p:val>
                                        </p:tav>
                                      </p:tavLst>
                                    </p:anim>
                                    <p:anim calcmode="lin" valueType="num">
                                      <p:cBhvr>
                                        <p:cTn id="16" dur="2000" fill="hold"/>
                                        <p:tgtEl>
                                          <p:spTgt spid="145426"/>
                                        </p:tgtEl>
                                        <p:attrNameLst>
                                          <p:attrName>ppt_h</p:attrName>
                                        </p:attrNameLst>
                                      </p:cBhvr>
                                      <p:tavLst>
                                        <p:tav tm="0">
                                          <p:val>
                                            <p:fltVal val="0"/>
                                          </p:val>
                                        </p:tav>
                                        <p:tav tm="100000">
                                          <p:val>
                                            <p:strVal val="#ppt_h"/>
                                          </p:val>
                                        </p:tav>
                                      </p:tavLst>
                                    </p:anim>
                                    <p:animEffect transition="in" filter="fade">
                                      <p:cBhvr>
                                        <p:cTn id="17" dur="2000"/>
                                        <p:tgtEl>
                                          <p:spTgt spid="145426"/>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45421"/>
                                        </p:tgtEl>
                                        <p:attrNameLst>
                                          <p:attrName>style.visibility</p:attrName>
                                        </p:attrNameLst>
                                      </p:cBhvr>
                                      <p:to>
                                        <p:strVal val="visible"/>
                                      </p:to>
                                    </p:set>
                                    <p:animEffect transition="in" filter="fade">
                                      <p:cBhvr>
                                        <p:cTn id="21" dur="3000"/>
                                        <p:tgtEl>
                                          <p:spTgt spid="145421"/>
                                        </p:tgtEl>
                                      </p:cBhvr>
                                    </p:animEffect>
                                  </p:childTnLst>
                                </p:cTn>
                              </p:par>
                            </p:childTnLst>
                          </p:cTn>
                        </p:par>
                        <p:par>
                          <p:cTn id="22" fill="hold" nodeType="afterGroup">
                            <p:stCondLst>
                              <p:cond delay="9000"/>
                            </p:stCondLst>
                            <p:childTnLst>
                              <p:par>
                                <p:cTn id="23" presetID="10" presetClass="entr" presetSubtype="0" fill="hold" grpId="0" nodeType="afterEffect">
                                  <p:stCondLst>
                                    <p:cond delay="0"/>
                                  </p:stCondLst>
                                  <p:childTnLst>
                                    <p:set>
                                      <p:cBhvr>
                                        <p:cTn id="24" dur="1" fill="hold">
                                          <p:stCondLst>
                                            <p:cond delay="0"/>
                                          </p:stCondLst>
                                        </p:cTn>
                                        <p:tgtEl>
                                          <p:spTgt spid="145422"/>
                                        </p:tgtEl>
                                        <p:attrNameLst>
                                          <p:attrName>style.visibility</p:attrName>
                                        </p:attrNameLst>
                                      </p:cBhvr>
                                      <p:to>
                                        <p:strVal val="visible"/>
                                      </p:to>
                                    </p:set>
                                    <p:animEffect transition="in" filter="fade">
                                      <p:cBhvr>
                                        <p:cTn id="25" dur="2000"/>
                                        <p:tgtEl>
                                          <p:spTgt spid="1454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5427"/>
                                        </p:tgtEl>
                                        <p:attrNameLst>
                                          <p:attrName>style.visibility</p:attrName>
                                        </p:attrNameLst>
                                      </p:cBhvr>
                                      <p:to>
                                        <p:strVal val="visible"/>
                                      </p:to>
                                    </p:set>
                                    <p:animEffect transition="in" filter="wipe(down)">
                                      <p:cBhvr>
                                        <p:cTn id="28" dur="2000"/>
                                        <p:tgtEl>
                                          <p:spTgt spid="145427"/>
                                        </p:tgtEl>
                                      </p:cBhvr>
                                    </p:animEffect>
                                  </p:childTnLst>
                                </p:cTn>
                              </p:par>
                            </p:childTnLst>
                          </p:cTn>
                        </p:par>
                        <p:par>
                          <p:cTn id="29" fill="hold" nodeType="afterGroup">
                            <p:stCondLst>
                              <p:cond delay="11000"/>
                            </p:stCondLst>
                            <p:childTnLst>
                              <p:par>
                                <p:cTn id="30" presetID="10" presetClass="exit" presetSubtype="0" fill="hold" grpId="1" nodeType="afterEffect">
                                  <p:stCondLst>
                                    <p:cond delay="1000"/>
                                  </p:stCondLst>
                                  <p:childTnLst>
                                    <p:animEffect transition="out" filter="fade">
                                      <p:cBhvr>
                                        <p:cTn id="31" dur="5000"/>
                                        <p:tgtEl>
                                          <p:spTgt spid="145427"/>
                                        </p:tgtEl>
                                      </p:cBhvr>
                                    </p:animEffect>
                                    <p:set>
                                      <p:cBhvr>
                                        <p:cTn id="32" dur="1" fill="hold">
                                          <p:stCondLst>
                                            <p:cond delay="4999"/>
                                          </p:stCondLst>
                                        </p:cTn>
                                        <p:tgtEl>
                                          <p:spTgt spid="14542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5420"/>
                                        </p:tgtEl>
                                        <p:attrNameLst>
                                          <p:attrName>style.visibility</p:attrName>
                                        </p:attrNameLst>
                                      </p:cBhvr>
                                      <p:to>
                                        <p:strVal val="visible"/>
                                      </p:to>
                                    </p:set>
                                    <p:animEffect transition="in" filter="fade">
                                      <p:cBhvr>
                                        <p:cTn id="35" dur="5000"/>
                                        <p:tgtEl>
                                          <p:spTgt spid="1454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5429"/>
                                        </p:tgtEl>
                                        <p:attrNameLst>
                                          <p:attrName>style.visibility</p:attrName>
                                        </p:attrNameLst>
                                      </p:cBhvr>
                                      <p:to>
                                        <p:strVal val="visible"/>
                                      </p:to>
                                    </p:set>
                                    <p:animEffect transition="in" filter="wipe(down)">
                                      <p:cBhvr>
                                        <p:cTn id="38" dur="500"/>
                                        <p:tgtEl>
                                          <p:spTgt spid="145429"/>
                                        </p:tgtEl>
                                      </p:cBhvr>
                                    </p:animEffect>
                                  </p:childTnLst>
                                </p:cTn>
                              </p:par>
                            </p:childTnLst>
                          </p:cTn>
                        </p:par>
                        <p:par>
                          <p:cTn id="39" fill="hold">
                            <p:stCondLst>
                              <p:cond delay="17000"/>
                            </p:stCondLst>
                            <p:childTnLst>
                              <p:par>
                                <p:cTn id="40" presetID="10" presetClass="exit" presetSubtype="0" fill="hold" nodeType="afterEffect">
                                  <p:stCondLst>
                                    <p:cond delay="1000"/>
                                  </p:stCondLst>
                                  <p:childTnLst>
                                    <p:animEffect transition="out" filter="fade">
                                      <p:cBhvr>
                                        <p:cTn id="41" dur="3000"/>
                                        <p:tgtEl>
                                          <p:spTgt spid="145426"/>
                                        </p:tgtEl>
                                      </p:cBhvr>
                                    </p:animEffect>
                                    <p:set>
                                      <p:cBhvr>
                                        <p:cTn id="42" dur="1" fill="hold">
                                          <p:stCondLst>
                                            <p:cond delay="2999"/>
                                          </p:stCondLst>
                                        </p:cTn>
                                        <p:tgtEl>
                                          <p:spTgt spid="145426"/>
                                        </p:tgtEl>
                                        <p:attrNameLst>
                                          <p:attrName>style.visibility</p:attrName>
                                        </p:attrNameLst>
                                      </p:cBhvr>
                                      <p:to>
                                        <p:strVal val="hidden"/>
                                      </p:to>
                                    </p:set>
                                  </p:childTnLst>
                                </p:cTn>
                              </p:par>
                            </p:childTnLst>
                          </p:cTn>
                        </p:par>
                        <p:par>
                          <p:cTn id="43" fill="hold">
                            <p:stCondLst>
                              <p:cond delay="21000"/>
                            </p:stCondLst>
                            <p:childTnLst>
                              <p:par>
                                <p:cTn id="44" presetID="53" presetClass="entr" presetSubtype="16"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p:bldP spid="145421" grpId="0"/>
      <p:bldP spid="145414" grpId="0"/>
      <p:bldP spid="145427" grpId="0" animBg="1"/>
      <p:bldP spid="145427" grpId="1" animBg="1"/>
      <p:bldP spid="145429" grpId="0" animBg="1"/>
      <p:bldP spid="145422" grpId="0"/>
      <p:bldP spid="145420"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744" name="Picture 48" descr="Coo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4123">
            <a:off x="5181600" y="4343400"/>
            <a:ext cx="1598613"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7718" name="Object 22"/>
          <p:cNvGraphicFramePr>
            <a:graphicFrameLocks noChangeAspect="1"/>
          </p:cNvGraphicFramePr>
          <p:nvPr>
            <p:extLst>
              <p:ext uri="{D42A27DB-BD31-4B8C-83A1-F6EECF244321}">
                <p14:modId xmlns:p14="http://schemas.microsoft.com/office/powerpoint/2010/main" val="1997355482"/>
              </p:ext>
            </p:extLst>
          </p:nvPr>
        </p:nvGraphicFramePr>
        <p:xfrm>
          <a:off x="4648200" y="4191000"/>
          <a:ext cx="2511425" cy="2667000"/>
        </p:xfrm>
        <a:graphic>
          <a:graphicData uri="http://schemas.openxmlformats.org/presentationml/2006/ole">
            <mc:AlternateContent xmlns:mc="http://schemas.openxmlformats.org/markup-compatibility/2006">
              <mc:Choice xmlns:v="urn:schemas-microsoft-com:vml" Requires="v">
                <p:oleObj spid="_x0000_s158591" name="Image" r:id="rId5" imgW="4939683" imgH="5244444" progId="">
                  <p:embed/>
                </p:oleObj>
              </mc:Choice>
              <mc:Fallback>
                <p:oleObj name="Image" r:id="rId5" imgW="4939683" imgH="5244444" progId="">
                  <p:embed/>
                  <p:pic>
                    <p:nvPicPr>
                      <p:cNvPr id="0" name="Picture 7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191000"/>
                        <a:ext cx="25114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7740" name="Picture 44" descr="mergedbuteosilhouett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91664">
            <a:off x="914400" y="609600"/>
            <a:ext cx="12827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157713" name="Picture 17" descr="JosKennedyshoulderpret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70735">
            <a:off x="0" y="533400"/>
            <a:ext cx="3352800" cy="2241550"/>
          </a:xfrm>
          <a:prstGeom prst="rect">
            <a:avLst/>
          </a:prstGeom>
          <a:noFill/>
          <a:extLst>
            <a:ext uri="{909E8E84-426E-40DD-AFC4-6F175D3DCCD1}">
              <a14:hiddenFill xmlns:a14="http://schemas.microsoft.com/office/drawing/2010/main">
                <a:solidFill>
                  <a:srgbClr val="FFFFFF"/>
                </a:solidFill>
              </a14:hiddenFill>
            </a:ext>
          </a:extLst>
        </p:spPr>
      </p:pic>
      <p:pic>
        <p:nvPicPr>
          <p:cNvPr id="157743" name="Picture 47" descr="Broadiedarke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4648200"/>
            <a:ext cx="1560513" cy="2209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7742" name="Object 46"/>
          <p:cNvGraphicFramePr>
            <a:graphicFrameLocks noChangeAspect="1"/>
          </p:cNvGraphicFramePr>
          <p:nvPr/>
        </p:nvGraphicFramePr>
        <p:xfrm>
          <a:off x="2667000" y="4343400"/>
          <a:ext cx="1766888" cy="2514600"/>
        </p:xfrm>
        <a:graphic>
          <a:graphicData uri="http://schemas.openxmlformats.org/presentationml/2006/ole">
            <mc:AlternateContent xmlns:mc="http://schemas.openxmlformats.org/markup-compatibility/2006">
              <mc:Choice xmlns:v="urn:schemas-microsoft-com:vml" Requires="v">
                <p:oleObj spid="_x0000_s158592" name="Image" r:id="rId10" imgW="7174603" imgH="10209524" progId="">
                  <p:embed/>
                </p:oleObj>
              </mc:Choice>
              <mc:Fallback>
                <p:oleObj name="Image" r:id="rId10" imgW="7174603" imgH="10209524" progId="">
                  <p:embed/>
                  <p:pic>
                    <p:nvPicPr>
                      <p:cNvPr id="0" name="Picture 7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4343400"/>
                        <a:ext cx="17668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7738" name="Picture 42" descr="silhouettesaccipi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12119">
            <a:off x="762000" y="4419600"/>
            <a:ext cx="12509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57737" name="Picture 41" descr="Export silhouette co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25058">
            <a:off x="7772400" y="2667000"/>
            <a:ext cx="11112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7736" name="Picture 40" descr="SilhouetteBaldEag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18951">
            <a:off x="5486400" y="1828800"/>
            <a:ext cx="971550" cy="2339975"/>
          </a:xfrm>
          <a:prstGeom prst="rect">
            <a:avLst/>
          </a:prstGeom>
          <a:noFill/>
          <a:extLst>
            <a:ext uri="{909E8E84-426E-40DD-AFC4-6F175D3DCCD1}">
              <a14:hiddenFill xmlns:a14="http://schemas.microsoft.com/office/drawing/2010/main">
                <a:solidFill>
                  <a:srgbClr val="FFFFFF"/>
                </a:solidFill>
              </a14:hiddenFill>
            </a:ext>
          </a:extLst>
        </p:spPr>
      </p:pic>
      <p:pic>
        <p:nvPicPr>
          <p:cNvPr id="157735" name="Picture 39" descr="Export silhouette cop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2139">
            <a:off x="3352800" y="1828800"/>
            <a:ext cx="957263" cy="2035175"/>
          </a:xfrm>
          <a:prstGeom prst="rect">
            <a:avLst/>
          </a:prstGeom>
          <a:noFill/>
          <a:extLst>
            <a:ext uri="{909E8E84-426E-40DD-AFC4-6F175D3DCCD1}">
              <a14:hiddenFill xmlns:a14="http://schemas.microsoft.com/office/drawing/2010/main">
                <a:solidFill>
                  <a:srgbClr val="FFFFFF"/>
                </a:solidFill>
              </a14:hiddenFill>
            </a:ext>
          </a:extLst>
        </p:spPr>
      </p:pic>
      <p:pic>
        <p:nvPicPr>
          <p:cNvPr id="157734" name="Picture 38" descr="Ospsilhouett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324255">
            <a:off x="7239000" y="0"/>
            <a:ext cx="101441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7732" name="Picture 36" descr="ShawnCareyhawksSharpie 006 cop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263048">
            <a:off x="-228600" y="4114800"/>
            <a:ext cx="2971800" cy="2403475"/>
          </a:xfrm>
          <a:prstGeom prst="rect">
            <a:avLst/>
          </a:prstGeom>
          <a:noFill/>
          <a:extLst>
            <a:ext uri="{909E8E84-426E-40DD-AFC4-6F175D3DCCD1}">
              <a14:hiddenFill xmlns:a14="http://schemas.microsoft.com/office/drawing/2010/main">
                <a:solidFill>
                  <a:srgbClr val="FFFFFF"/>
                </a:solidFill>
              </a14:hiddenFill>
            </a:ext>
          </a:extLst>
        </p:spPr>
      </p:pic>
      <p:pic>
        <p:nvPicPr>
          <p:cNvPr id="157706" name="Picture 10" descr="DaveMcNhawksfixedmaleOS cop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24955">
            <a:off x="6400800" y="152400"/>
            <a:ext cx="2743200" cy="2408238"/>
          </a:xfrm>
          <a:prstGeom prst="rect">
            <a:avLst/>
          </a:prstGeom>
          <a:noFill/>
          <a:extLst>
            <a:ext uri="{909E8E84-426E-40DD-AFC4-6F175D3DCCD1}">
              <a14:hiddenFill xmlns:a14="http://schemas.microsoft.com/office/drawing/2010/main">
                <a:solidFill>
                  <a:srgbClr val="FFFFFF"/>
                </a:solidFill>
              </a14:hiddenFill>
            </a:ext>
          </a:extLst>
        </p:spPr>
      </p:pic>
      <p:pic>
        <p:nvPicPr>
          <p:cNvPr id="157705" name="Picture 9" descr="DaveMcNhawksBV cop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86010">
            <a:off x="3200400" y="0"/>
            <a:ext cx="3251200" cy="1350963"/>
          </a:xfrm>
          <a:prstGeom prst="rect">
            <a:avLst/>
          </a:prstGeom>
          <a:noFill/>
          <a:extLst>
            <a:ext uri="{909E8E84-426E-40DD-AFC4-6F175D3DCCD1}">
              <a14:hiddenFill xmlns:a14="http://schemas.microsoft.com/office/drawing/2010/main">
                <a:solidFill>
                  <a:srgbClr val="FFFFFF"/>
                </a:solidFill>
              </a14:hiddenFill>
            </a:ext>
          </a:extLst>
        </p:spPr>
      </p:pic>
      <p:pic>
        <p:nvPicPr>
          <p:cNvPr id="157708" name="Picture 12" descr="DaveMcNhawksyoungBE cop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5478">
            <a:off x="5029200" y="1828800"/>
            <a:ext cx="17399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7716" name="Picture 20" descr="reversekestre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19400" y="1752600"/>
            <a:ext cx="2224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57714" name="Picture 18" descr="JKennedyBWBRD2562 copy"/>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629400" y="4419600"/>
            <a:ext cx="206375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720" name="Text Box 24"/>
          <p:cNvSpPr txBox="1">
            <a:spLocks noChangeArrowheads="1"/>
          </p:cNvSpPr>
          <p:nvPr/>
        </p:nvSpPr>
        <p:spPr bwMode="auto">
          <a:xfrm>
            <a:off x="3276600" y="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2</a:t>
            </a:r>
          </a:p>
        </p:txBody>
      </p:sp>
      <p:sp>
        <p:nvSpPr>
          <p:cNvPr id="157721" name="Text Box 25"/>
          <p:cNvSpPr txBox="1">
            <a:spLocks noChangeArrowheads="1"/>
          </p:cNvSpPr>
          <p:nvPr/>
        </p:nvSpPr>
        <p:spPr bwMode="auto">
          <a:xfrm>
            <a:off x="7985125" y="3635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3</a:t>
            </a:r>
          </a:p>
        </p:txBody>
      </p:sp>
      <p:sp>
        <p:nvSpPr>
          <p:cNvPr id="157722" name="Text Box 26"/>
          <p:cNvSpPr txBox="1">
            <a:spLocks noChangeArrowheads="1"/>
          </p:cNvSpPr>
          <p:nvPr/>
        </p:nvSpPr>
        <p:spPr bwMode="auto">
          <a:xfrm>
            <a:off x="3032125" y="15827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4</a:t>
            </a:r>
          </a:p>
        </p:txBody>
      </p:sp>
      <p:sp>
        <p:nvSpPr>
          <p:cNvPr id="157723" name="Text Box 27"/>
          <p:cNvSpPr txBox="1">
            <a:spLocks noChangeArrowheads="1"/>
          </p:cNvSpPr>
          <p:nvPr/>
        </p:nvSpPr>
        <p:spPr bwMode="auto">
          <a:xfrm>
            <a:off x="5181600" y="1981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5</a:t>
            </a:r>
          </a:p>
        </p:txBody>
      </p:sp>
      <p:sp>
        <p:nvSpPr>
          <p:cNvPr id="157725" name="Text Box 29"/>
          <p:cNvSpPr txBox="1">
            <a:spLocks noChangeArrowheads="1"/>
          </p:cNvSpPr>
          <p:nvPr/>
        </p:nvSpPr>
        <p:spPr bwMode="auto">
          <a:xfrm>
            <a:off x="1143000" y="36576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7</a:t>
            </a:r>
          </a:p>
        </p:txBody>
      </p:sp>
      <p:sp>
        <p:nvSpPr>
          <p:cNvPr id="157727" name="Text Box 31"/>
          <p:cNvSpPr txBox="1">
            <a:spLocks noChangeArrowheads="1"/>
          </p:cNvSpPr>
          <p:nvPr/>
        </p:nvSpPr>
        <p:spPr bwMode="auto">
          <a:xfrm>
            <a:off x="4648200" y="5029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9</a:t>
            </a:r>
          </a:p>
        </p:txBody>
      </p:sp>
      <p:pic>
        <p:nvPicPr>
          <p:cNvPr id="157730" name="Picture 34" descr="McNflyingPBirdadul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86675" y="2590800"/>
            <a:ext cx="1457325" cy="2393950"/>
          </a:xfrm>
          <a:prstGeom prst="rect">
            <a:avLst/>
          </a:prstGeom>
          <a:noFill/>
          <a:extLst>
            <a:ext uri="{909E8E84-426E-40DD-AFC4-6F175D3DCCD1}">
              <a14:hiddenFill xmlns:a14="http://schemas.microsoft.com/office/drawing/2010/main">
                <a:solidFill>
                  <a:srgbClr val="FFFFFF"/>
                </a:solidFill>
              </a14:hiddenFill>
            </a:ext>
          </a:extLst>
        </p:spPr>
      </p:pic>
      <p:sp>
        <p:nvSpPr>
          <p:cNvPr id="157719" name="Text Box 23"/>
          <p:cNvSpPr txBox="1">
            <a:spLocks noChangeArrowheads="1"/>
          </p:cNvSpPr>
          <p:nvPr/>
        </p:nvSpPr>
        <p:spPr bwMode="auto">
          <a:xfrm>
            <a:off x="685800" y="457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1</a:t>
            </a:r>
          </a:p>
        </p:txBody>
      </p:sp>
      <p:sp>
        <p:nvSpPr>
          <p:cNvPr id="157700" name="Text Box 4"/>
          <p:cNvSpPr txBox="1">
            <a:spLocks noChangeArrowheads="1"/>
          </p:cNvSpPr>
          <p:nvPr/>
        </p:nvSpPr>
        <p:spPr bwMode="auto">
          <a:xfrm>
            <a:off x="1981200" y="1066800"/>
            <a:ext cx="4949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FF00"/>
                </a:solidFill>
              </a:rPr>
              <a:t>Final exam time!</a:t>
            </a:r>
          </a:p>
        </p:txBody>
      </p:sp>
      <p:sp>
        <p:nvSpPr>
          <p:cNvPr id="157724" name="Text Box 28"/>
          <p:cNvSpPr txBox="1">
            <a:spLocks noChangeArrowheads="1"/>
          </p:cNvSpPr>
          <p:nvPr/>
        </p:nvSpPr>
        <p:spPr bwMode="auto">
          <a:xfrm>
            <a:off x="7620000" y="2743200"/>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6</a:t>
            </a:r>
          </a:p>
        </p:txBody>
      </p:sp>
      <p:pic>
        <p:nvPicPr>
          <p:cNvPr id="157715" name="Picture 19" descr="RTsalientpoint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975079">
            <a:off x="2514600" y="3810000"/>
            <a:ext cx="20955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57726" name="Text Box 30"/>
          <p:cNvSpPr txBox="1">
            <a:spLocks noChangeArrowheads="1"/>
          </p:cNvSpPr>
          <p:nvPr/>
        </p:nvSpPr>
        <p:spPr bwMode="auto">
          <a:xfrm>
            <a:off x="2574925" y="3868738"/>
            <a:ext cx="546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rgbClr val="83FD3F"/>
                </a:solidFill>
              </a:rPr>
              <a:t>8</a:t>
            </a:r>
          </a:p>
        </p:txBody>
      </p:sp>
      <p:sp>
        <p:nvSpPr>
          <p:cNvPr id="157728" name="Text Box 32"/>
          <p:cNvSpPr txBox="1">
            <a:spLocks noChangeArrowheads="1"/>
          </p:cNvSpPr>
          <p:nvPr/>
        </p:nvSpPr>
        <p:spPr bwMode="auto">
          <a:xfrm>
            <a:off x="6781800" y="6156325"/>
            <a:ext cx="908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83FD3F"/>
                </a:solidFill>
              </a:rPr>
              <a:t>10</a:t>
            </a:r>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2000"/>
                                        <p:tgtEl>
                                          <p:spTgt spid="1577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7719"/>
                                        </p:tgtEl>
                                        <p:attrNameLst>
                                          <p:attrName>style.visibility</p:attrName>
                                        </p:attrNameLst>
                                      </p:cBhvr>
                                      <p:to>
                                        <p:strVal val="visible"/>
                                      </p:to>
                                    </p:set>
                                    <p:animEffect transition="in" filter="fade">
                                      <p:cBhvr>
                                        <p:cTn id="11" dur="2000"/>
                                        <p:tgtEl>
                                          <p:spTgt spid="15771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7740"/>
                                        </p:tgtEl>
                                        <p:attrNameLst>
                                          <p:attrName>style.visibility</p:attrName>
                                        </p:attrNameLst>
                                      </p:cBhvr>
                                      <p:to>
                                        <p:strVal val="visible"/>
                                      </p:to>
                                    </p:set>
                                    <p:animEffect transition="in" filter="fade">
                                      <p:cBhvr>
                                        <p:cTn id="15" dur="2000"/>
                                        <p:tgtEl>
                                          <p:spTgt spid="157740"/>
                                        </p:tgtEl>
                                      </p:cBhvr>
                                    </p:animEffect>
                                  </p:childTnLst>
                                </p:cTn>
                              </p:par>
                              <p:par>
                                <p:cTn id="16" presetID="53" presetClass="exit" presetSubtype="0" fill="hold" grpId="1" nodeType="withEffect">
                                  <p:stCondLst>
                                    <p:cond delay="0"/>
                                  </p:stCondLst>
                                  <p:childTnLst>
                                    <p:anim calcmode="lin" valueType="num">
                                      <p:cBhvr>
                                        <p:cTn id="17" dur="1000"/>
                                        <p:tgtEl>
                                          <p:spTgt spid="157700"/>
                                        </p:tgtEl>
                                        <p:attrNameLst>
                                          <p:attrName>ppt_w</p:attrName>
                                        </p:attrNameLst>
                                      </p:cBhvr>
                                      <p:tavLst>
                                        <p:tav tm="0">
                                          <p:val>
                                            <p:strVal val="ppt_w"/>
                                          </p:val>
                                        </p:tav>
                                        <p:tav tm="100000">
                                          <p:val>
                                            <p:fltVal val="0"/>
                                          </p:val>
                                        </p:tav>
                                      </p:tavLst>
                                    </p:anim>
                                    <p:anim calcmode="lin" valueType="num">
                                      <p:cBhvr>
                                        <p:cTn id="18" dur="1000"/>
                                        <p:tgtEl>
                                          <p:spTgt spid="157700"/>
                                        </p:tgtEl>
                                        <p:attrNameLst>
                                          <p:attrName>ppt_h</p:attrName>
                                        </p:attrNameLst>
                                      </p:cBhvr>
                                      <p:tavLst>
                                        <p:tav tm="0">
                                          <p:val>
                                            <p:strVal val="ppt_h"/>
                                          </p:val>
                                        </p:tav>
                                        <p:tav tm="100000">
                                          <p:val>
                                            <p:fltVal val="0"/>
                                          </p:val>
                                        </p:tav>
                                      </p:tavLst>
                                    </p:anim>
                                    <p:animEffect transition="out" filter="fade">
                                      <p:cBhvr>
                                        <p:cTn id="19" dur="1000"/>
                                        <p:tgtEl>
                                          <p:spTgt spid="157700"/>
                                        </p:tgtEl>
                                      </p:cBhvr>
                                    </p:animEffect>
                                    <p:set>
                                      <p:cBhvr>
                                        <p:cTn id="20" dur="1" fill="hold">
                                          <p:stCondLst>
                                            <p:cond delay="999"/>
                                          </p:stCondLst>
                                        </p:cTn>
                                        <p:tgtEl>
                                          <p:spTgt spid="157700"/>
                                        </p:tgtEl>
                                        <p:attrNameLst>
                                          <p:attrName>style.visibility</p:attrName>
                                        </p:attrNameLst>
                                      </p:cBhvr>
                                      <p:to>
                                        <p:strVal val="hidden"/>
                                      </p:to>
                                    </p:se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57713"/>
                                        </p:tgtEl>
                                        <p:attrNameLst>
                                          <p:attrName>style.visibility</p:attrName>
                                        </p:attrNameLst>
                                      </p:cBhvr>
                                      <p:to>
                                        <p:strVal val="visible"/>
                                      </p:to>
                                    </p:set>
                                    <p:animEffect transition="in" filter="fade">
                                      <p:cBhvr>
                                        <p:cTn id="24" dur="2000"/>
                                        <p:tgtEl>
                                          <p:spTgt spid="15771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500"/>
                                  </p:stCondLst>
                                  <p:childTnLst>
                                    <p:set>
                                      <p:cBhvr>
                                        <p:cTn id="27" dur="1" fill="hold">
                                          <p:stCondLst>
                                            <p:cond delay="0"/>
                                          </p:stCondLst>
                                        </p:cTn>
                                        <p:tgtEl>
                                          <p:spTgt spid="157720"/>
                                        </p:tgtEl>
                                        <p:attrNameLst>
                                          <p:attrName>style.visibility</p:attrName>
                                        </p:attrNameLst>
                                      </p:cBhvr>
                                      <p:to>
                                        <p:strVal val="visible"/>
                                      </p:to>
                                    </p:set>
                                    <p:animEffect transition="in" filter="fade">
                                      <p:cBhvr>
                                        <p:cTn id="28" dur="2000"/>
                                        <p:tgtEl>
                                          <p:spTgt spid="157720"/>
                                        </p:tgtEl>
                                      </p:cBhvr>
                                    </p:animEffect>
                                  </p:childTnLst>
                                </p:cTn>
                              </p:par>
                            </p:childTnLst>
                          </p:cTn>
                        </p:par>
                        <p:par>
                          <p:cTn id="29" fill="hold" nodeType="afterGroup">
                            <p:stCondLst>
                              <p:cond delay="10500"/>
                            </p:stCondLst>
                            <p:childTnLst>
                              <p:par>
                                <p:cTn id="30" presetID="10" presetClass="entr" presetSubtype="0" fill="hold" nodeType="afterEffect">
                                  <p:stCondLst>
                                    <p:cond delay="500"/>
                                  </p:stCondLst>
                                  <p:childTnLst>
                                    <p:set>
                                      <p:cBhvr>
                                        <p:cTn id="31" dur="1" fill="hold">
                                          <p:stCondLst>
                                            <p:cond delay="0"/>
                                          </p:stCondLst>
                                        </p:cTn>
                                        <p:tgtEl>
                                          <p:spTgt spid="157705"/>
                                        </p:tgtEl>
                                        <p:attrNameLst>
                                          <p:attrName>style.visibility</p:attrName>
                                        </p:attrNameLst>
                                      </p:cBhvr>
                                      <p:to>
                                        <p:strVal val="visible"/>
                                      </p:to>
                                    </p:set>
                                    <p:animEffect transition="in" filter="fade">
                                      <p:cBhvr>
                                        <p:cTn id="32" dur="2000"/>
                                        <p:tgtEl>
                                          <p:spTgt spid="157705"/>
                                        </p:tgtEl>
                                      </p:cBhvr>
                                    </p:animEffect>
                                  </p:childTnLst>
                                </p:cTn>
                              </p:par>
                            </p:childTnLst>
                          </p:cTn>
                        </p:par>
                        <p:par>
                          <p:cTn id="33" fill="hold" nodeType="afterGroup">
                            <p:stCondLst>
                              <p:cond delay="13000"/>
                            </p:stCondLst>
                            <p:childTnLst>
                              <p:par>
                                <p:cTn id="34" presetID="10" presetClass="entr" presetSubtype="0" fill="hold" grpId="0" nodeType="afterEffect">
                                  <p:stCondLst>
                                    <p:cond delay="500"/>
                                  </p:stCondLst>
                                  <p:childTnLst>
                                    <p:set>
                                      <p:cBhvr>
                                        <p:cTn id="35" dur="1" fill="hold">
                                          <p:stCondLst>
                                            <p:cond delay="0"/>
                                          </p:stCondLst>
                                        </p:cTn>
                                        <p:tgtEl>
                                          <p:spTgt spid="157721"/>
                                        </p:tgtEl>
                                        <p:attrNameLst>
                                          <p:attrName>style.visibility</p:attrName>
                                        </p:attrNameLst>
                                      </p:cBhvr>
                                      <p:to>
                                        <p:strVal val="visible"/>
                                      </p:to>
                                    </p:set>
                                    <p:animEffect transition="in" filter="fade">
                                      <p:cBhvr>
                                        <p:cTn id="36" dur="2000"/>
                                        <p:tgtEl>
                                          <p:spTgt spid="157721"/>
                                        </p:tgtEl>
                                      </p:cBhvr>
                                    </p:animEffect>
                                  </p:childTnLst>
                                </p:cTn>
                              </p:par>
                            </p:childTnLst>
                          </p:cTn>
                        </p:par>
                        <p:par>
                          <p:cTn id="37" fill="hold" nodeType="afterGroup">
                            <p:stCondLst>
                              <p:cond delay="15500"/>
                            </p:stCondLst>
                            <p:childTnLst>
                              <p:par>
                                <p:cTn id="38" presetID="10" presetClass="entr" presetSubtype="0" fill="hold" nodeType="afterEffect">
                                  <p:stCondLst>
                                    <p:cond delay="0"/>
                                  </p:stCondLst>
                                  <p:childTnLst>
                                    <p:set>
                                      <p:cBhvr>
                                        <p:cTn id="39" dur="1" fill="hold">
                                          <p:stCondLst>
                                            <p:cond delay="0"/>
                                          </p:stCondLst>
                                        </p:cTn>
                                        <p:tgtEl>
                                          <p:spTgt spid="157734"/>
                                        </p:tgtEl>
                                        <p:attrNameLst>
                                          <p:attrName>style.visibility</p:attrName>
                                        </p:attrNameLst>
                                      </p:cBhvr>
                                      <p:to>
                                        <p:strVal val="visible"/>
                                      </p:to>
                                    </p:set>
                                    <p:animEffect transition="in" filter="fade">
                                      <p:cBhvr>
                                        <p:cTn id="40" dur="3000"/>
                                        <p:tgtEl>
                                          <p:spTgt spid="157734"/>
                                        </p:tgtEl>
                                      </p:cBhvr>
                                    </p:animEffect>
                                  </p:childTnLst>
                                </p:cTn>
                              </p:par>
                            </p:childTnLst>
                          </p:cTn>
                        </p:par>
                        <p:par>
                          <p:cTn id="41" fill="hold" nodeType="afterGroup">
                            <p:stCondLst>
                              <p:cond delay="18500"/>
                            </p:stCondLst>
                            <p:childTnLst>
                              <p:par>
                                <p:cTn id="42" presetID="10" presetClass="entr" presetSubtype="0" fill="hold" nodeType="afterEffect">
                                  <p:stCondLst>
                                    <p:cond delay="0"/>
                                  </p:stCondLst>
                                  <p:childTnLst>
                                    <p:set>
                                      <p:cBhvr>
                                        <p:cTn id="43" dur="1" fill="hold">
                                          <p:stCondLst>
                                            <p:cond delay="0"/>
                                          </p:stCondLst>
                                        </p:cTn>
                                        <p:tgtEl>
                                          <p:spTgt spid="157706"/>
                                        </p:tgtEl>
                                        <p:attrNameLst>
                                          <p:attrName>style.visibility</p:attrName>
                                        </p:attrNameLst>
                                      </p:cBhvr>
                                      <p:to>
                                        <p:strVal val="visible"/>
                                      </p:to>
                                    </p:set>
                                    <p:animEffect transition="in" filter="fade">
                                      <p:cBhvr>
                                        <p:cTn id="44" dur="2000"/>
                                        <p:tgtEl>
                                          <p:spTgt spid="157706"/>
                                        </p:tgtEl>
                                      </p:cBhvr>
                                    </p:animEffect>
                                  </p:childTnLst>
                                </p:cTn>
                              </p:par>
                            </p:childTnLst>
                          </p:cTn>
                        </p:par>
                        <p:par>
                          <p:cTn id="45" fill="hold" nodeType="afterGroup">
                            <p:stCondLst>
                              <p:cond delay="20500"/>
                            </p:stCondLst>
                            <p:childTnLst>
                              <p:par>
                                <p:cTn id="46" presetID="10" presetClass="entr" presetSubtype="0" fill="hold" grpId="0" nodeType="afterEffect">
                                  <p:stCondLst>
                                    <p:cond delay="500"/>
                                  </p:stCondLst>
                                  <p:childTnLst>
                                    <p:set>
                                      <p:cBhvr>
                                        <p:cTn id="47" dur="1" fill="hold">
                                          <p:stCondLst>
                                            <p:cond delay="0"/>
                                          </p:stCondLst>
                                        </p:cTn>
                                        <p:tgtEl>
                                          <p:spTgt spid="157722"/>
                                        </p:tgtEl>
                                        <p:attrNameLst>
                                          <p:attrName>style.visibility</p:attrName>
                                        </p:attrNameLst>
                                      </p:cBhvr>
                                      <p:to>
                                        <p:strVal val="visible"/>
                                      </p:to>
                                    </p:set>
                                    <p:animEffect transition="in" filter="fade">
                                      <p:cBhvr>
                                        <p:cTn id="48" dur="2000"/>
                                        <p:tgtEl>
                                          <p:spTgt spid="157722"/>
                                        </p:tgtEl>
                                      </p:cBhvr>
                                    </p:animEffect>
                                  </p:childTnLst>
                                </p:cTn>
                              </p:par>
                            </p:childTnLst>
                          </p:cTn>
                        </p:par>
                        <p:par>
                          <p:cTn id="49" fill="hold" nodeType="afterGroup">
                            <p:stCondLst>
                              <p:cond delay="23000"/>
                            </p:stCondLst>
                            <p:childTnLst>
                              <p:par>
                                <p:cTn id="50" presetID="10" presetClass="entr" presetSubtype="0" fill="hold" nodeType="afterEffect">
                                  <p:stCondLst>
                                    <p:cond delay="0"/>
                                  </p:stCondLst>
                                  <p:childTnLst>
                                    <p:set>
                                      <p:cBhvr>
                                        <p:cTn id="51" dur="1" fill="hold">
                                          <p:stCondLst>
                                            <p:cond delay="0"/>
                                          </p:stCondLst>
                                        </p:cTn>
                                        <p:tgtEl>
                                          <p:spTgt spid="157735"/>
                                        </p:tgtEl>
                                        <p:attrNameLst>
                                          <p:attrName>style.visibility</p:attrName>
                                        </p:attrNameLst>
                                      </p:cBhvr>
                                      <p:to>
                                        <p:strVal val="visible"/>
                                      </p:to>
                                    </p:set>
                                    <p:animEffect transition="in" filter="fade">
                                      <p:cBhvr>
                                        <p:cTn id="52" dur="2000"/>
                                        <p:tgtEl>
                                          <p:spTgt spid="157735"/>
                                        </p:tgtEl>
                                      </p:cBhvr>
                                    </p:animEffect>
                                  </p:childTnLst>
                                </p:cTn>
                              </p:par>
                            </p:childTnLst>
                          </p:cTn>
                        </p:par>
                        <p:par>
                          <p:cTn id="53" fill="hold" nodeType="afterGroup">
                            <p:stCondLst>
                              <p:cond delay="25000"/>
                            </p:stCondLst>
                            <p:childTnLst>
                              <p:par>
                                <p:cTn id="54" presetID="10" presetClass="entr" presetSubtype="0" fill="hold" nodeType="afterEffect">
                                  <p:stCondLst>
                                    <p:cond delay="0"/>
                                  </p:stCondLst>
                                  <p:childTnLst>
                                    <p:set>
                                      <p:cBhvr>
                                        <p:cTn id="55" dur="1" fill="hold">
                                          <p:stCondLst>
                                            <p:cond delay="0"/>
                                          </p:stCondLst>
                                        </p:cTn>
                                        <p:tgtEl>
                                          <p:spTgt spid="157716"/>
                                        </p:tgtEl>
                                        <p:attrNameLst>
                                          <p:attrName>style.visibility</p:attrName>
                                        </p:attrNameLst>
                                      </p:cBhvr>
                                      <p:to>
                                        <p:strVal val="visible"/>
                                      </p:to>
                                    </p:set>
                                    <p:animEffect transition="in" filter="fade">
                                      <p:cBhvr>
                                        <p:cTn id="56" dur="2000"/>
                                        <p:tgtEl>
                                          <p:spTgt spid="157716"/>
                                        </p:tgtEl>
                                      </p:cBhvr>
                                    </p:animEffect>
                                  </p:childTnLst>
                                </p:cTn>
                              </p:par>
                            </p:childTnLst>
                          </p:cTn>
                        </p:par>
                        <p:par>
                          <p:cTn id="57" fill="hold" nodeType="afterGroup">
                            <p:stCondLst>
                              <p:cond delay="27000"/>
                            </p:stCondLst>
                            <p:childTnLst>
                              <p:par>
                                <p:cTn id="58" presetID="10" presetClass="entr" presetSubtype="0" fill="hold" grpId="0" nodeType="afterEffect">
                                  <p:stCondLst>
                                    <p:cond delay="500"/>
                                  </p:stCondLst>
                                  <p:childTnLst>
                                    <p:set>
                                      <p:cBhvr>
                                        <p:cTn id="59" dur="1" fill="hold">
                                          <p:stCondLst>
                                            <p:cond delay="0"/>
                                          </p:stCondLst>
                                        </p:cTn>
                                        <p:tgtEl>
                                          <p:spTgt spid="157723"/>
                                        </p:tgtEl>
                                        <p:attrNameLst>
                                          <p:attrName>style.visibility</p:attrName>
                                        </p:attrNameLst>
                                      </p:cBhvr>
                                      <p:to>
                                        <p:strVal val="visible"/>
                                      </p:to>
                                    </p:set>
                                    <p:animEffect transition="in" filter="fade">
                                      <p:cBhvr>
                                        <p:cTn id="60" dur="2000"/>
                                        <p:tgtEl>
                                          <p:spTgt spid="157723"/>
                                        </p:tgtEl>
                                      </p:cBhvr>
                                    </p:animEffect>
                                  </p:childTnLst>
                                </p:cTn>
                              </p:par>
                            </p:childTnLst>
                          </p:cTn>
                        </p:par>
                        <p:par>
                          <p:cTn id="61" fill="hold" nodeType="afterGroup">
                            <p:stCondLst>
                              <p:cond delay="29500"/>
                            </p:stCondLst>
                            <p:childTnLst>
                              <p:par>
                                <p:cTn id="62" presetID="10" presetClass="entr" presetSubtype="0" fill="hold" nodeType="afterEffect">
                                  <p:stCondLst>
                                    <p:cond delay="0"/>
                                  </p:stCondLst>
                                  <p:childTnLst>
                                    <p:set>
                                      <p:cBhvr>
                                        <p:cTn id="63" dur="1" fill="hold">
                                          <p:stCondLst>
                                            <p:cond delay="0"/>
                                          </p:stCondLst>
                                        </p:cTn>
                                        <p:tgtEl>
                                          <p:spTgt spid="157736"/>
                                        </p:tgtEl>
                                        <p:attrNameLst>
                                          <p:attrName>style.visibility</p:attrName>
                                        </p:attrNameLst>
                                      </p:cBhvr>
                                      <p:to>
                                        <p:strVal val="visible"/>
                                      </p:to>
                                    </p:set>
                                    <p:animEffect transition="in" filter="fade">
                                      <p:cBhvr>
                                        <p:cTn id="64" dur="2000"/>
                                        <p:tgtEl>
                                          <p:spTgt spid="157736"/>
                                        </p:tgtEl>
                                      </p:cBhvr>
                                    </p:animEffect>
                                  </p:childTnLst>
                                </p:cTn>
                              </p:par>
                            </p:childTnLst>
                          </p:cTn>
                        </p:par>
                        <p:par>
                          <p:cTn id="65" fill="hold" nodeType="afterGroup">
                            <p:stCondLst>
                              <p:cond delay="31500"/>
                            </p:stCondLst>
                            <p:childTnLst>
                              <p:par>
                                <p:cTn id="66" presetID="10" presetClass="entr" presetSubtype="0" fill="hold" nodeType="afterEffect">
                                  <p:stCondLst>
                                    <p:cond delay="0"/>
                                  </p:stCondLst>
                                  <p:childTnLst>
                                    <p:set>
                                      <p:cBhvr>
                                        <p:cTn id="67" dur="1" fill="hold">
                                          <p:stCondLst>
                                            <p:cond delay="0"/>
                                          </p:stCondLst>
                                        </p:cTn>
                                        <p:tgtEl>
                                          <p:spTgt spid="157708"/>
                                        </p:tgtEl>
                                        <p:attrNameLst>
                                          <p:attrName>style.visibility</p:attrName>
                                        </p:attrNameLst>
                                      </p:cBhvr>
                                      <p:to>
                                        <p:strVal val="visible"/>
                                      </p:to>
                                    </p:set>
                                    <p:animEffect transition="in" filter="fade">
                                      <p:cBhvr>
                                        <p:cTn id="68" dur="2000"/>
                                        <p:tgtEl>
                                          <p:spTgt spid="157708"/>
                                        </p:tgtEl>
                                      </p:cBhvr>
                                    </p:animEffect>
                                  </p:childTnLst>
                                </p:cTn>
                              </p:par>
                            </p:childTnLst>
                          </p:cTn>
                        </p:par>
                        <p:par>
                          <p:cTn id="69" fill="hold" nodeType="afterGroup">
                            <p:stCondLst>
                              <p:cond delay="33500"/>
                            </p:stCondLst>
                            <p:childTnLst>
                              <p:par>
                                <p:cTn id="70" presetID="10" presetClass="entr" presetSubtype="0" fill="hold" grpId="0" nodeType="afterEffect">
                                  <p:stCondLst>
                                    <p:cond delay="500"/>
                                  </p:stCondLst>
                                  <p:childTnLst>
                                    <p:set>
                                      <p:cBhvr>
                                        <p:cTn id="71" dur="1" fill="hold">
                                          <p:stCondLst>
                                            <p:cond delay="0"/>
                                          </p:stCondLst>
                                        </p:cTn>
                                        <p:tgtEl>
                                          <p:spTgt spid="157724"/>
                                        </p:tgtEl>
                                        <p:attrNameLst>
                                          <p:attrName>style.visibility</p:attrName>
                                        </p:attrNameLst>
                                      </p:cBhvr>
                                      <p:to>
                                        <p:strVal val="visible"/>
                                      </p:to>
                                    </p:set>
                                    <p:animEffect transition="in" filter="fade">
                                      <p:cBhvr>
                                        <p:cTn id="72" dur="2000"/>
                                        <p:tgtEl>
                                          <p:spTgt spid="157724"/>
                                        </p:tgtEl>
                                      </p:cBhvr>
                                    </p:animEffect>
                                  </p:childTnLst>
                                </p:cTn>
                              </p:par>
                            </p:childTnLst>
                          </p:cTn>
                        </p:par>
                        <p:par>
                          <p:cTn id="73" fill="hold" nodeType="afterGroup">
                            <p:stCondLst>
                              <p:cond delay="36000"/>
                            </p:stCondLst>
                            <p:childTnLst>
                              <p:par>
                                <p:cTn id="74" presetID="10" presetClass="entr" presetSubtype="0" fill="hold" nodeType="afterEffect">
                                  <p:stCondLst>
                                    <p:cond delay="0"/>
                                  </p:stCondLst>
                                  <p:childTnLst>
                                    <p:set>
                                      <p:cBhvr>
                                        <p:cTn id="75" dur="1" fill="hold">
                                          <p:stCondLst>
                                            <p:cond delay="0"/>
                                          </p:stCondLst>
                                        </p:cTn>
                                        <p:tgtEl>
                                          <p:spTgt spid="157737"/>
                                        </p:tgtEl>
                                        <p:attrNameLst>
                                          <p:attrName>style.visibility</p:attrName>
                                        </p:attrNameLst>
                                      </p:cBhvr>
                                      <p:to>
                                        <p:strVal val="visible"/>
                                      </p:to>
                                    </p:set>
                                    <p:animEffect transition="in" filter="fade">
                                      <p:cBhvr>
                                        <p:cTn id="76" dur="2000"/>
                                        <p:tgtEl>
                                          <p:spTgt spid="157737"/>
                                        </p:tgtEl>
                                      </p:cBhvr>
                                    </p:animEffect>
                                  </p:childTnLst>
                                </p:cTn>
                              </p:par>
                            </p:childTnLst>
                          </p:cTn>
                        </p:par>
                        <p:par>
                          <p:cTn id="77" fill="hold" nodeType="afterGroup">
                            <p:stCondLst>
                              <p:cond delay="38000"/>
                            </p:stCondLst>
                            <p:childTnLst>
                              <p:par>
                                <p:cTn id="78" presetID="10" presetClass="entr" presetSubtype="0" fill="hold" nodeType="afterEffect">
                                  <p:stCondLst>
                                    <p:cond delay="0"/>
                                  </p:stCondLst>
                                  <p:childTnLst>
                                    <p:set>
                                      <p:cBhvr>
                                        <p:cTn id="79" dur="1" fill="hold">
                                          <p:stCondLst>
                                            <p:cond delay="0"/>
                                          </p:stCondLst>
                                        </p:cTn>
                                        <p:tgtEl>
                                          <p:spTgt spid="157730"/>
                                        </p:tgtEl>
                                        <p:attrNameLst>
                                          <p:attrName>style.visibility</p:attrName>
                                        </p:attrNameLst>
                                      </p:cBhvr>
                                      <p:to>
                                        <p:strVal val="visible"/>
                                      </p:to>
                                    </p:set>
                                    <p:animEffect transition="in" filter="fade">
                                      <p:cBhvr>
                                        <p:cTn id="80" dur="2000"/>
                                        <p:tgtEl>
                                          <p:spTgt spid="157730"/>
                                        </p:tgtEl>
                                      </p:cBhvr>
                                    </p:animEffect>
                                  </p:childTnLst>
                                </p:cTn>
                              </p:par>
                            </p:childTnLst>
                          </p:cTn>
                        </p:par>
                        <p:par>
                          <p:cTn id="81" fill="hold" nodeType="afterGroup">
                            <p:stCondLst>
                              <p:cond delay="40000"/>
                            </p:stCondLst>
                            <p:childTnLst>
                              <p:par>
                                <p:cTn id="82" presetID="10" presetClass="entr" presetSubtype="0" fill="hold" grpId="0" nodeType="afterEffect">
                                  <p:stCondLst>
                                    <p:cond delay="0"/>
                                  </p:stCondLst>
                                  <p:childTnLst>
                                    <p:set>
                                      <p:cBhvr>
                                        <p:cTn id="83" dur="1" fill="hold">
                                          <p:stCondLst>
                                            <p:cond delay="0"/>
                                          </p:stCondLst>
                                        </p:cTn>
                                        <p:tgtEl>
                                          <p:spTgt spid="157725"/>
                                        </p:tgtEl>
                                        <p:attrNameLst>
                                          <p:attrName>style.visibility</p:attrName>
                                        </p:attrNameLst>
                                      </p:cBhvr>
                                      <p:to>
                                        <p:strVal val="visible"/>
                                      </p:to>
                                    </p:set>
                                    <p:animEffect transition="in" filter="fade">
                                      <p:cBhvr>
                                        <p:cTn id="84" dur="2000"/>
                                        <p:tgtEl>
                                          <p:spTgt spid="157725"/>
                                        </p:tgtEl>
                                      </p:cBhvr>
                                    </p:animEffect>
                                  </p:childTnLst>
                                </p:cTn>
                              </p:par>
                            </p:childTnLst>
                          </p:cTn>
                        </p:par>
                        <p:par>
                          <p:cTn id="85" fill="hold" nodeType="afterGroup">
                            <p:stCondLst>
                              <p:cond delay="42000"/>
                            </p:stCondLst>
                            <p:childTnLst>
                              <p:par>
                                <p:cTn id="86" presetID="10" presetClass="entr" presetSubtype="0" fill="hold" nodeType="afterEffect">
                                  <p:stCondLst>
                                    <p:cond delay="0"/>
                                  </p:stCondLst>
                                  <p:childTnLst>
                                    <p:set>
                                      <p:cBhvr>
                                        <p:cTn id="87" dur="1" fill="hold">
                                          <p:stCondLst>
                                            <p:cond delay="0"/>
                                          </p:stCondLst>
                                        </p:cTn>
                                        <p:tgtEl>
                                          <p:spTgt spid="157738"/>
                                        </p:tgtEl>
                                        <p:attrNameLst>
                                          <p:attrName>style.visibility</p:attrName>
                                        </p:attrNameLst>
                                      </p:cBhvr>
                                      <p:to>
                                        <p:strVal val="visible"/>
                                      </p:to>
                                    </p:set>
                                    <p:animEffect transition="in" filter="fade">
                                      <p:cBhvr>
                                        <p:cTn id="88" dur="2000"/>
                                        <p:tgtEl>
                                          <p:spTgt spid="157738"/>
                                        </p:tgtEl>
                                      </p:cBhvr>
                                    </p:animEffect>
                                  </p:childTnLst>
                                </p:cTn>
                              </p:par>
                            </p:childTnLst>
                          </p:cTn>
                        </p:par>
                        <p:par>
                          <p:cTn id="89" fill="hold" nodeType="afterGroup">
                            <p:stCondLst>
                              <p:cond delay="44000"/>
                            </p:stCondLst>
                            <p:childTnLst>
                              <p:par>
                                <p:cTn id="90" presetID="10" presetClass="entr" presetSubtype="0" fill="hold" nodeType="afterEffect">
                                  <p:stCondLst>
                                    <p:cond delay="0"/>
                                  </p:stCondLst>
                                  <p:childTnLst>
                                    <p:set>
                                      <p:cBhvr>
                                        <p:cTn id="91" dur="1" fill="hold">
                                          <p:stCondLst>
                                            <p:cond delay="0"/>
                                          </p:stCondLst>
                                        </p:cTn>
                                        <p:tgtEl>
                                          <p:spTgt spid="157732"/>
                                        </p:tgtEl>
                                        <p:attrNameLst>
                                          <p:attrName>style.visibility</p:attrName>
                                        </p:attrNameLst>
                                      </p:cBhvr>
                                      <p:to>
                                        <p:strVal val="visible"/>
                                      </p:to>
                                    </p:set>
                                    <p:animEffect transition="in" filter="fade">
                                      <p:cBhvr>
                                        <p:cTn id="92" dur="2000"/>
                                        <p:tgtEl>
                                          <p:spTgt spid="157732"/>
                                        </p:tgtEl>
                                      </p:cBhvr>
                                    </p:animEffect>
                                  </p:childTnLst>
                                </p:cTn>
                              </p:par>
                            </p:childTnLst>
                          </p:cTn>
                        </p:par>
                        <p:par>
                          <p:cTn id="93" fill="hold" nodeType="afterGroup">
                            <p:stCondLst>
                              <p:cond delay="46000"/>
                            </p:stCondLst>
                            <p:childTnLst>
                              <p:par>
                                <p:cTn id="94" presetID="10" presetClass="entr" presetSubtype="0" fill="hold" grpId="0" nodeType="afterEffect">
                                  <p:stCondLst>
                                    <p:cond delay="500"/>
                                  </p:stCondLst>
                                  <p:childTnLst>
                                    <p:set>
                                      <p:cBhvr>
                                        <p:cTn id="95" dur="1" fill="hold">
                                          <p:stCondLst>
                                            <p:cond delay="0"/>
                                          </p:stCondLst>
                                        </p:cTn>
                                        <p:tgtEl>
                                          <p:spTgt spid="157726"/>
                                        </p:tgtEl>
                                        <p:attrNameLst>
                                          <p:attrName>style.visibility</p:attrName>
                                        </p:attrNameLst>
                                      </p:cBhvr>
                                      <p:to>
                                        <p:strVal val="visible"/>
                                      </p:to>
                                    </p:set>
                                    <p:animEffect transition="in" filter="fade">
                                      <p:cBhvr>
                                        <p:cTn id="96" dur="2000"/>
                                        <p:tgtEl>
                                          <p:spTgt spid="157726"/>
                                        </p:tgtEl>
                                      </p:cBhvr>
                                    </p:animEffect>
                                  </p:childTnLst>
                                </p:cTn>
                              </p:par>
                            </p:childTnLst>
                          </p:cTn>
                        </p:par>
                        <p:par>
                          <p:cTn id="97" fill="hold" nodeType="afterGroup">
                            <p:stCondLst>
                              <p:cond delay="48500"/>
                            </p:stCondLst>
                            <p:childTnLst>
                              <p:par>
                                <p:cTn id="98" presetID="10" presetClass="entr" presetSubtype="0" fill="hold" nodeType="afterEffect">
                                  <p:stCondLst>
                                    <p:cond delay="0"/>
                                  </p:stCondLst>
                                  <p:childTnLst>
                                    <p:set>
                                      <p:cBhvr>
                                        <p:cTn id="99" dur="1" fill="hold">
                                          <p:stCondLst>
                                            <p:cond delay="0"/>
                                          </p:stCondLst>
                                        </p:cTn>
                                        <p:tgtEl>
                                          <p:spTgt spid="157742"/>
                                        </p:tgtEl>
                                        <p:attrNameLst>
                                          <p:attrName>style.visibility</p:attrName>
                                        </p:attrNameLst>
                                      </p:cBhvr>
                                      <p:to>
                                        <p:strVal val="visible"/>
                                      </p:to>
                                    </p:set>
                                    <p:animEffect transition="in" filter="fade">
                                      <p:cBhvr>
                                        <p:cTn id="100" dur="5000"/>
                                        <p:tgtEl>
                                          <p:spTgt spid="157742"/>
                                        </p:tgtEl>
                                      </p:cBhvr>
                                    </p:animEffect>
                                  </p:childTnLst>
                                </p:cTn>
                              </p:par>
                            </p:childTnLst>
                          </p:cTn>
                        </p:par>
                        <p:par>
                          <p:cTn id="101" fill="hold" nodeType="afterGroup">
                            <p:stCondLst>
                              <p:cond delay="53500"/>
                            </p:stCondLst>
                            <p:childTnLst>
                              <p:par>
                                <p:cTn id="102" presetID="10" presetClass="entr" presetSubtype="0" fill="hold" nodeType="afterEffect">
                                  <p:stCondLst>
                                    <p:cond delay="0"/>
                                  </p:stCondLst>
                                  <p:childTnLst>
                                    <p:set>
                                      <p:cBhvr>
                                        <p:cTn id="103" dur="1" fill="hold">
                                          <p:stCondLst>
                                            <p:cond delay="0"/>
                                          </p:stCondLst>
                                        </p:cTn>
                                        <p:tgtEl>
                                          <p:spTgt spid="157715"/>
                                        </p:tgtEl>
                                        <p:attrNameLst>
                                          <p:attrName>style.visibility</p:attrName>
                                        </p:attrNameLst>
                                      </p:cBhvr>
                                      <p:to>
                                        <p:strVal val="visible"/>
                                      </p:to>
                                    </p:set>
                                    <p:animEffect transition="in" filter="fade">
                                      <p:cBhvr>
                                        <p:cTn id="104" dur="2000"/>
                                        <p:tgtEl>
                                          <p:spTgt spid="157715"/>
                                        </p:tgtEl>
                                      </p:cBhvr>
                                    </p:animEffect>
                                  </p:childTnLst>
                                </p:cTn>
                              </p:par>
                            </p:childTnLst>
                          </p:cTn>
                        </p:par>
                        <p:par>
                          <p:cTn id="105" fill="hold" nodeType="afterGroup">
                            <p:stCondLst>
                              <p:cond delay="55500"/>
                            </p:stCondLst>
                            <p:childTnLst>
                              <p:par>
                                <p:cTn id="106" presetID="10" presetClass="entr" presetSubtype="0" fill="hold" grpId="0" nodeType="afterEffect">
                                  <p:stCondLst>
                                    <p:cond delay="500"/>
                                  </p:stCondLst>
                                  <p:childTnLst>
                                    <p:set>
                                      <p:cBhvr>
                                        <p:cTn id="107" dur="1" fill="hold">
                                          <p:stCondLst>
                                            <p:cond delay="0"/>
                                          </p:stCondLst>
                                        </p:cTn>
                                        <p:tgtEl>
                                          <p:spTgt spid="157727"/>
                                        </p:tgtEl>
                                        <p:attrNameLst>
                                          <p:attrName>style.visibility</p:attrName>
                                        </p:attrNameLst>
                                      </p:cBhvr>
                                      <p:to>
                                        <p:strVal val="visible"/>
                                      </p:to>
                                    </p:set>
                                    <p:animEffect transition="in" filter="fade">
                                      <p:cBhvr>
                                        <p:cTn id="108" dur="2000"/>
                                        <p:tgtEl>
                                          <p:spTgt spid="157727"/>
                                        </p:tgtEl>
                                      </p:cBhvr>
                                    </p:animEffect>
                                  </p:childTnLst>
                                </p:cTn>
                              </p:par>
                            </p:childTnLst>
                          </p:cTn>
                        </p:par>
                        <p:par>
                          <p:cTn id="109" fill="hold" nodeType="afterGroup">
                            <p:stCondLst>
                              <p:cond delay="58000"/>
                            </p:stCondLst>
                            <p:childTnLst>
                              <p:par>
                                <p:cTn id="110" presetID="10" presetClass="entr" presetSubtype="0" fill="hold" nodeType="afterEffect">
                                  <p:stCondLst>
                                    <p:cond delay="0"/>
                                  </p:stCondLst>
                                  <p:childTnLst>
                                    <p:set>
                                      <p:cBhvr>
                                        <p:cTn id="111" dur="1" fill="hold">
                                          <p:stCondLst>
                                            <p:cond delay="0"/>
                                          </p:stCondLst>
                                        </p:cTn>
                                        <p:tgtEl>
                                          <p:spTgt spid="157744"/>
                                        </p:tgtEl>
                                        <p:attrNameLst>
                                          <p:attrName>style.visibility</p:attrName>
                                        </p:attrNameLst>
                                      </p:cBhvr>
                                      <p:to>
                                        <p:strVal val="visible"/>
                                      </p:to>
                                    </p:set>
                                    <p:animEffect transition="in" filter="fade">
                                      <p:cBhvr>
                                        <p:cTn id="112" dur="2000"/>
                                        <p:tgtEl>
                                          <p:spTgt spid="157744"/>
                                        </p:tgtEl>
                                      </p:cBhvr>
                                    </p:animEffect>
                                  </p:childTnLst>
                                </p:cTn>
                              </p:par>
                            </p:childTnLst>
                          </p:cTn>
                        </p:par>
                        <p:par>
                          <p:cTn id="113" fill="hold" nodeType="afterGroup">
                            <p:stCondLst>
                              <p:cond delay="60000"/>
                            </p:stCondLst>
                            <p:childTnLst>
                              <p:par>
                                <p:cTn id="114" presetID="10" presetClass="entr" presetSubtype="0" fill="hold" nodeType="afterEffect">
                                  <p:stCondLst>
                                    <p:cond delay="0"/>
                                  </p:stCondLst>
                                  <p:childTnLst>
                                    <p:set>
                                      <p:cBhvr>
                                        <p:cTn id="115" dur="1" fill="hold">
                                          <p:stCondLst>
                                            <p:cond delay="0"/>
                                          </p:stCondLst>
                                        </p:cTn>
                                        <p:tgtEl>
                                          <p:spTgt spid="157718"/>
                                        </p:tgtEl>
                                        <p:attrNameLst>
                                          <p:attrName>style.visibility</p:attrName>
                                        </p:attrNameLst>
                                      </p:cBhvr>
                                      <p:to>
                                        <p:strVal val="visible"/>
                                      </p:to>
                                    </p:set>
                                    <p:animEffect transition="in" filter="fade">
                                      <p:cBhvr>
                                        <p:cTn id="116" dur="2000"/>
                                        <p:tgtEl>
                                          <p:spTgt spid="157718"/>
                                        </p:tgtEl>
                                      </p:cBhvr>
                                    </p:animEffect>
                                  </p:childTnLst>
                                </p:cTn>
                              </p:par>
                            </p:childTnLst>
                          </p:cTn>
                        </p:par>
                        <p:par>
                          <p:cTn id="117" fill="hold" nodeType="afterGroup">
                            <p:stCondLst>
                              <p:cond delay="62000"/>
                            </p:stCondLst>
                            <p:childTnLst>
                              <p:par>
                                <p:cTn id="118" presetID="10" presetClass="entr" presetSubtype="0" fill="hold" grpId="0" nodeType="afterEffect">
                                  <p:stCondLst>
                                    <p:cond delay="500"/>
                                  </p:stCondLst>
                                  <p:childTnLst>
                                    <p:set>
                                      <p:cBhvr>
                                        <p:cTn id="119" dur="1" fill="hold">
                                          <p:stCondLst>
                                            <p:cond delay="0"/>
                                          </p:stCondLst>
                                        </p:cTn>
                                        <p:tgtEl>
                                          <p:spTgt spid="157728"/>
                                        </p:tgtEl>
                                        <p:attrNameLst>
                                          <p:attrName>style.visibility</p:attrName>
                                        </p:attrNameLst>
                                      </p:cBhvr>
                                      <p:to>
                                        <p:strVal val="visible"/>
                                      </p:to>
                                    </p:set>
                                    <p:animEffect transition="in" filter="fade">
                                      <p:cBhvr>
                                        <p:cTn id="120" dur="2000"/>
                                        <p:tgtEl>
                                          <p:spTgt spid="157728"/>
                                        </p:tgtEl>
                                      </p:cBhvr>
                                    </p:animEffect>
                                  </p:childTnLst>
                                </p:cTn>
                              </p:par>
                            </p:childTnLst>
                          </p:cTn>
                        </p:par>
                        <p:par>
                          <p:cTn id="121" fill="hold" nodeType="afterGroup">
                            <p:stCondLst>
                              <p:cond delay="64500"/>
                            </p:stCondLst>
                            <p:childTnLst>
                              <p:par>
                                <p:cTn id="122" presetID="10" presetClass="entr" presetSubtype="0" fill="hold" nodeType="afterEffect">
                                  <p:stCondLst>
                                    <p:cond delay="0"/>
                                  </p:stCondLst>
                                  <p:childTnLst>
                                    <p:set>
                                      <p:cBhvr>
                                        <p:cTn id="123" dur="1" fill="hold">
                                          <p:stCondLst>
                                            <p:cond delay="0"/>
                                          </p:stCondLst>
                                        </p:cTn>
                                        <p:tgtEl>
                                          <p:spTgt spid="157743"/>
                                        </p:tgtEl>
                                        <p:attrNameLst>
                                          <p:attrName>style.visibility</p:attrName>
                                        </p:attrNameLst>
                                      </p:cBhvr>
                                      <p:to>
                                        <p:strVal val="visible"/>
                                      </p:to>
                                    </p:set>
                                    <p:animEffect transition="in" filter="fade">
                                      <p:cBhvr>
                                        <p:cTn id="124" dur="2000"/>
                                        <p:tgtEl>
                                          <p:spTgt spid="157743"/>
                                        </p:tgtEl>
                                      </p:cBhvr>
                                    </p:animEffect>
                                  </p:childTnLst>
                                </p:cTn>
                              </p:par>
                            </p:childTnLst>
                          </p:cTn>
                        </p:par>
                        <p:par>
                          <p:cTn id="125" fill="hold" nodeType="afterGroup">
                            <p:stCondLst>
                              <p:cond delay="66500"/>
                            </p:stCondLst>
                            <p:childTnLst>
                              <p:par>
                                <p:cTn id="126" presetID="10" presetClass="entr" presetSubtype="0" fill="hold" nodeType="afterEffect">
                                  <p:stCondLst>
                                    <p:cond delay="1000"/>
                                  </p:stCondLst>
                                  <p:childTnLst>
                                    <p:set>
                                      <p:cBhvr>
                                        <p:cTn id="127" dur="1" fill="hold">
                                          <p:stCondLst>
                                            <p:cond delay="0"/>
                                          </p:stCondLst>
                                        </p:cTn>
                                        <p:tgtEl>
                                          <p:spTgt spid="157714"/>
                                        </p:tgtEl>
                                        <p:attrNameLst>
                                          <p:attrName>style.visibility</p:attrName>
                                        </p:attrNameLst>
                                      </p:cBhvr>
                                      <p:to>
                                        <p:strVal val="visible"/>
                                      </p:to>
                                    </p:set>
                                    <p:animEffect transition="in" filter="fade">
                                      <p:cBhvr>
                                        <p:cTn id="128" dur="3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20" grpId="0"/>
      <p:bldP spid="157721" grpId="0"/>
      <p:bldP spid="157722" grpId="0"/>
      <p:bldP spid="157723" grpId="0"/>
      <p:bldP spid="157725" grpId="0"/>
      <p:bldP spid="157727" grpId="0"/>
      <p:bldP spid="157719" grpId="0"/>
      <p:bldP spid="157700" grpId="0"/>
      <p:bldP spid="157700" grpId="1"/>
      <p:bldP spid="157724" grpId="0"/>
      <p:bldP spid="157726" grpId="0"/>
      <p:bldP spid="1577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3276600" cy="1143000"/>
          </a:xfrm>
          <a:noFill/>
          <a:extLst>
            <a:ext uri="{909E8E84-426E-40DD-AFC4-6F175D3DCCD1}">
              <a14:hiddenFill xmlns:a14="http://schemas.microsoft.com/office/drawing/2010/main">
                <a:solidFill>
                  <a:srgbClr val="4F6DCF"/>
                </a:solidFill>
              </a14:hiddenFill>
            </a:ext>
          </a:extLst>
        </p:spPr>
        <p:txBody>
          <a:bodyPr/>
          <a:lstStyle/>
          <a:p>
            <a:r>
              <a:rPr lang="en-US" sz="4000" b="1">
                <a:solidFill>
                  <a:srgbClr val="FFFF00"/>
                </a:solidFill>
                <a:latin typeface="Verdana" pitchFamily="34" charset="0"/>
              </a:rPr>
              <a:t>Accipiters</a:t>
            </a:r>
          </a:p>
        </p:txBody>
      </p:sp>
      <p:sp>
        <p:nvSpPr>
          <p:cNvPr id="32771" name="Rectangle 3"/>
          <p:cNvSpPr>
            <a:spLocks noGrp="1" noChangeArrowheads="1"/>
          </p:cNvSpPr>
          <p:nvPr>
            <p:ph type="body" sz="half" idx="1"/>
          </p:nvPr>
        </p:nvSpPr>
        <p:spPr>
          <a:xfrm>
            <a:off x="228600" y="1905000"/>
            <a:ext cx="6477000" cy="3352800"/>
          </a:xfrm>
          <a:noFill/>
          <a:extLst>
            <a:ext uri="{909E8E84-426E-40DD-AFC4-6F175D3DCCD1}">
              <a14:hiddenFill xmlns:a14="http://schemas.microsoft.com/office/drawing/2010/main">
                <a:solidFill>
                  <a:srgbClr val="4F6DCF"/>
                </a:solidFill>
              </a14:hiddenFill>
            </a:ex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a:lstStyle/>
          <a:p>
            <a:r>
              <a:rPr lang="en-US" sz="2000" b="1" dirty="0">
                <a:latin typeface="Verdana" pitchFamily="34" charset="0"/>
              </a:rPr>
              <a:t>Built for rapid flight and lightning quick turns in wooded habitats</a:t>
            </a:r>
          </a:p>
          <a:p>
            <a:pPr>
              <a:buFontTx/>
              <a:buNone/>
            </a:pPr>
            <a:endParaRPr lang="en-US" sz="2000" b="1" dirty="0">
              <a:solidFill>
                <a:srgbClr val="83FD3F"/>
              </a:solidFill>
              <a:latin typeface="Verdana" pitchFamily="34" charset="0"/>
            </a:endParaRPr>
          </a:p>
          <a:p>
            <a:r>
              <a:rPr lang="en-US" sz="2000" b="1" dirty="0">
                <a:latin typeface="Verdana" pitchFamily="34" charset="0"/>
              </a:rPr>
              <a:t>Characterized by short, rounded wings and long, narrow tail</a:t>
            </a:r>
          </a:p>
          <a:p>
            <a:pPr>
              <a:buFontTx/>
              <a:buNone/>
            </a:pPr>
            <a:endParaRPr lang="en-US" sz="1800" b="1" dirty="0">
              <a:solidFill>
                <a:srgbClr val="83FD3F"/>
              </a:solidFill>
              <a:latin typeface="Verdana" pitchFamily="34" charset="0"/>
            </a:endParaRPr>
          </a:p>
          <a:p>
            <a:r>
              <a:rPr lang="en-US" sz="2000" b="1" dirty="0">
                <a:latin typeface="Verdana" pitchFamily="34" charset="0"/>
              </a:rPr>
              <a:t>In migration or in open habitat they exhibit intermittent flapping and gliding flight</a:t>
            </a:r>
          </a:p>
        </p:txBody>
      </p:sp>
      <p:pic>
        <p:nvPicPr>
          <p:cNvPr id="32772" name="Picture 4" descr="coopers 2"/>
          <p:cNvPicPr>
            <a:picLocks noGrp="1" noChangeAspect="1" noChangeArrowheads="1"/>
          </p:cNvPicPr>
          <p:nvPr>
            <p:ph sz="half" idx="2"/>
          </p:nvPr>
        </p:nvPicPr>
        <p:blipFill>
          <a:blip r:embed="rId3" cstate="print">
            <a:lum bright="-42000" contrast="42000"/>
            <a:extLst>
              <a:ext uri="{28A0092B-C50C-407E-A947-70E740481C1C}">
                <a14:useLocalDpi xmlns:a14="http://schemas.microsoft.com/office/drawing/2010/main" val="0"/>
              </a:ext>
            </a:extLst>
          </a:blip>
          <a:stretch>
            <a:fillRect/>
          </a:stretch>
        </p:blipFill>
        <p:spPr>
          <a:xfrm>
            <a:off x="6934200" y="3657599"/>
            <a:ext cx="1752600" cy="2340625"/>
          </a:xfrm>
          <a:noFill/>
          <a:ln/>
        </p:spPr>
      </p:pic>
      <p:pic>
        <p:nvPicPr>
          <p:cNvPr id="32774" name="Picture 6"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295400"/>
            <a:ext cx="1752600" cy="2133600"/>
          </a:xfrm>
          <a:prstGeom prst="rect">
            <a:avLst/>
          </a:prstGeom>
          <a:noFill/>
          <a:ln>
            <a:noFill/>
          </a:ln>
          <a:effectLst/>
          <a:extLst>
            <a:ext uri="{909E8E84-426E-40DD-AFC4-6F175D3DCCD1}">
              <a14:hiddenFill xmlns:a14="http://schemas.microsoft.com/office/drawing/2010/main">
                <a:solidFill>
                  <a:srgbClr val="5454F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 Box 7"/>
          <p:cNvSpPr txBox="1">
            <a:spLocks noChangeArrowheads="1"/>
          </p:cNvSpPr>
          <p:nvPr/>
        </p:nvSpPr>
        <p:spPr bwMode="auto">
          <a:xfrm>
            <a:off x="3581400" y="677127"/>
            <a:ext cx="4716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are forest-dwelling hawks</a:t>
            </a:r>
          </a:p>
        </p:txBody>
      </p:sp>
    </p:spTree>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animEffect transition="in" filter="fade">
                                      <p:cBhvr>
                                        <p:cTn id="11" dur="2000"/>
                                        <p:tgtEl>
                                          <p:spTgt spid="32771">
                                            <p:txEl>
                                              <p:pRg st="2" end="2"/>
                                            </p:txEl>
                                          </p:spTgt>
                                        </p:tgtEl>
                                      </p:cBhvr>
                                    </p:animEffect>
                                  </p:childTnLst>
                                </p:cTn>
                              </p:par>
                              <p:par>
                                <p:cTn id="12" presetID="53" presetClass="entr" presetSubtype="0" fill="hold" nodeType="withEffect">
                                  <p:stCondLst>
                                    <p:cond delay="1500"/>
                                  </p:stCondLst>
                                  <p:childTnLst>
                                    <p:set>
                                      <p:cBhvr>
                                        <p:cTn id="13" dur="1" fill="hold">
                                          <p:stCondLst>
                                            <p:cond delay="0"/>
                                          </p:stCondLst>
                                        </p:cTn>
                                        <p:tgtEl>
                                          <p:spTgt spid="32774"/>
                                        </p:tgtEl>
                                        <p:attrNameLst>
                                          <p:attrName>style.visibility</p:attrName>
                                        </p:attrNameLst>
                                      </p:cBhvr>
                                      <p:to>
                                        <p:strVal val="visible"/>
                                      </p:to>
                                    </p:set>
                                    <p:anim calcmode="lin" valueType="num">
                                      <p:cBhvr>
                                        <p:cTn id="14" dur="2000" fill="hold"/>
                                        <p:tgtEl>
                                          <p:spTgt spid="32774"/>
                                        </p:tgtEl>
                                        <p:attrNameLst>
                                          <p:attrName>ppt_w</p:attrName>
                                        </p:attrNameLst>
                                      </p:cBhvr>
                                      <p:tavLst>
                                        <p:tav tm="0">
                                          <p:val>
                                            <p:fltVal val="0"/>
                                          </p:val>
                                        </p:tav>
                                        <p:tav tm="100000">
                                          <p:val>
                                            <p:strVal val="#ppt_w"/>
                                          </p:val>
                                        </p:tav>
                                      </p:tavLst>
                                    </p:anim>
                                    <p:anim calcmode="lin" valueType="num">
                                      <p:cBhvr>
                                        <p:cTn id="15" dur="2000" fill="hold"/>
                                        <p:tgtEl>
                                          <p:spTgt spid="32774"/>
                                        </p:tgtEl>
                                        <p:attrNameLst>
                                          <p:attrName>ppt_h</p:attrName>
                                        </p:attrNameLst>
                                      </p:cBhvr>
                                      <p:tavLst>
                                        <p:tav tm="0">
                                          <p:val>
                                            <p:fltVal val="0"/>
                                          </p:val>
                                        </p:tav>
                                        <p:tav tm="100000">
                                          <p:val>
                                            <p:strVal val="#ppt_h"/>
                                          </p:val>
                                        </p:tav>
                                      </p:tavLst>
                                    </p:anim>
                                    <p:animEffect transition="in" filter="fade">
                                      <p:cBhvr>
                                        <p:cTn id="16" dur="2000"/>
                                        <p:tgtEl>
                                          <p:spTgt spid="32774"/>
                                        </p:tgtEl>
                                      </p:cBhvr>
                                    </p:animEffect>
                                  </p:childTnLst>
                                </p:cTn>
                              </p:par>
                            </p:childTnLst>
                          </p:cTn>
                        </p:par>
                        <p:par>
                          <p:cTn id="17" fill="hold" nodeType="afterGroup">
                            <p:stCondLst>
                              <p:cond delay="6500"/>
                            </p:stCondLst>
                            <p:childTnLst>
                              <p:par>
                                <p:cTn id="18" presetID="10" presetClass="entr" presetSubtype="0" fill="hold" nodeType="afterEffect">
                                  <p:stCondLst>
                                    <p:cond delay="0"/>
                                  </p:stCondLst>
                                  <p:childTnLst>
                                    <p:set>
                                      <p:cBhvr>
                                        <p:cTn id="19" dur="1" fill="hold">
                                          <p:stCondLst>
                                            <p:cond delay="0"/>
                                          </p:stCondLst>
                                        </p:cTn>
                                        <p:tgtEl>
                                          <p:spTgt spid="32771">
                                            <p:txEl>
                                              <p:pRg st="4" end="4"/>
                                            </p:txEl>
                                          </p:spTgt>
                                        </p:tgtEl>
                                        <p:attrNameLst>
                                          <p:attrName>style.visibility</p:attrName>
                                        </p:attrNameLst>
                                      </p:cBhvr>
                                      <p:to>
                                        <p:strVal val="visible"/>
                                      </p:to>
                                    </p:set>
                                    <p:animEffect transition="in" filter="fade">
                                      <p:cBhvr>
                                        <p:cTn id="20" dur="2000"/>
                                        <p:tgtEl>
                                          <p:spTgt spid="32771">
                                            <p:txEl>
                                              <p:pRg st="4" end="4"/>
                                            </p:txEl>
                                          </p:spTgt>
                                        </p:tgtEl>
                                      </p:cBhvr>
                                    </p:animEffect>
                                  </p:childTnLst>
                                </p:cTn>
                              </p:par>
                              <p:par>
                                <p:cTn id="21" presetID="53" presetClass="entr" presetSubtype="0" fill="hold" nodeType="withEffect">
                                  <p:stCondLst>
                                    <p:cond delay="500"/>
                                  </p:stCondLst>
                                  <p:childTnLst>
                                    <p:set>
                                      <p:cBhvr>
                                        <p:cTn id="22" dur="1" fill="hold">
                                          <p:stCondLst>
                                            <p:cond delay="0"/>
                                          </p:stCondLst>
                                        </p:cTn>
                                        <p:tgtEl>
                                          <p:spTgt spid="32772"/>
                                        </p:tgtEl>
                                        <p:attrNameLst>
                                          <p:attrName>style.visibility</p:attrName>
                                        </p:attrNameLst>
                                      </p:cBhvr>
                                      <p:to>
                                        <p:strVal val="visible"/>
                                      </p:to>
                                    </p:set>
                                    <p:anim calcmode="lin" valueType="num">
                                      <p:cBhvr>
                                        <p:cTn id="23" dur="3000" fill="hold"/>
                                        <p:tgtEl>
                                          <p:spTgt spid="32772"/>
                                        </p:tgtEl>
                                        <p:attrNameLst>
                                          <p:attrName>ppt_w</p:attrName>
                                        </p:attrNameLst>
                                      </p:cBhvr>
                                      <p:tavLst>
                                        <p:tav tm="0">
                                          <p:val>
                                            <p:fltVal val="0"/>
                                          </p:val>
                                        </p:tav>
                                        <p:tav tm="100000">
                                          <p:val>
                                            <p:strVal val="#ppt_w"/>
                                          </p:val>
                                        </p:tav>
                                      </p:tavLst>
                                    </p:anim>
                                    <p:anim calcmode="lin" valueType="num">
                                      <p:cBhvr>
                                        <p:cTn id="24" dur="3000" fill="hold"/>
                                        <p:tgtEl>
                                          <p:spTgt spid="32772"/>
                                        </p:tgtEl>
                                        <p:attrNameLst>
                                          <p:attrName>ppt_h</p:attrName>
                                        </p:attrNameLst>
                                      </p:cBhvr>
                                      <p:tavLst>
                                        <p:tav tm="0">
                                          <p:val>
                                            <p:fltVal val="0"/>
                                          </p:val>
                                        </p:tav>
                                        <p:tav tm="100000">
                                          <p:val>
                                            <p:strVal val="#ppt_h"/>
                                          </p:val>
                                        </p:tav>
                                      </p:tavLst>
                                    </p:anim>
                                    <p:animEffect transition="in" filter="fade">
                                      <p:cBhvr>
                                        <p:cTn id="25"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1508125" y="361950"/>
            <a:ext cx="29225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i="1" dirty="0"/>
              <a:t>The Answers:</a:t>
            </a:r>
          </a:p>
        </p:txBody>
      </p:sp>
      <p:pic>
        <p:nvPicPr>
          <p:cNvPr id="159750" name="Picture 6" descr="JosKennedyshoulderpret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70735">
            <a:off x="5334000" y="533400"/>
            <a:ext cx="2895600" cy="1935163"/>
          </a:xfrm>
          <a:prstGeom prst="rect">
            <a:avLst/>
          </a:prstGeom>
          <a:noFill/>
          <a:extLst>
            <a:ext uri="{909E8E84-426E-40DD-AFC4-6F175D3DCCD1}">
              <a14:hiddenFill xmlns:a14="http://schemas.microsoft.com/office/drawing/2010/main">
                <a:solidFill>
                  <a:srgbClr val="FFFFFF"/>
                </a:solidFill>
              </a14:hiddenFill>
            </a:ext>
          </a:extLst>
        </p:spPr>
      </p:pic>
      <p:pic>
        <p:nvPicPr>
          <p:cNvPr id="159751" name="Picture 7" descr="DaveMcNhawksBV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8680">
            <a:off x="4343400" y="914400"/>
            <a:ext cx="1201738" cy="2894013"/>
          </a:xfrm>
          <a:prstGeom prst="rect">
            <a:avLst/>
          </a:prstGeom>
          <a:noFill/>
          <a:extLst>
            <a:ext uri="{909E8E84-426E-40DD-AFC4-6F175D3DCCD1}">
              <a14:hiddenFill xmlns:a14="http://schemas.microsoft.com/office/drawing/2010/main">
                <a:solidFill>
                  <a:srgbClr val="FFFFFF"/>
                </a:solidFill>
              </a14:hiddenFill>
            </a:ext>
          </a:extLst>
        </p:spPr>
      </p:pic>
      <p:pic>
        <p:nvPicPr>
          <p:cNvPr id="159752" name="Picture 8" descr="DaveMcNhawksfixedmaleOS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38553">
            <a:off x="5003800" y="1330325"/>
            <a:ext cx="220821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9753" name="Picture 9" descr="reversekestr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600200"/>
            <a:ext cx="2224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59754" name="Picture 10" descr="DaveMcNhawksyoungBE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1981200"/>
            <a:ext cx="1739900" cy="2019300"/>
          </a:xfrm>
          <a:prstGeom prst="rect">
            <a:avLst/>
          </a:prstGeom>
          <a:noFill/>
          <a:extLst>
            <a:ext uri="{909E8E84-426E-40DD-AFC4-6F175D3DCCD1}">
              <a14:hiddenFill xmlns:a14="http://schemas.microsoft.com/office/drawing/2010/main">
                <a:solidFill>
                  <a:srgbClr val="FFFFFF"/>
                </a:solidFill>
              </a14:hiddenFill>
            </a:ext>
          </a:extLst>
        </p:spPr>
      </p:pic>
      <p:sp>
        <p:nvSpPr>
          <p:cNvPr id="159749" name="Text Box 5"/>
          <p:cNvSpPr txBox="1">
            <a:spLocks noChangeArrowheads="1"/>
          </p:cNvSpPr>
          <p:nvPr/>
        </p:nvSpPr>
        <p:spPr bwMode="auto">
          <a:xfrm>
            <a:off x="517525" y="1352550"/>
            <a:ext cx="510063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sz="2800" dirty="0">
                <a:solidFill>
                  <a:srgbClr val="FFFF00"/>
                </a:solidFill>
                <a:latin typeface="Verdana" pitchFamily="34" charset="0"/>
              </a:rPr>
              <a:t> Red-shouldered Hawk</a:t>
            </a:r>
          </a:p>
          <a:p>
            <a:pPr>
              <a:buFontTx/>
              <a:buAutoNum type="arabicPeriod"/>
            </a:pPr>
            <a:r>
              <a:rPr lang="en-US" sz="2800" dirty="0">
                <a:solidFill>
                  <a:srgbClr val="FFFF00"/>
                </a:solidFill>
                <a:latin typeface="Verdana" pitchFamily="34" charset="0"/>
              </a:rPr>
              <a:t> Black Vulture</a:t>
            </a:r>
          </a:p>
          <a:p>
            <a:pPr>
              <a:buFontTx/>
              <a:buAutoNum type="arabicPeriod"/>
            </a:pPr>
            <a:r>
              <a:rPr lang="en-US" sz="2800" dirty="0">
                <a:solidFill>
                  <a:srgbClr val="FFFF00"/>
                </a:solidFill>
                <a:latin typeface="Verdana" pitchFamily="34" charset="0"/>
              </a:rPr>
              <a:t> Osprey</a:t>
            </a:r>
          </a:p>
          <a:p>
            <a:pPr>
              <a:buFontTx/>
              <a:buAutoNum type="arabicPeriod"/>
            </a:pPr>
            <a:r>
              <a:rPr lang="en-US" sz="2800" dirty="0">
                <a:solidFill>
                  <a:srgbClr val="FFFF00"/>
                </a:solidFill>
                <a:latin typeface="Verdana" pitchFamily="34" charset="0"/>
              </a:rPr>
              <a:t> American Kestrel</a:t>
            </a:r>
          </a:p>
          <a:p>
            <a:pPr>
              <a:buFontTx/>
              <a:buAutoNum type="arabicPeriod"/>
            </a:pPr>
            <a:r>
              <a:rPr lang="en-US" sz="2800" dirty="0">
                <a:solidFill>
                  <a:srgbClr val="FFFF00"/>
                </a:solidFill>
                <a:latin typeface="Verdana" pitchFamily="34" charset="0"/>
              </a:rPr>
              <a:t> Bald Eagle </a:t>
            </a:r>
            <a:r>
              <a:rPr lang="en-US" sz="2800" b="0" dirty="0">
                <a:solidFill>
                  <a:srgbClr val="FFFF00"/>
                </a:solidFill>
                <a:latin typeface="Verdana" pitchFamily="34" charset="0"/>
              </a:rPr>
              <a:t>(immature)</a:t>
            </a:r>
          </a:p>
          <a:p>
            <a:pPr>
              <a:buFontTx/>
              <a:buAutoNum type="arabicPeriod"/>
            </a:pPr>
            <a:r>
              <a:rPr lang="en-US" sz="2800" dirty="0">
                <a:solidFill>
                  <a:srgbClr val="FFFF00"/>
                </a:solidFill>
                <a:latin typeface="Verdana" pitchFamily="34" charset="0"/>
              </a:rPr>
              <a:t> Peregrine Falcon</a:t>
            </a:r>
          </a:p>
          <a:p>
            <a:pPr>
              <a:buFontTx/>
              <a:buAutoNum type="arabicPeriod"/>
            </a:pPr>
            <a:r>
              <a:rPr lang="en-US" sz="2800" dirty="0">
                <a:solidFill>
                  <a:srgbClr val="FFFF00"/>
                </a:solidFill>
                <a:latin typeface="Verdana" pitchFamily="34" charset="0"/>
              </a:rPr>
              <a:t> Sharp-shinned Hawk</a:t>
            </a:r>
          </a:p>
          <a:p>
            <a:pPr>
              <a:buFontTx/>
              <a:buAutoNum type="arabicPeriod"/>
            </a:pPr>
            <a:r>
              <a:rPr lang="en-US" sz="2800" dirty="0">
                <a:solidFill>
                  <a:srgbClr val="FFFF00"/>
                </a:solidFill>
                <a:latin typeface="Verdana" pitchFamily="34" charset="0"/>
              </a:rPr>
              <a:t> Red-tailed Hawk</a:t>
            </a:r>
          </a:p>
          <a:p>
            <a:pPr>
              <a:buFontTx/>
              <a:buAutoNum type="arabicPeriod"/>
            </a:pPr>
            <a:r>
              <a:rPr lang="en-US" sz="2800" dirty="0">
                <a:solidFill>
                  <a:srgbClr val="FFFF00"/>
                </a:solidFill>
                <a:latin typeface="Verdana" pitchFamily="34" charset="0"/>
              </a:rPr>
              <a:t> Cooper’s Hawk</a:t>
            </a:r>
          </a:p>
          <a:p>
            <a:pPr>
              <a:buFontTx/>
              <a:buAutoNum type="arabicPeriod"/>
            </a:pPr>
            <a:r>
              <a:rPr lang="en-US" sz="2800" dirty="0">
                <a:solidFill>
                  <a:srgbClr val="FFFF00"/>
                </a:solidFill>
                <a:latin typeface="Verdana" pitchFamily="34" charset="0"/>
              </a:rPr>
              <a:t> Broad-winged Hawk</a:t>
            </a:r>
          </a:p>
          <a:p>
            <a:endParaRPr lang="en-US" sz="2800" dirty="0">
              <a:solidFill>
                <a:srgbClr val="83FD3F"/>
              </a:solidFill>
              <a:latin typeface="Verdana" pitchFamily="34" charset="0"/>
            </a:endParaRPr>
          </a:p>
        </p:txBody>
      </p:sp>
      <p:pic>
        <p:nvPicPr>
          <p:cNvPr id="159755" name="Picture 11" descr="McNflyingPBirdadu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2362200"/>
            <a:ext cx="1457325" cy="2393950"/>
          </a:xfrm>
          <a:prstGeom prst="rect">
            <a:avLst/>
          </a:prstGeom>
          <a:noFill/>
          <a:extLst>
            <a:ext uri="{909E8E84-426E-40DD-AFC4-6F175D3DCCD1}">
              <a14:hiddenFill xmlns:a14="http://schemas.microsoft.com/office/drawing/2010/main">
                <a:solidFill>
                  <a:srgbClr val="FFFFFF"/>
                </a:solidFill>
              </a14:hiddenFill>
            </a:ext>
          </a:extLst>
        </p:spPr>
      </p:pic>
      <p:pic>
        <p:nvPicPr>
          <p:cNvPr id="159757" name="Picture 13" descr="ShawnCareyhawksSharpie 006 cop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6734">
            <a:off x="5638800" y="3352800"/>
            <a:ext cx="20637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159758" name="Picture 14" descr="RTsalientpoi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1200" y="2971800"/>
            <a:ext cx="1905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9759" name="Object 15"/>
          <p:cNvGraphicFramePr>
            <a:graphicFrameLocks noChangeAspect="1"/>
          </p:cNvGraphicFramePr>
          <p:nvPr/>
        </p:nvGraphicFramePr>
        <p:xfrm>
          <a:off x="5715000" y="3657600"/>
          <a:ext cx="2511425" cy="2667000"/>
        </p:xfrm>
        <a:graphic>
          <a:graphicData uri="http://schemas.openxmlformats.org/presentationml/2006/ole">
            <mc:AlternateContent xmlns:mc="http://schemas.openxmlformats.org/markup-compatibility/2006">
              <mc:Choice xmlns:v="urn:schemas-microsoft-com:vml" Requires="v">
                <p:oleObj spid="_x0000_s160184" name="Image" r:id="rId11" imgW="4939683" imgH="5244444" progId="">
                  <p:embed/>
                </p:oleObj>
              </mc:Choice>
              <mc:Fallback>
                <p:oleObj name="Image" r:id="rId11" imgW="4939683" imgH="5244444" progId="">
                  <p:embed/>
                  <p:pic>
                    <p:nvPicPr>
                      <p:cNvPr id="0" name="Picture 37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3657600"/>
                        <a:ext cx="25114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9760" name="Picture 16" descr="JKennedyBWBRD2562 co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15000" y="3962400"/>
            <a:ext cx="24511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59750"/>
                                        </p:tgtEl>
                                        <p:attrNameLst>
                                          <p:attrName>style.visibility</p:attrName>
                                        </p:attrNameLst>
                                      </p:cBhvr>
                                      <p:to>
                                        <p:strVal val="visible"/>
                                      </p:to>
                                    </p:set>
                                    <p:animEffect transition="in" filter="fade">
                                      <p:cBhvr>
                                        <p:cTn id="7" dur="2000"/>
                                        <p:tgtEl>
                                          <p:spTgt spid="159750"/>
                                        </p:tgtEl>
                                      </p:cBhvr>
                                    </p:animEffect>
                                  </p:childTnLst>
                                </p:cTn>
                              </p:par>
                            </p:childTnLst>
                          </p:cTn>
                        </p:par>
                        <p:par>
                          <p:cTn id="8" fill="hold" nodeType="afterGroup">
                            <p:stCondLst>
                              <p:cond delay="4000"/>
                            </p:stCondLst>
                            <p:childTnLst>
                              <p:par>
                                <p:cTn id="9" presetID="10" presetClass="entr" presetSubtype="0" fill="hold" nodeType="afterEffect">
                                  <p:stCondLst>
                                    <p:cond delay="500"/>
                                  </p:stCondLst>
                                  <p:childTnLst>
                                    <p:set>
                                      <p:cBhvr>
                                        <p:cTn id="10" dur="1" fill="hold">
                                          <p:stCondLst>
                                            <p:cond delay="0"/>
                                          </p:stCondLst>
                                        </p:cTn>
                                        <p:tgtEl>
                                          <p:spTgt spid="159749">
                                            <p:txEl>
                                              <p:pRg st="0" end="0"/>
                                            </p:txEl>
                                          </p:spTgt>
                                        </p:tgtEl>
                                        <p:attrNameLst>
                                          <p:attrName>style.visibility</p:attrName>
                                        </p:attrNameLst>
                                      </p:cBhvr>
                                      <p:to>
                                        <p:strVal val="visible"/>
                                      </p:to>
                                    </p:set>
                                    <p:animEffect transition="in" filter="fade">
                                      <p:cBhvr>
                                        <p:cTn id="11" dur="2000"/>
                                        <p:tgtEl>
                                          <p:spTgt spid="159749">
                                            <p:txEl>
                                              <p:pRg st="0" end="0"/>
                                            </p:txEl>
                                          </p:spTgt>
                                        </p:tgtEl>
                                      </p:cBhvr>
                                    </p:animEffect>
                                  </p:childTnLst>
                                </p:cTn>
                              </p:par>
                            </p:childTnLst>
                          </p:cTn>
                        </p:par>
                        <p:par>
                          <p:cTn id="12" fill="hold" nodeType="afterGroup">
                            <p:stCondLst>
                              <p:cond delay="6500"/>
                            </p:stCondLst>
                            <p:childTnLst>
                              <p:par>
                                <p:cTn id="13" presetID="10" presetClass="exit" presetSubtype="0" fill="hold" nodeType="afterEffect">
                                  <p:stCondLst>
                                    <p:cond delay="1000"/>
                                  </p:stCondLst>
                                  <p:childTnLst>
                                    <p:animEffect transition="out" filter="fade">
                                      <p:cBhvr>
                                        <p:cTn id="14" dur="2000"/>
                                        <p:tgtEl>
                                          <p:spTgt spid="159750"/>
                                        </p:tgtEl>
                                      </p:cBhvr>
                                    </p:animEffect>
                                    <p:set>
                                      <p:cBhvr>
                                        <p:cTn id="15" dur="1" fill="hold">
                                          <p:stCondLst>
                                            <p:cond delay="1999"/>
                                          </p:stCondLst>
                                        </p:cTn>
                                        <p:tgtEl>
                                          <p:spTgt spid="159750"/>
                                        </p:tgtEl>
                                        <p:attrNameLst>
                                          <p:attrName>style.visibility</p:attrName>
                                        </p:attrNameLst>
                                      </p:cBhvr>
                                      <p:to>
                                        <p:strVal val="hidden"/>
                                      </p:to>
                                    </p:set>
                                  </p:childTnLst>
                                </p:cTn>
                              </p:par>
                              <p:par>
                                <p:cTn id="16" presetID="3" presetClass="emph" presetSubtype="2" fill="hold" nodeType="withEffect">
                                  <p:stCondLst>
                                    <p:cond delay="500"/>
                                  </p:stCondLst>
                                  <p:childTnLst>
                                    <p:animClr clrSpc="rgb" dir="cw">
                                      <p:cBhvr override="childStyle">
                                        <p:cTn id="17" dur="2000" fill="hold"/>
                                        <p:tgtEl>
                                          <p:spTgt spid="159749">
                                            <p:txEl>
                                              <p:pRg st="0" end="0"/>
                                            </p:txEl>
                                          </p:spTgt>
                                        </p:tgtEl>
                                        <p:attrNameLst>
                                          <p:attrName>style.color</p:attrName>
                                        </p:attrNameLst>
                                      </p:cBhvr>
                                      <p:to>
                                        <a:schemeClr val="accent2"/>
                                      </p:to>
                                    </p:animClr>
                                  </p:childTnLst>
                                </p:cTn>
                              </p:par>
                            </p:childTnLst>
                          </p:cTn>
                        </p:par>
                        <p:par>
                          <p:cTn id="18" fill="hold" nodeType="afterGroup">
                            <p:stCondLst>
                              <p:cond delay="9500"/>
                            </p:stCondLst>
                            <p:childTnLst>
                              <p:par>
                                <p:cTn id="19" presetID="10" presetClass="entr" presetSubtype="0" fill="hold" nodeType="afterEffect">
                                  <p:stCondLst>
                                    <p:cond delay="500"/>
                                  </p:stCondLst>
                                  <p:childTnLst>
                                    <p:set>
                                      <p:cBhvr>
                                        <p:cTn id="20" dur="1" fill="hold">
                                          <p:stCondLst>
                                            <p:cond delay="0"/>
                                          </p:stCondLst>
                                        </p:cTn>
                                        <p:tgtEl>
                                          <p:spTgt spid="159751"/>
                                        </p:tgtEl>
                                        <p:attrNameLst>
                                          <p:attrName>style.visibility</p:attrName>
                                        </p:attrNameLst>
                                      </p:cBhvr>
                                      <p:to>
                                        <p:strVal val="visible"/>
                                      </p:to>
                                    </p:set>
                                    <p:animEffect transition="in" filter="fade">
                                      <p:cBhvr>
                                        <p:cTn id="21" dur="2000"/>
                                        <p:tgtEl>
                                          <p:spTgt spid="159751"/>
                                        </p:tgtEl>
                                      </p:cBhvr>
                                    </p:animEffect>
                                  </p:childTnLst>
                                </p:cTn>
                              </p:par>
                            </p:childTnLst>
                          </p:cTn>
                        </p:par>
                        <p:par>
                          <p:cTn id="22" fill="hold" nodeType="afterGroup">
                            <p:stCondLst>
                              <p:cond delay="12000"/>
                            </p:stCondLst>
                            <p:childTnLst>
                              <p:par>
                                <p:cTn id="23" presetID="10" presetClass="entr" presetSubtype="0" fill="hold" nodeType="afterEffect">
                                  <p:stCondLst>
                                    <p:cond delay="0"/>
                                  </p:stCondLst>
                                  <p:childTnLst>
                                    <p:set>
                                      <p:cBhvr>
                                        <p:cTn id="24" dur="1" fill="hold">
                                          <p:stCondLst>
                                            <p:cond delay="0"/>
                                          </p:stCondLst>
                                        </p:cTn>
                                        <p:tgtEl>
                                          <p:spTgt spid="159749">
                                            <p:txEl>
                                              <p:pRg st="1" end="1"/>
                                            </p:txEl>
                                          </p:spTgt>
                                        </p:tgtEl>
                                        <p:attrNameLst>
                                          <p:attrName>style.visibility</p:attrName>
                                        </p:attrNameLst>
                                      </p:cBhvr>
                                      <p:to>
                                        <p:strVal val="visible"/>
                                      </p:to>
                                    </p:set>
                                    <p:animEffect transition="in" filter="fade">
                                      <p:cBhvr>
                                        <p:cTn id="25" dur="2000"/>
                                        <p:tgtEl>
                                          <p:spTgt spid="159749">
                                            <p:txEl>
                                              <p:pRg st="1" end="1"/>
                                            </p:txEl>
                                          </p:spTgt>
                                        </p:tgtEl>
                                      </p:cBhvr>
                                    </p:animEffect>
                                  </p:childTnLst>
                                </p:cTn>
                              </p:par>
                            </p:childTnLst>
                          </p:cTn>
                        </p:par>
                        <p:par>
                          <p:cTn id="26" fill="hold" nodeType="afterGroup">
                            <p:stCondLst>
                              <p:cond delay="14000"/>
                            </p:stCondLst>
                            <p:childTnLst>
                              <p:par>
                                <p:cTn id="27" presetID="10" presetClass="exit" presetSubtype="0" fill="hold" nodeType="afterEffect">
                                  <p:stCondLst>
                                    <p:cond delay="1000"/>
                                  </p:stCondLst>
                                  <p:childTnLst>
                                    <p:animEffect transition="out" filter="fade">
                                      <p:cBhvr>
                                        <p:cTn id="28" dur="2000"/>
                                        <p:tgtEl>
                                          <p:spTgt spid="159751"/>
                                        </p:tgtEl>
                                      </p:cBhvr>
                                    </p:animEffect>
                                    <p:set>
                                      <p:cBhvr>
                                        <p:cTn id="29" dur="1" fill="hold">
                                          <p:stCondLst>
                                            <p:cond delay="1999"/>
                                          </p:stCondLst>
                                        </p:cTn>
                                        <p:tgtEl>
                                          <p:spTgt spid="159751"/>
                                        </p:tgtEl>
                                        <p:attrNameLst>
                                          <p:attrName>style.visibility</p:attrName>
                                        </p:attrNameLst>
                                      </p:cBhvr>
                                      <p:to>
                                        <p:strVal val="hidden"/>
                                      </p:to>
                                    </p:set>
                                  </p:childTnLst>
                                </p:cTn>
                              </p:par>
                              <p:par>
                                <p:cTn id="30" presetID="3" presetClass="emph" presetSubtype="2" fill="hold" nodeType="withEffect">
                                  <p:stCondLst>
                                    <p:cond delay="1000"/>
                                  </p:stCondLst>
                                  <p:childTnLst>
                                    <p:animClr clrSpc="rgb" dir="cw">
                                      <p:cBhvr override="childStyle">
                                        <p:cTn id="31" dur="2000" fill="hold"/>
                                        <p:tgtEl>
                                          <p:spTgt spid="159749">
                                            <p:txEl>
                                              <p:pRg st="1" end="1"/>
                                            </p:txEl>
                                          </p:spTgt>
                                        </p:tgtEl>
                                        <p:attrNameLst>
                                          <p:attrName>style.color</p:attrName>
                                        </p:attrNameLst>
                                      </p:cBhvr>
                                      <p:to>
                                        <a:schemeClr val="accent2"/>
                                      </p:to>
                                    </p:animClr>
                                  </p:childTnLst>
                                </p:cTn>
                              </p:par>
                            </p:childTnLst>
                          </p:cTn>
                        </p:par>
                        <p:par>
                          <p:cTn id="32" fill="hold" nodeType="afterGroup">
                            <p:stCondLst>
                              <p:cond delay="17000"/>
                            </p:stCondLst>
                            <p:childTnLst>
                              <p:par>
                                <p:cTn id="33" presetID="10" presetClass="entr" presetSubtype="0" fill="hold" nodeType="afterEffect">
                                  <p:stCondLst>
                                    <p:cond delay="0"/>
                                  </p:stCondLst>
                                  <p:childTnLst>
                                    <p:set>
                                      <p:cBhvr>
                                        <p:cTn id="34" dur="1" fill="hold">
                                          <p:stCondLst>
                                            <p:cond delay="0"/>
                                          </p:stCondLst>
                                        </p:cTn>
                                        <p:tgtEl>
                                          <p:spTgt spid="159752"/>
                                        </p:tgtEl>
                                        <p:attrNameLst>
                                          <p:attrName>style.visibility</p:attrName>
                                        </p:attrNameLst>
                                      </p:cBhvr>
                                      <p:to>
                                        <p:strVal val="visible"/>
                                      </p:to>
                                    </p:set>
                                    <p:animEffect transition="in" filter="fade">
                                      <p:cBhvr>
                                        <p:cTn id="35" dur="2000"/>
                                        <p:tgtEl>
                                          <p:spTgt spid="159752"/>
                                        </p:tgtEl>
                                      </p:cBhvr>
                                    </p:animEffect>
                                  </p:childTnLst>
                                </p:cTn>
                              </p:par>
                            </p:childTnLst>
                          </p:cTn>
                        </p:par>
                        <p:par>
                          <p:cTn id="36" fill="hold" nodeType="afterGroup">
                            <p:stCondLst>
                              <p:cond delay="19000"/>
                            </p:stCondLst>
                            <p:childTnLst>
                              <p:par>
                                <p:cTn id="37" presetID="10" presetClass="entr" presetSubtype="0" fill="hold" nodeType="afterEffect">
                                  <p:stCondLst>
                                    <p:cond delay="0"/>
                                  </p:stCondLst>
                                  <p:childTnLst>
                                    <p:set>
                                      <p:cBhvr>
                                        <p:cTn id="38" dur="1" fill="hold">
                                          <p:stCondLst>
                                            <p:cond delay="0"/>
                                          </p:stCondLst>
                                        </p:cTn>
                                        <p:tgtEl>
                                          <p:spTgt spid="159749">
                                            <p:txEl>
                                              <p:pRg st="2" end="2"/>
                                            </p:txEl>
                                          </p:spTgt>
                                        </p:tgtEl>
                                        <p:attrNameLst>
                                          <p:attrName>style.visibility</p:attrName>
                                        </p:attrNameLst>
                                      </p:cBhvr>
                                      <p:to>
                                        <p:strVal val="visible"/>
                                      </p:to>
                                    </p:set>
                                    <p:animEffect transition="in" filter="fade">
                                      <p:cBhvr>
                                        <p:cTn id="39" dur="2000"/>
                                        <p:tgtEl>
                                          <p:spTgt spid="159749">
                                            <p:txEl>
                                              <p:pRg st="2" end="2"/>
                                            </p:txEl>
                                          </p:spTgt>
                                        </p:tgtEl>
                                      </p:cBhvr>
                                    </p:animEffect>
                                  </p:childTnLst>
                                </p:cTn>
                              </p:par>
                            </p:childTnLst>
                          </p:cTn>
                        </p:par>
                        <p:par>
                          <p:cTn id="40" fill="hold" nodeType="afterGroup">
                            <p:stCondLst>
                              <p:cond delay="21000"/>
                            </p:stCondLst>
                            <p:childTnLst>
                              <p:par>
                                <p:cTn id="41" presetID="10" presetClass="exit" presetSubtype="0" fill="hold" nodeType="afterEffect">
                                  <p:stCondLst>
                                    <p:cond delay="1000"/>
                                  </p:stCondLst>
                                  <p:childTnLst>
                                    <p:animEffect transition="out" filter="fade">
                                      <p:cBhvr>
                                        <p:cTn id="42" dur="2000"/>
                                        <p:tgtEl>
                                          <p:spTgt spid="159752"/>
                                        </p:tgtEl>
                                      </p:cBhvr>
                                    </p:animEffect>
                                    <p:set>
                                      <p:cBhvr>
                                        <p:cTn id="43" dur="1" fill="hold">
                                          <p:stCondLst>
                                            <p:cond delay="1999"/>
                                          </p:stCondLst>
                                        </p:cTn>
                                        <p:tgtEl>
                                          <p:spTgt spid="159752"/>
                                        </p:tgtEl>
                                        <p:attrNameLst>
                                          <p:attrName>style.visibility</p:attrName>
                                        </p:attrNameLst>
                                      </p:cBhvr>
                                      <p:to>
                                        <p:strVal val="hidden"/>
                                      </p:to>
                                    </p:set>
                                  </p:childTnLst>
                                </p:cTn>
                              </p:par>
                              <p:par>
                                <p:cTn id="44" presetID="3" presetClass="emph" presetSubtype="2" fill="hold" nodeType="withEffect">
                                  <p:stCondLst>
                                    <p:cond delay="500"/>
                                  </p:stCondLst>
                                  <p:childTnLst>
                                    <p:animClr clrSpc="rgb" dir="cw">
                                      <p:cBhvr override="childStyle">
                                        <p:cTn id="45" dur="2000" fill="hold"/>
                                        <p:tgtEl>
                                          <p:spTgt spid="159749">
                                            <p:txEl>
                                              <p:pRg st="2" end="2"/>
                                            </p:txEl>
                                          </p:spTgt>
                                        </p:tgtEl>
                                        <p:attrNameLst>
                                          <p:attrName>style.color</p:attrName>
                                        </p:attrNameLst>
                                      </p:cBhvr>
                                      <p:to>
                                        <a:schemeClr val="accent2"/>
                                      </p:to>
                                    </p:animClr>
                                  </p:childTnLst>
                                </p:cTn>
                              </p:par>
                            </p:childTnLst>
                          </p:cTn>
                        </p:par>
                        <p:par>
                          <p:cTn id="46" fill="hold" nodeType="afterGroup">
                            <p:stCondLst>
                              <p:cond delay="24000"/>
                            </p:stCondLst>
                            <p:childTnLst>
                              <p:par>
                                <p:cTn id="47" presetID="10" presetClass="entr" presetSubtype="0" fill="hold" nodeType="afterEffect">
                                  <p:stCondLst>
                                    <p:cond delay="0"/>
                                  </p:stCondLst>
                                  <p:childTnLst>
                                    <p:set>
                                      <p:cBhvr>
                                        <p:cTn id="48" dur="1" fill="hold">
                                          <p:stCondLst>
                                            <p:cond delay="0"/>
                                          </p:stCondLst>
                                        </p:cTn>
                                        <p:tgtEl>
                                          <p:spTgt spid="159753"/>
                                        </p:tgtEl>
                                        <p:attrNameLst>
                                          <p:attrName>style.visibility</p:attrName>
                                        </p:attrNameLst>
                                      </p:cBhvr>
                                      <p:to>
                                        <p:strVal val="visible"/>
                                      </p:to>
                                    </p:set>
                                    <p:animEffect transition="in" filter="fade">
                                      <p:cBhvr>
                                        <p:cTn id="49" dur="2000"/>
                                        <p:tgtEl>
                                          <p:spTgt spid="159753"/>
                                        </p:tgtEl>
                                      </p:cBhvr>
                                    </p:animEffect>
                                  </p:childTnLst>
                                </p:cTn>
                              </p:par>
                            </p:childTnLst>
                          </p:cTn>
                        </p:par>
                        <p:par>
                          <p:cTn id="50" fill="hold" nodeType="afterGroup">
                            <p:stCondLst>
                              <p:cond delay="26000"/>
                            </p:stCondLst>
                            <p:childTnLst>
                              <p:par>
                                <p:cTn id="51" presetID="10" presetClass="entr" presetSubtype="0" fill="hold" nodeType="afterEffect">
                                  <p:stCondLst>
                                    <p:cond delay="0"/>
                                  </p:stCondLst>
                                  <p:childTnLst>
                                    <p:set>
                                      <p:cBhvr>
                                        <p:cTn id="52" dur="1" fill="hold">
                                          <p:stCondLst>
                                            <p:cond delay="0"/>
                                          </p:stCondLst>
                                        </p:cTn>
                                        <p:tgtEl>
                                          <p:spTgt spid="159749">
                                            <p:txEl>
                                              <p:pRg st="3" end="3"/>
                                            </p:txEl>
                                          </p:spTgt>
                                        </p:tgtEl>
                                        <p:attrNameLst>
                                          <p:attrName>style.visibility</p:attrName>
                                        </p:attrNameLst>
                                      </p:cBhvr>
                                      <p:to>
                                        <p:strVal val="visible"/>
                                      </p:to>
                                    </p:set>
                                    <p:animEffect transition="in" filter="fade">
                                      <p:cBhvr>
                                        <p:cTn id="53" dur="2000"/>
                                        <p:tgtEl>
                                          <p:spTgt spid="159749">
                                            <p:txEl>
                                              <p:pRg st="3" end="3"/>
                                            </p:txEl>
                                          </p:spTgt>
                                        </p:tgtEl>
                                      </p:cBhvr>
                                    </p:animEffect>
                                  </p:childTnLst>
                                </p:cTn>
                              </p:par>
                            </p:childTnLst>
                          </p:cTn>
                        </p:par>
                        <p:par>
                          <p:cTn id="54" fill="hold" nodeType="afterGroup">
                            <p:stCondLst>
                              <p:cond delay="28000"/>
                            </p:stCondLst>
                            <p:childTnLst>
                              <p:par>
                                <p:cTn id="55" presetID="10" presetClass="exit" presetSubtype="0" fill="hold" nodeType="afterEffect">
                                  <p:stCondLst>
                                    <p:cond delay="1000"/>
                                  </p:stCondLst>
                                  <p:childTnLst>
                                    <p:animEffect transition="out" filter="fade">
                                      <p:cBhvr>
                                        <p:cTn id="56" dur="2000"/>
                                        <p:tgtEl>
                                          <p:spTgt spid="159753"/>
                                        </p:tgtEl>
                                      </p:cBhvr>
                                    </p:animEffect>
                                    <p:set>
                                      <p:cBhvr>
                                        <p:cTn id="57" dur="1" fill="hold">
                                          <p:stCondLst>
                                            <p:cond delay="1999"/>
                                          </p:stCondLst>
                                        </p:cTn>
                                        <p:tgtEl>
                                          <p:spTgt spid="159753"/>
                                        </p:tgtEl>
                                        <p:attrNameLst>
                                          <p:attrName>style.visibility</p:attrName>
                                        </p:attrNameLst>
                                      </p:cBhvr>
                                      <p:to>
                                        <p:strVal val="hidden"/>
                                      </p:to>
                                    </p:set>
                                  </p:childTnLst>
                                </p:cTn>
                              </p:par>
                              <p:par>
                                <p:cTn id="58" presetID="3" presetClass="emph" presetSubtype="2" fill="hold" nodeType="withEffect">
                                  <p:stCondLst>
                                    <p:cond delay="500"/>
                                  </p:stCondLst>
                                  <p:childTnLst>
                                    <p:animClr clrSpc="rgb" dir="cw">
                                      <p:cBhvr override="childStyle">
                                        <p:cTn id="59" dur="2000" fill="hold"/>
                                        <p:tgtEl>
                                          <p:spTgt spid="159749">
                                            <p:txEl>
                                              <p:pRg st="3" end="3"/>
                                            </p:txEl>
                                          </p:spTgt>
                                        </p:tgtEl>
                                        <p:attrNameLst>
                                          <p:attrName>style.color</p:attrName>
                                        </p:attrNameLst>
                                      </p:cBhvr>
                                      <p:to>
                                        <a:schemeClr val="accent2"/>
                                      </p:to>
                                    </p:animClr>
                                  </p:childTnLst>
                                </p:cTn>
                              </p:par>
                            </p:childTnLst>
                          </p:cTn>
                        </p:par>
                        <p:par>
                          <p:cTn id="60" fill="hold" nodeType="afterGroup">
                            <p:stCondLst>
                              <p:cond delay="31000"/>
                            </p:stCondLst>
                            <p:childTnLst>
                              <p:par>
                                <p:cTn id="61" presetID="10" presetClass="entr" presetSubtype="0" fill="hold" nodeType="afterEffect">
                                  <p:stCondLst>
                                    <p:cond delay="0"/>
                                  </p:stCondLst>
                                  <p:childTnLst>
                                    <p:set>
                                      <p:cBhvr>
                                        <p:cTn id="62" dur="1" fill="hold">
                                          <p:stCondLst>
                                            <p:cond delay="0"/>
                                          </p:stCondLst>
                                        </p:cTn>
                                        <p:tgtEl>
                                          <p:spTgt spid="159754"/>
                                        </p:tgtEl>
                                        <p:attrNameLst>
                                          <p:attrName>style.visibility</p:attrName>
                                        </p:attrNameLst>
                                      </p:cBhvr>
                                      <p:to>
                                        <p:strVal val="visible"/>
                                      </p:to>
                                    </p:set>
                                    <p:animEffect transition="in" filter="fade">
                                      <p:cBhvr>
                                        <p:cTn id="63" dur="2000"/>
                                        <p:tgtEl>
                                          <p:spTgt spid="159754"/>
                                        </p:tgtEl>
                                      </p:cBhvr>
                                    </p:animEffect>
                                  </p:childTnLst>
                                </p:cTn>
                              </p:par>
                            </p:childTnLst>
                          </p:cTn>
                        </p:par>
                        <p:par>
                          <p:cTn id="64" fill="hold" nodeType="afterGroup">
                            <p:stCondLst>
                              <p:cond delay="33000"/>
                            </p:stCondLst>
                            <p:childTnLst>
                              <p:par>
                                <p:cTn id="65" presetID="10" presetClass="entr" presetSubtype="0" fill="hold" nodeType="afterEffect">
                                  <p:stCondLst>
                                    <p:cond delay="0"/>
                                  </p:stCondLst>
                                  <p:childTnLst>
                                    <p:set>
                                      <p:cBhvr>
                                        <p:cTn id="66" dur="1" fill="hold">
                                          <p:stCondLst>
                                            <p:cond delay="0"/>
                                          </p:stCondLst>
                                        </p:cTn>
                                        <p:tgtEl>
                                          <p:spTgt spid="159749">
                                            <p:txEl>
                                              <p:pRg st="4" end="4"/>
                                            </p:txEl>
                                          </p:spTgt>
                                        </p:tgtEl>
                                        <p:attrNameLst>
                                          <p:attrName>style.visibility</p:attrName>
                                        </p:attrNameLst>
                                      </p:cBhvr>
                                      <p:to>
                                        <p:strVal val="visible"/>
                                      </p:to>
                                    </p:set>
                                    <p:animEffect transition="in" filter="fade">
                                      <p:cBhvr>
                                        <p:cTn id="67" dur="2000"/>
                                        <p:tgtEl>
                                          <p:spTgt spid="159749">
                                            <p:txEl>
                                              <p:pRg st="4" end="4"/>
                                            </p:txEl>
                                          </p:spTgt>
                                        </p:tgtEl>
                                      </p:cBhvr>
                                    </p:animEffect>
                                  </p:childTnLst>
                                </p:cTn>
                              </p:par>
                            </p:childTnLst>
                          </p:cTn>
                        </p:par>
                        <p:par>
                          <p:cTn id="68" fill="hold" nodeType="afterGroup">
                            <p:stCondLst>
                              <p:cond delay="35000"/>
                            </p:stCondLst>
                            <p:childTnLst>
                              <p:par>
                                <p:cTn id="69" presetID="10" presetClass="exit" presetSubtype="0" fill="hold" nodeType="afterEffect">
                                  <p:stCondLst>
                                    <p:cond delay="1000"/>
                                  </p:stCondLst>
                                  <p:childTnLst>
                                    <p:animEffect transition="out" filter="fade">
                                      <p:cBhvr>
                                        <p:cTn id="70" dur="2000"/>
                                        <p:tgtEl>
                                          <p:spTgt spid="159754"/>
                                        </p:tgtEl>
                                      </p:cBhvr>
                                    </p:animEffect>
                                    <p:set>
                                      <p:cBhvr>
                                        <p:cTn id="71" dur="1" fill="hold">
                                          <p:stCondLst>
                                            <p:cond delay="1999"/>
                                          </p:stCondLst>
                                        </p:cTn>
                                        <p:tgtEl>
                                          <p:spTgt spid="159754"/>
                                        </p:tgtEl>
                                        <p:attrNameLst>
                                          <p:attrName>style.visibility</p:attrName>
                                        </p:attrNameLst>
                                      </p:cBhvr>
                                      <p:to>
                                        <p:strVal val="hidden"/>
                                      </p:to>
                                    </p:set>
                                  </p:childTnLst>
                                </p:cTn>
                              </p:par>
                              <p:par>
                                <p:cTn id="72" presetID="3" presetClass="emph" presetSubtype="2" fill="hold" nodeType="withEffect">
                                  <p:stCondLst>
                                    <p:cond delay="500"/>
                                  </p:stCondLst>
                                  <p:childTnLst>
                                    <p:animClr clrSpc="rgb" dir="cw">
                                      <p:cBhvr override="childStyle">
                                        <p:cTn id="73" dur="2000" fill="hold"/>
                                        <p:tgtEl>
                                          <p:spTgt spid="159749">
                                            <p:txEl>
                                              <p:pRg st="4" end="4"/>
                                            </p:txEl>
                                          </p:spTgt>
                                        </p:tgtEl>
                                        <p:attrNameLst>
                                          <p:attrName>style.color</p:attrName>
                                        </p:attrNameLst>
                                      </p:cBhvr>
                                      <p:to>
                                        <a:schemeClr val="accent2"/>
                                      </p:to>
                                    </p:animClr>
                                  </p:childTnLst>
                                </p:cTn>
                              </p:par>
                            </p:childTnLst>
                          </p:cTn>
                        </p:par>
                        <p:par>
                          <p:cTn id="74" fill="hold" nodeType="afterGroup">
                            <p:stCondLst>
                              <p:cond delay="38000"/>
                            </p:stCondLst>
                            <p:childTnLst>
                              <p:par>
                                <p:cTn id="75" presetID="10" presetClass="entr" presetSubtype="0" fill="hold" nodeType="afterEffect">
                                  <p:stCondLst>
                                    <p:cond delay="0"/>
                                  </p:stCondLst>
                                  <p:childTnLst>
                                    <p:set>
                                      <p:cBhvr>
                                        <p:cTn id="76" dur="1" fill="hold">
                                          <p:stCondLst>
                                            <p:cond delay="0"/>
                                          </p:stCondLst>
                                        </p:cTn>
                                        <p:tgtEl>
                                          <p:spTgt spid="159755"/>
                                        </p:tgtEl>
                                        <p:attrNameLst>
                                          <p:attrName>style.visibility</p:attrName>
                                        </p:attrNameLst>
                                      </p:cBhvr>
                                      <p:to>
                                        <p:strVal val="visible"/>
                                      </p:to>
                                    </p:set>
                                    <p:animEffect transition="in" filter="fade">
                                      <p:cBhvr>
                                        <p:cTn id="77" dur="2000"/>
                                        <p:tgtEl>
                                          <p:spTgt spid="159755"/>
                                        </p:tgtEl>
                                      </p:cBhvr>
                                    </p:animEffect>
                                  </p:childTnLst>
                                </p:cTn>
                              </p:par>
                            </p:childTnLst>
                          </p:cTn>
                        </p:par>
                        <p:par>
                          <p:cTn id="78" fill="hold" nodeType="afterGroup">
                            <p:stCondLst>
                              <p:cond delay="40000"/>
                            </p:stCondLst>
                            <p:childTnLst>
                              <p:par>
                                <p:cTn id="79" presetID="10" presetClass="entr" presetSubtype="0" fill="hold" nodeType="afterEffect">
                                  <p:stCondLst>
                                    <p:cond delay="0"/>
                                  </p:stCondLst>
                                  <p:childTnLst>
                                    <p:set>
                                      <p:cBhvr>
                                        <p:cTn id="80" dur="1" fill="hold">
                                          <p:stCondLst>
                                            <p:cond delay="0"/>
                                          </p:stCondLst>
                                        </p:cTn>
                                        <p:tgtEl>
                                          <p:spTgt spid="159749">
                                            <p:txEl>
                                              <p:pRg st="5" end="5"/>
                                            </p:txEl>
                                          </p:spTgt>
                                        </p:tgtEl>
                                        <p:attrNameLst>
                                          <p:attrName>style.visibility</p:attrName>
                                        </p:attrNameLst>
                                      </p:cBhvr>
                                      <p:to>
                                        <p:strVal val="visible"/>
                                      </p:to>
                                    </p:set>
                                    <p:animEffect transition="in" filter="fade">
                                      <p:cBhvr>
                                        <p:cTn id="81" dur="2000"/>
                                        <p:tgtEl>
                                          <p:spTgt spid="159749">
                                            <p:txEl>
                                              <p:pRg st="5" end="5"/>
                                            </p:txEl>
                                          </p:spTgt>
                                        </p:tgtEl>
                                      </p:cBhvr>
                                    </p:animEffect>
                                  </p:childTnLst>
                                </p:cTn>
                              </p:par>
                            </p:childTnLst>
                          </p:cTn>
                        </p:par>
                        <p:par>
                          <p:cTn id="82" fill="hold" nodeType="afterGroup">
                            <p:stCondLst>
                              <p:cond delay="42000"/>
                            </p:stCondLst>
                            <p:childTnLst>
                              <p:par>
                                <p:cTn id="83" presetID="10" presetClass="exit" presetSubtype="0" fill="hold" nodeType="afterEffect">
                                  <p:stCondLst>
                                    <p:cond delay="1000"/>
                                  </p:stCondLst>
                                  <p:childTnLst>
                                    <p:animEffect transition="out" filter="fade">
                                      <p:cBhvr>
                                        <p:cTn id="84" dur="2000"/>
                                        <p:tgtEl>
                                          <p:spTgt spid="159755"/>
                                        </p:tgtEl>
                                      </p:cBhvr>
                                    </p:animEffect>
                                    <p:set>
                                      <p:cBhvr>
                                        <p:cTn id="85" dur="1" fill="hold">
                                          <p:stCondLst>
                                            <p:cond delay="1999"/>
                                          </p:stCondLst>
                                        </p:cTn>
                                        <p:tgtEl>
                                          <p:spTgt spid="159755"/>
                                        </p:tgtEl>
                                        <p:attrNameLst>
                                          <p:attrName>style.visibility</p:attrName>
                                        </p:attrNameLst>
                                      </p:cBhvr>
                                      <p:to>
                                        <p:strVal val="hidden"/>
                                      </p:to>
                                    </p:set>
                                  </p:childTnLst>
                                </p:cTn>
                              </p:par>
                              <p:par>
                                <p:cTn id="86" presetID="3" presetClass="emph" presetSubtype="2" fill="hold" nodeType="withEffect">
                                  <p:stCondLst>
                                    <p:cond delay="500"/>
                                  </p:stCondLst>
                                  <p:childTnLst>
                                    <p:animClr clrSpc="rgb" dir="cw">
                                      <p:cBhvr override="childStyle">
                                        <p:cTn id="87" dur="2000" fill="hold"/>
                                        <p:tgtEl>
                                          <p:spTgt spid="159749">
                                            <p:txEl>
                                              <p:pRg st="5" end="5"/>
                                            </p:txEl>
                                          </p:spTgt>
                                        </p:tgtEl>
                                        <p:attrNameLst>
                                          <p:attrName>style.color</p:attrName>
                                        </p:attrNameLst>
                                      </p:cBhvr>
                                      <p:to>
                                        <a:schemeClr val="accent2"/>
                                      </p:to>
                                    </p:animClr>
                                  </p:childTnLst>
                                </p:cTn>
                              </p:par>
                            </p:childTnLst>
                          </p:cTn>
                        </p:par>
                        <p:par>
                          <p:cTn id="88" fill="hold" nodeType="afterGroup">
                            <p:stCondLst>
                              <p:cond delay="45000"/>
                            </p:stCondLst>
                            <p:childTnLst>
                              <p:par>
                                <p:cTn id="89" presetID="10" presetClass="entr" presetSubtype="0" fill="hold" nodeType="afterEffect">
                                  <p:stCondLst>
                                    <p:cond delay="0"/>
                                  </p:stCondLst>
                                  <p:childTnLst>
                                    <p:set>
                                      <p:cBhvr>
                                        <p:cTn id="90" dur="1" fill="hold">
                                          <p:stCondLst>
                                            <p:cond delay="0"/>
                                          </p:stCondLst>
                                        </p:cTn>
                                        <p:tgtEl>
                                          <p:spTgt spid="159757"/>
                                        </p:tgtEl>
                                        <p:attrNameLst>
                                          <p:attrName>style.visibility</p:attrName>
                                        </p:attrNameLst>
                                      </p:cBhvr>
                                      <p:to>
                                        <p:strVal val="visible"/>
                                      </p:to>
                                    </p:set>
                                    <p:animEffect transition="in" filter="fade">
                                      <p:cBhvr>
                                        <p:cTn id="91" dur="2000"/>
                                        <p:tgtEl>
                                          <p:spTgt spid="159757"/>
                                        </p:tgtEl>
                                      </p:cBhvr>
                                    </p:animEffect>
                                  </p:childTnLst>
                                </p:cTn>
                              </p:par>
                            </p:childTnLst>
                          </p:cTn>
                        </p:par>
                        <p:par>
                          <p:cTn id="92" fill="hold" nodeType="afterGroup">
                            <p:stCondLst>
                              <p:cond delay="47000"/>
                            </p:stCondLst>
                            <p:childTnLst>
                              <p:par>
                                <p:cTn id="93" presetID="10" presetClass="entr" presetSubtype="0" fill="hold" nodeType="afterEffect">
                                  <p:stCondLst>
                                    <p:cond delay="0"/>
                                  </p:stCondLst>
                                  <p:childTnLst>
                                    <p:set>
                                      <p:cBhvr>
                                        <p:cTn id="94" dur="1" fill="hold">
                                          <p:stCondLst>
                                            <p:cond delay="0"/>
                                          </p:stCondLst>
                                        </p:cTn>
                                        <p:tgtEl>
                                          <p:spTgt spid="159749">
                                            <p:txEl>
                                              <p:pRg st="6" end="6"/>
                                            </p:txEl>
                                          </p:spTgt>
                                        </p:tgtEl>
                                        <p:attrNameLst>
                                          <p:attrName>style.visibility</p:attrName>
                                        </p:attrNameLst>
                                      </p:cBhvr>
                                      <p:to>
                                        <p:strVal val="visible"/>
                                      </p:to>
                                    </p:set>
                                    <p:animEffect transition="in" filter="fade">
                                      <p:cBhvr>
                                        <p:cTn id="95" dur="2000"/>
                                        <p:tgtEl>
                                          <p:spTgt spid="159749">
                                            <p:txEl>
                                              <p:pRg st="6" end="6"/>
                                            </p:txEl>
                                          </p:spTgt>
                                        </p:tgtEl>
                                      </p:cBhvr>
                                    </p:animEffect>
                                  </p:childTnLst>
                                </p:cTn>
                              </p:par>
                            </p:childTnLst>
                          </p:cTn>
                        </p:par>
                        <p:par>
                          <p:cTn id="96" fill="hold" nodeType="afterGroup">
                            <p:stCondLst>
                              <p:cond delay="49000"/>
                            </p:stCondLst>
                            <p:childTnLst>
                              <p:par>
                                <p:cTn id="97" presetID="10" presetClass="exit" presetSubtype="0" fill="hold" nodeType="afterEffect">
                                  <p:stCondLst>
                                    <p:cond delay="1000"/>
                                  </p:stCondLst>
                                  <p:childTnLst>
                                    <p:animEffect transition="out" filter="fade">
                                      <p:cBhvr>
                                        <p:cTn id="98" dur="2000"/>
                                        <p:tgtEl>
                                          <p:spTgt spid="159757"/>
                                        </p:tgtEl>
                                      </p:cBhvr>
                                    </p:animEffect>
                                    <p:set>
                                      <p:cBhvr>
                                        <p:cTn id="99" dur="1" fill="hold">
                                          <p:stCondLst>
                                            <p:cond delay="1999"/>
                                          </p:stCondLst>
                                        </p:cTn>
                                        <p:tgtEl>
                                          <p:spTgt spid="159757"/>
                                        </p:tgtEl>
                                        <p:attrNameLst>
                                          <p:attrName>style.visibility</p:attrName>
                                        </p:attrNameLst>
                                      </p:cBhvr>
                                      <p:to>
                                        <p:strVal val="hidden"/>
                                      </p:to>
                                    </p:set>
                                  </p:childTnLst>
                                </p:cTn>
                              </p:par>
                              <p:par>
                                <p:cTn id="100" presetID="3" presetClass="emph" presetSubtype="2" fill="hold" nodeType="withEffect">
                                  <p:stCondLst>
                                    <p:cond delay="500"/>
                                  </p:stCondLst>
                                  <p:childTnLst>
                                    <p:animClr clrSpc="rgb" dir="cw">
                                      <p:cBhvr override="childStyle">
                                        <p:cTn id="101" dur="2000" fill="hold"/>
                                        <p:tgtEl>
                                          <p:spTgt spid="159749">
                                            <p:txEl>
                                              <p:pRg st="6" end="6"/>
                                            </p:txEl>
                                          </p:spTgt>
                                        </p:tgtEl>
                                        <p:attrNameLst>
                                          <p:attrName>style.color</p:attrName>
                                        </p:attrNameLst>
                                      </p:cBhvr>
                                      <p:to>
                                        <a:schemeClr val="accent2"/>
                                      </p:to>
                                    </p:animClr>
                                  </p:childTnLst>
                                </p:cTn>
                              </p:par>
                            </p:childTnLst>
                          </p:cTn>
                        </p:par>
                        <p:par>
                          <p:cTn id="102" fill="hold" nodeType="afterGroup">
                            <p:stCondLst>
                              <p:cond delay="52000"/>
                            </p:stCondLst>
                            <p:childTnLst>
                              <p:par>
                                <p:cTn id="103" presetID="10" presetClass="entr" presetSubtype="0" fill="hold" nodeType="afterEffect">
                                  <p:stCondLst>
                                    <p:cond delay="0"/>
                                  </p:stCondLst>
                                  <p:childTnLst>
                                    <p:set>
                                      <p:cBhvr>
                                        <p:cTn id="104" dur="1" fill="hold">
                                          <p:stCondLst>
                                            <p:cond delay="0"/>
                                          </p:stCondLst>
                                        </p:cTn>
                                        <p:tgtEl>
                                          <p:spTgt spid="159758"/>
                                        </p:tgtEl>
                                        <p:attrNameLst>
                                          <p:attrName>style.visibility</p:attrName>
                                        </p:attrNameLst>
                                      </p:cBhvr>
                                      <p:to>
                                        <p:strVal val="visible"/>
                                      </p:to>
                                    </p:set>
                                    <p:animEffect transition="in" filter="fade">
                                      <p:cBhvr>
                                        <p:cTn id="105" dur="2000"/>
                                        <p:tgtEl>
                                          <p:spTgt spid="159758"/>
                                        </p:tgtEl>
                                      </p:cBhvr>
                                    </p:animEffect>
                                  </p:childTnLst>
                                </p:cTn>
                              </p:par>
                            </p:childTnLst>
                          </p:cTn>
                        </p:par>
                        <p:par>
                          <p:cTn id="106" fill="hold" nodeType="afterGroup">
                            <p:stCondLst>
                              <p:cond delay="54000"/>
                            </p:stCondLst>
                            <p:childTnLst>
                              <p:par>
                                <p:cTn id="107" presetID="10" presetClass="entr" presetSubtype="0" fill="hold" nodeType="afterEffect">
                                  <p:stCondLst>
                                    <p:cond delay="0"/>
                                  </p:stCondLst>
                                  <p:childTnLst>
                                    <p:set>
                                      <p:cBhvr>
                                        <p:cTn id="108" dur="1" fill="hold">
                                          <p:stCondLst>
                                            <p:cond delay="0"/>
                                          </p:stCondLst>
                                        </p:cTn>
                                        <p:tgtEl>
                                          <p:spTgt spid="159749">
                                            <p:txEl>
                                              <p:pRg st="7" end="7"/>
                                            </p:txEl>
                                          </p:spTgt>
                                        </p:tgtEl>
                                        <p:attrNameLst>
                                          <p:attrName>style.visibility</p:attrName>
                                        </p:attrNameLst>
                                      </p:cBhvr>
                                      <p:to>
                                        <p:strVal val="visible"/>
                                      </p:to>
                                    </p:set>
                                    <p:animEffect transition="in" filter="fade">
                                      <p:cBhvr>
                                        <p:cTn id="109" dur="2000"/>
                                        <p:tgtEl>
                                          <p:spTgt spid="159749">
                                            <p:txEl>
                                              <p:pRg st="7" end="7"/>
                                            </p:txEl>
                                          </p:spTgt>
                                        </p:tgtEl>
                                      </p:cBhvr>
                                    </p:animEffect>
                                  </p:childTnLst>
                                </p:cTn>
                              </p:par>
                            </p:childTnLst>
                          </p:cTn>
                        </p:par>
                        <p:par>
                          <p:cTn id="110" fill="hold" nodeType="afterGroup">
                            <p:stCondLst>
                              <p:cond delay="56000"/>
                            </p:stCondLst>
                            <p:childTnLst>
                              <p:par>
                                <p:cTn id="111" presetID="10" presetClass="exit" presetSubtype="0" fill="hold" nodeType="afterEffect">
                                  <p:stCondLst>
                                    <p:cond delay="1000"/>
                                  </p:stCondLst>
                                  <p:childTnLst>
                                    <p:animEffect transition="out" filter="fade">
                                      <p:cBhvr>
                                        <p:cTn id="112" dur="2000"/>
                                        <p:tgtEl>
                                          <p:spTgt spid="159758"/>
                                        </p:tgtEl>
                                      </p:cBhvr>
                                    </p:animEffect>
                                    <p:set>
                                      <p:cBhvr>
                                        <p:cTn id="113" dur="1" fill="hold">
                                          <p:stCondLst>
                                            <p:cond delay="1999"/>
                                          </p:stCondLst>
                                        </p:cTn>
                                        <p:tgtEl>
                                          <p:spTgt spid="159758"/>
                                        </p:tgtEl>
                                        <p:attrNameLst>
                                          <p:attrName>style.visibility</p:attrName>
                                        </p:attrNameLst>
                                      </p:cBhvr>
                                      <p:to>
                                        <p:strVal val="hidden"/>
                                      </p:to>
                                    </p:set>
                                  </p:childTnLst>
                                </p:cTn>
                              </p:par>
                              <p:par>
                                <p:cTn id="114" presetID="3" presetClass="emph" presetSubtype="2" fill="hold" nodeType="withEffect">
                                  <p:stCondLst>
                                    <p:cond delay="500"/>
                                  </p:stCondLst>
                                  <p:childTnLst>
                                    <p:animClr clrSpc="rgb" dir="cw">
                                      <p:cBhvr override="childStyle">
                                        <p:cTn id="115" dur="2000" fill="hold"/>
                                        <p:tgtEl>
                                          <p:spTgt spid="159749">
                                            <p:txEl>
                                              <p:pRg st="7" end="7"/>
                                            </p:txEl>
                                          </p:spTgt>
                                        </p:tgtEl>
                                        <p:attrNameLst>
                                          <p:attrName>style.color</p:attrName>
                                        </p:attrNameLst>
                                      </p:cBhvr>
                                      <p:to>
                                        <a:schemeClr val="accent2"/>
                                      </p:to>
                                    </p:animClr>
                                  </p:childTnLst>
                                </p:cTn>
                              </p:par>
                            </p:childTnLst>
                          </p:cTn>
                        </p:par>
                        <p:par>
                          <p:cTn id="116" fill="hold" nodeType="afterGroup">
                            <p:stCondLst>
                              <p:cond delay="59000"/>
                            </p:stCondLst>
                            <p:childTnLst>
                              <p:par>
                                <p:cTn id="117" presetID="10" presetClass="entr" presetSubtype="0" fill="hold" nodeType="afterEffect">
                                  <p:stCondLst>
                                    <p:cond delay="0"/>
                                  </p:stCondLst>
                                  <p:childTnLst>
                                    <p:set>
                                      <p:cBhvr>
                                        <p:cTn id="118" dur="1" fill="hold">
                                          <p:stCondLst>
                                            <p:cond delay="0"/>
                                          </p:stCondLst>
                                        </p:cTn>
                                        <p:tgtEl>
                                          <p:spTgt spid="159759"/>
                                        </p:tgtEl>
                                        <p:attrNameLst>
                                          <p:attrName>style.visibility</p:attrName>
                                        </p:attrNameLst>
                                      </p:cBhvr>
                                      <p:to>
                                        <p:strVal val="visible"/>
                                      </p:to>
                                    </p:set>
                                    <p:animEffect transition="in" filter="fade">
                                      <p:cBhvr>
                                        <p:cTn id="119" dur="2000"/>
                                        <p:tgtEl>
                                          <p:spTgt spid="159759"/>
                                        </p:tgtEl>
                                      </p:cBhvr>
                                    </p:animEffect>
                                  </p:childTnLst>
                                </p:cTn>
                              </p:par>
                            </p:childTnLst>
                          </p:cTn>
                        </p:par>
                        <p:par>
                          <p:cTn id="120" fill="hold" nodeType="afterGroup">
                            <p:stCondLst>
                              <p:cond delay="61000"/>
                            </p:stCondLst>
                            <p:childTnLst>
                              <p:par>
                                <p:cTn id="121" presetID="10" presetClass="entr" presetSubtype="0" fill="hold" nodeType="afterEffect">
                                  <p:stCondLst>
                                    <p:cond delay="0"/>
                                  </p:stCondLst>
                                  <p:childTnLst>
                                    <p:set>
                                      <p:cBhvr>
                                        <p:cTn id="122" dur="1" fill="hold">
                                          <p:stCondLst>
                                            <p:cond delay="0"/>
                                          </p:stCondLst>
                                        </p:cTn>
                                        <p:tgtEl>
                                          <p:spTgt spid="159749">
                                            <p:txEl>
                                              <p:pRg st="8" end="8"/>
                                            </p:txEl>
                                          </p:spTgt>
                                        </p:tgtEl>
                                        <p:attrNameLst>
                                          <p:attrName>style.visibility</p:attrName>
                                        </p:attrNameLst>
                                      </p:cBhvr>
                                      <p:to>
                                        <p:strVal val="visible"/>
                                      </p:to>
                                    </p:set>
                                    <p:animEffect transition="in" filter="fade">
                                      <p:cBhvr>
                                        <p:cTn id="123" dur="2000"/>
                                        <p:tgtEl>
                                          <p:spTgt spid="159749">
                                            <p:txEl>
                                              <p:pRg st="8" end="8"/>
                                            </p:txEl>
                                          </p:spTgt>
                                        </p:tgtEl>
                                      </p:cBhvr>
                                    </p:animEffect>
                                  </p:childTnLst>
                                </p:cTn>
                              </p:par>
                            </p:childTnLst>
                          </p:cTn>
                        </p:par>
                        <p:par>
                          <p:cTn id="124" fill="hold" nodeType="afterGroup">
                            <p:stCondLst>
                              <p:cond delay="63000"/>
                            </p:stCondLst>
                            <p:childTnLst>
                              <p:par>
                                <p:cTn id="125" presetID="10" presetClass="exit" presetSubtype="0" fill="hold" nodeType="afterEffect">
                                  <p:stCondLst>
                                    <p:cond delay="1000"/>
                                  </p:stCondLst>
                                  <p:childTnLst>
                                    <p:animEffect transition="out" filter="fade">
                                      <p:cBhvr>
                                        <p:cTn id="126" dur="2000"/>
                                        <p:tgtEl>
                                          <p:spTgt spid="159759"/>
                                        </p:tgtEl>
                                      </p:cBhvr>
                                    </p:animEffect>
                                    <p:set>
                                      <p:cBhvr>
                                        <p:cTn id="127" dur="1" fill="hold">
                                          <p:stCondLst>
                                            <p:cond delay="1999"/>
                                          </p:stCondLst>
                                        </p:cTn>
                                        <p:tgtEl>
                                          <p:spTgt spid="159759"/>
                                        </p:tgtEl>
                                        <p:attrNameLst>
                                          <p:attrName>style.visibility</p:attrName>
                                        </p:attrNameLst>
                                      </p:cBhvr>
                                      <p:to>
                                        <p:strVal val="hidden"/>
                                      </p:to>
                                    </p:set>
                                  </p:childTnLst>
                                </p:cTn>
                              </p:par>
                            </p:childTnLst>
                          </p:cTn>
                        </p:par>
                        <p:par>
                          <p:cTn id="128" fill="hold" nodeType="afterGroup">
                            <p:stCondLst>
                              <p:cond delay="66000"/>
                            </p:stCondLst>
                            <p:childTnLst>
                              <p:par>
                                <p:cTn id="129" presetID="3" presetClass="emph" presetSubtype="2" fill="hold" nodeType="afterEffect">
                                  <p:stCondLst>
                                    <p:cond delay="500"/>
                                  </p:stCondLst>
                                  <p:childTnLst>
                                    <p:animClr clrSpc="rgb" dir="cw">
                                      <p:cBhvr override="childStyle">
                                        <p:cTn id="130" dur="2000" fill="hold"/>
                                        <p:tgtEl>
                                          <p:spTgt spid="159749">
                                            <p:txEl>
                                              <p:pRg st="8" end="8"/>
                                            </p:txEl>
                                          </p:spTgt>
                                        </p:tgtEl>
                                        <p:attrNameLst>
                                          <p:attrName>style.color</p:attrName>
                                        </p:attrNameLst>
                                      </p:cBhvr>
                                      <p:to>
                                        <a:schemeClr val="accent2"/>
                                      </p:to>
                                    </p:animClr>
                                  </p:childTnLst>
                                </p:cTn>
                              </p:par>
                            </p:childTnLst>
                          </p:cTn>
                        </p:par>
                        <p:par>
                          <p:cTn id="131" fill="hold" nodeType="afterGroup">
                            <p:stCondLst>
                              <p:cond delay="68500"/>
                            </p:stCondLst>
                            <p:childTnLst>
                              <p:par>
                                <p:cTn id="132" presetID="10" presetClass="entr" presetSubtype="0" fill="hold" nodeType="afterEffect">
                                  <p:stCondLst>
                                    <p:cond delay="0"/>
                                  </p:stCondLst>
                                  <p:childTnLst>
                                    <p:set>
                                      <p:cBhvr>
                                        <p:cTn id="133" dur="1" fill="hold">
                                          <p:stCondLst>
                                            <p:cond delay="0"/>
                                          </p:stCondLst>
                                        </p:cTn>
                                        <p:tgtEl>
                                          <p:spTgt spid="159760"/>
                                        </p:tgtEl>
                                        <p:attrNameLst>
                                          <p:attrName>style.visibility</p:attrName>
                                        </p:attrNameLst>
                                      </p:cBhvr>
                                      <p:to>
                                        <p:strVal val="visible"/>
                                      </p:to>
                                    </p:set>
                                    <p:animEffect transition="in" filter="fade">
                                      <p:cBhvr>
                                        <p:cTn id="134" dur="2000"/>
                                        <p:tgtEl>
                                          <p:spTgt spid="159760"/>
                                        </p:tgtEl>
                                      </p:cBhvr>
                                    </p:animEffect>
                                  </p:childTnLst>
                                </p:cTn>
                              </p:par>
                            </p:childTnLst>
                          </p:cTn>
                        </p:par>
                        <p:par>
                          <p:cTn id="135" fill="hold" nodeType="afterGroup">
                            <p:stCondLst>
                              <p:cond delay="70500"/>
                            </p:stCondLst>
                            <p:childTnLst>
                              <p:par>
                                <p:cTn id="136" presetID="10" presetClass="entr" presetSubtype="0" fill="hold" nodeType="afterEffect">
                                  <p:stCondLst>
                                    <p:cond delay="500"/>
                                  </p:stCondLst>
                                  <p:childTnLst>
                                    <p:set>
                                      <p:cBhvr>
                                        <p:cTn id="137" dur="1" fill="hold">
                                          <p:stCondLst>
                                            <p:cond delay="0"/>
                                          </p:stCondLst>
                                        </p:cTn>
                                        <p:tgtEl>
                                          <p:spTgt spid="159749">
                                            <p:txEl>
                                              <p:pRg st="9" end="9"/>
                                            </p:txEl>
                                          </p:spTgt>
                                        </p:tgtEl>
                                        <p:attrNameLst>
                                          <p:attrName>style.visibility</p:attrName>
                                        </p:attrNameLst>
                                      </p:cBhvr>
                                      <p:to>
                                        <p:strVal val="visible"/>
                                      </p:to>
                                    </p:set>
                                    <p:animEffect transition="in" filter="fade">
                                      <p:cBhvr>
                                        <p:cTn id="138" dur="3000"/>
                                        <p:tgtEl>
                                          <p:spTgt spid="159749">
                                            <p:txEl>
                                              <p:pRg st="9" end="9"/>
                                            </p:txEl>
                                          </p:spTgt>
                                        </p:tgtEl>
                                      </p:cBhvr>
                                    </p:animEffect>
                                  </p:childTnLst>
                                </p:cTn>
                              </p:par>
                            </p:childTnLst>
                          </p:cTn>
                        </p:par>
                        <p:par>
                          <p:cTn id="139" fill="hold" nodeType="afterGroup">
                            <p:stCondLst>
                              <p:cond delay="74000"/>
                            </p:stCondLst>
                            <p:childTnLst>
                              <p:par>
                                <p:cTn id="140" presetID="3" presetClass="emph" presetSubtype="2" fill="hold" nodeType="afterEffect">
                                  <p:stCondLst>
                                    <p:cond delay="1000"/>
                                  </p:stCondLst>
                                  <p:childTnLst>
                                    <p:animClr clrSpc="rgb" dir="cw">
                                      <p:cBhvr override="childStyle">
                                        <p:cTn id="141" dur="2000" fill="hold"/>
                                        <p:tgtEl>
                                          <p:spTgt spid="159749">
                                            <p:txEl>
                                              <p:pRg st="9" end="9"/>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623614" y="2895600"/>
            <a:ext cx="8229600" cy="1295400"/>
          </a:xfrm>
        </p:spPr>
        <p:txBody>
          <a:bodyPr/>
          <a:lstStyle/>
          <a:p>
            <a:pPr>
              <a:buFontTx/>
              <a:buNone/>
            </a:pPr>
            <a:r>
              <a:rPr lang="en-US" dirty="0">
                <a:latin typeface="Verdana" pitchFamily="34" charset="0"/>
              </a:rPr>
              <a:t>Birds change shape depending upon winds, light and the angle of view</a:t>
            </a:r>
          </a:p>
        </p:txBody>
      </p:sp>
      <p:sp>
        <p:nvSpPr>
          <p:cNvPr id="267269" name="Text Box 5"/>
          <p:cNvSpPr txBox="1">
            <a:spLocks noChangeArrowheads="1"/>
          </p:cNvSpPr>
          <p:nvPr/>
        </p:nvSpPr>
        <p:spPr bwMode="auto">
          <a:xfrm>
            <a:off x="649014" y="228600"/>
            <a:ext cx="2680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solidFill>
                  <a:srgbClr val="FFFF00"/>
                </a:solidFill>
              </a:rPr>
              <a:t>Caveats</a:t>
            </a:r>
          </a:p>
        </p:txBody>
      </p:sp>
      <p:sp>
        <p:nvSpPr>
          <p:cNvPr id="267270" name="Text Box 6"/>
          <p:cNvSpPr txBox="1">
            <a:spLocks noChangeArrowheads="1"/>
          </p:cNvSpPr>
          <p:nvPr/>
        </p:nvSpPr>
        <p:spPr bwMode="auto">
          <a:xfrm>
            <a:off x="623614" y="2044986"/>
            <a:ext cx="6542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3200" dirty="0">
                <a:solidFill>
                  <a:srgbClr val="83FD3F"/>
                </a:solidFill>
              </a:rPr>
              <a:t>Keep the following in mind:</a:t>
            </a:r>
          </a:p>
        </p:txBody>
      </p:sp>
    </p:spTree>
  </p:cSld>
  <p:clrMapOvr>
    <a:masterClrMapping/>
  </p:clrMapOvr>
  <p:transition spd="slow" advClick="0" advTm="5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AKpa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200400"/>
            <a:ext cx="3652838"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descr="FAlcon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62000"/>
            <a:ext cx="1398588" cy="2408238"/>
          </a:xfrm>
          <a:prstGeom prst="rect">
            <a:avLst/>
          </a:prstGeom>
          <a:noFill/>
          <a:extLst>
            <a:ext uri="{909E8E84-426E-40DD-AFC4-6F175D3DCCD1}">
              <a14:hiddenFill xmlns:a14="http://schemas.microsoft.com/office/drawing/2010/main">
                <a:solidFill>
                  <a:srgbClr val="FFFFFF"/>
                </a:solidFill>
              </a14:hiddenFill>
            </a:ext>
          </a:extLst>
        </p:spPr>
      </p:pic>
      <p:sp>
        <p:nvSpPr>
          <p:cNvPr id="268292" name="Text Box 4"/>
          <p:cNvSpPr txBox="1">
            <a:spLocks noChangeArrowheads="1"/>
          </p:cNvSpPr>
          <p:nvPr/>
        </p:nvSpPr>
        <p:spPr bwMode="auto">
          <a:xfrm>
            <a:off x="2895600" y="990600"/>
            <a:ext cx="556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falcon in a glide may spread its tail to soar on a thermal</a:t>
            </a:r>
          </a:p>
        </p:txBody>
      </p:sp>
    </p:spTree>
  </p:cSld>
  <p:clrMapOvr>
    <a:masterClrMapping/>
  </p:clrMapOvr>
  <p:transition spd="slow" advClick="0" advTm="5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uteo Silhouet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1487488" cy="2538413"/>
          </a:xfrm>
          <a:prstGeom prst="rect">
            <a:avLst/>
          </a:prstGeom>
          <a:noFill/>
          <a:extLst>
            <a:ext uri="{909E8E84-426E-40DD-AFC4-6F175D3DCCD1}">
              <a14:hiddenFill xmlns:a14="http://schemas.microsoft.com/office/drawing/2010/main">
                <a:solidFill>
                  <a:srgbClr val="FFFFFF"/>
                </a:solidFill>
              </a14:hiddenFill>
            </a:ext>
          </a:extLst>
        </p:spPr>
      </p:pic>
      <p:sp>
        <p:nvSpPr>
          <p:cNvPr id="269315" name="Text Box 3"/>
          <p:cNvSpPr txBox="1">
            <a:spLocks noChangeArrowheads="1"/>
          </p:cNvSpPr>
          <p:nvPr/>
        </p:nvSpPr>
        <p:spPr bwMode="auto">
          <a:xfrm>
            <a:off x="2895600" y="990600"/>
            <a:ext cx="480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 buteo straight overhead make look very different when seen at an angle</a:t>
            </a:r>
          </a:p>
        </p:txBody>
      </p:sp>
      <p:pic>
        <p:nvPicPr>
          <p:cNvPr id="269316" name="Picture 4" descr="Buteo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2082">
            <a:off x="5410200" y="3352800"/>
            <a:ext cx="1487488" cy="2538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5800" y="3810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800" b="0"/>
          </a:p>
        </p:txBody>
      </p:sp>
      <p:sp>
        <p:nvSpPr>
          <p:cNvPr id="270339" name="Rectangle 3"/>
          <p:cNvSpPr>
            <a:spLocks noGrp="1" noChangeArrowheads="1"/>
          </p:cNvSpPr>
          <p:nvPr>
            <p:ph type="title"/>
          </p:nvPr>
        </p:nvSpPr>
        <p:spPr/>
        <p:txBody>
          <a:bodyPr/>
          <a:lstStyle/>
          <a:p>
            <a:r>
              <a:rPr lang="en-US" sz="4000" b="1" dirty="0">
                <a:solidFill>
                  <a:srgbClr val="FFFF00"/>
                </a:solidFill>
                <a:latin typeface="Verdana" pitchFamily="34" charset="0"/>
              </a:rPr>
              <a:t>A Few Final Points</a:t>
            </a:r>
          </a:p>
        </p:txBody>
      </p:sp>
      <p:sp>
        <p:nvSpPr>
          <p:cNvPr id="270340" name="Rectangle 4"/>
          <p:cNvSpPr>
            <a:spLocks noGrp="1" noChangeArrowheads="1"/>
          </p:cNvSpPr>
          <p:nvPr>
            <p:ph idx="1"/>
          </p:nvPr>
        </p:nvSpPr>
        <p:spPr>
          <a:xfrm>
            <a:off x="457200" y="1600200"/>
            <a:ext cx="8229600" cy="3581400"/>
          </a:xfrm>
        </p:spPr>
        <p:txBody>
          <a:bodyPr/>
          <a:lstStyle/>
          <a:p>
            <a:r>
              <a:rPr lang="en-US" sz="2800" dirty="0">
                <a:latin typeface="Verdana" pitchFamily="34" charset="0"/>
              </a:rPr>
              <a:t>Nobody is right 100% of the time</a:t>
            </a:r>
          </a:p>
          <a:p>
            <a:r>
              <a:rPr lang="en-US" sz="2800" dirty="0">
                <a:latin typeface="Verdana" pitchFamily="34" charset="0"/>
              </a:rPr>
              <a:t>For every rule, there is an exception</a:t>
            </a:r>
          </a:p>
          <a:p>
            <a:pPr>
              <a:buFontTx/>
              <a:buNone/>
            </a:pPr>
            <a:r>
              <a:rPr lang="en-US" sz="2400" dirty="0">
                <a:latin typeface="Verdana" pitchFamily="34" charset="0"/>
              </a:rPr>
              <a:t>   (e.g. A Sharp-shinned hawk with a rounded tail)</a:t>
            </a:r>
          </a:p>
          <a:p>
            <a:pPr>
              <a:buFontTx/>
              <a:buNone/>
            </a:pPr>
            <a:endParaRPr lang="en-US" sz="2400" dirty="0">
              <a:latin typeface="Verdana" pitchFamily="34" charset="0"/>
            </a:endParaRPr>
          </a:p>
          <a:p>
            <a:r>
              <a:rPr lang="en-US" sz="2800" dirty="0">
                <a:latin typeface="Verdana" pitchFamily="34" charset="0"/>
              </a:rPr>
              <a:t>Every bird teaches something – </a:t>
            </a:r>
          </a:p>
          <a:p>
            <a:pPr marL="0" indent="0">
              <a:buNone/>
            </a:pPr>
            <a:endParaRPr lang="en-US" sz="2800" dirty="0">
              <a:latin typeface="Verdana" pitchFamily="34" charset="0"/>
            </a:endParaRPr>
          </a:p>
          <a:p>
            <a:pPr>
              <a:buFontTx/>
              <a:buNone/>
            </a:pPr>
            <a:r>
              <a:rPr lang="en-US" sz="2800" dirty="0">
                <a:latin typeface="Verdana" pitchFamily="34" charset="0"/>
              </a:rPr>
              <a:t>   Once you’ve </a:t>
            </a:r>
            <a:r>
              <a:rPr lang="en-US" sz="2800" dirty="0" err="1">
                <a:latin typeface="Verdana" pitchFamily="34" charset="0"/>
              </a:rPr>
              <a:t>ID’ed</a:t>
            </a:r>
            <a:r>
              <a:rPr lang="en-US" sz="2800" dirty="0">
                <a:latin typeface="Verdana" pitchFamily="34" charset="0"/>
              </a:rPr>
              <a:t> it, stay with it, see how it moves, changes shape, how it looks at different angles</a:t>
            </a:r>
          </a:p>
          <a:p>
            <a:pPr>
              <a:buFontTx/>
              <a:buNone/>
            </a:pPr>
            <a:endParaRPr lang="en-US" sz="2800" dirty="0">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1000"/>
                                        <p:tgtEl>
                                          <p:spTgt spid="270339"/>
                                        </p:tgtEl>
                                      </p:cBhvr>
                                    </p:animEffect>
                                  </p:childTnLst>
                                </p:cTn>
                              </p:par>
                            </p:childTnLst>
                          </p:cTn>
                        </p:par>
                        <p:par>
                          <p:cTn id="8" fill="hold" nodeType="afterGroup">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70340">
                                            <p:txEl>
                                              <p:pRg st="0" end="0"/>
                                            </p:txEl>
                                          </p:spTgt>
                                        </p:tgtEl>
                                        <p:attrNameLst>
                                          <p:attrName>style.visibility</p:attrName>
                                        </p:attrNameLst>
                                      </p:cBhvr>
                                      <p:to>
                                        <p:strVal val="visible"/>
                                      </p:to>
                                    </p:set>
                                    <p:animEffect transition="in" filter="fade">
                                      <p:cBhvr>
                                        <p:cTn id="11" dur="1000"/>
                                        <p:tgtEl>
                                          <p:spTgt spid="270340">
                                            <p:txEl>
                                              <p:pRg st="0" end="0"/>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0340">
                                            <p:txEl>
                                              <p:pRg st="1" end="1"/>
                                            </p:txEl>
                                          </p:spTgt>
                                        </p:tgtEl>
                                        <p:attrNameLst>
                                          <p:attrName>style.visibility</p:attrName>
                                        </p:attrNameLst>
                                      </p:cBhvr>
                                      <p:to>
                                        <p:strVal val="visible"/>
                                      </p:to>
                                    </p:set>
                                    <p:animEffect transition="in" filter="fade">
                                      <p:cBhvr>
                                        <p:cTn id="15" dur="2000"/>
                                        <p:tgtEl>
                                          <p:spTgt spid="270340">
                                            <p:txEl>
                                              <p:pRg st="1" end="1"/>
                                            </p:txEl>
                                          </p:spTgt>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270340">
                                            <p:txEl>
                                              <p:pRg st="2" end="2"/>
                                            </p:txEl>
                                          </p:spTgt>
                                        </p:tgtEl>
                                        <p:attrNameLst>
                                          <p:attrName>style.visibility</p:attrName>
                                        </p:attrNameLst>
                                      </p:cBhvr>
                                      <p:to>
                                        <p:strVal val="visible"/>
                                      </p:to>
                                    </p:set>
                                    <p:anim calcmode="lin" valueType="num">
                                      <p:cBhvr>
                                        <p:cTn id="19" dur="2000" fill="hold"/>
                                        <p:tgtEl>
                                          <p:spTgt spid="27034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70340">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70340">
                                            <p:txEl>
                                              <p:pRg st="2" end="2"/>
                                            </p:txEl>
                                          </p:spTgt>
                                        </p:tgtEl>
                                      </p:cBhvr>
                                    </p:animEffect>
                                  </p:childTnLst>
                                </p:cTn>
                              </p:par>
                            </p:childTnLst>
                          </p:cTn>
                        </p:par>
                        <p:par>
                          <p:cTn id="22" fill="hold" nodeType="afterGroup">
                            <p:stCondLst>
                              <p:cond delay="6500"/>
                            </p:stCondLst>
                            <p:childTnLst>
                              <p:par>
                                <p:cTn id="23" presetID="3" presetClass="emph" presetSubtype="2" fill="hold" nodeType="afterEffect">
                                  <p:stCondLst>
                                    <p:cond delay="0"/>
                                  </p:stCondLst>
                                  <p:childTnLst>
                                    <p:animClr clrSpc="rgb" dir="cw">
                                      <p:cBhvr override="childStyle">
                                        <p:cTn id="24" dur="2000" fill="hold"/>
                                        <p:tgtEl>
                                          <p:spTgt spid="270340">
                                            <p:txEl>
                                              <p:pRg st="2" end="2"/>
                                            </p:txEl>
                                          </p:spTgt>
                                        </p:tgtEl>
                                        <p:attrNameLst>
                                          <p:attrName>style.color</p:attrName>
                                        </p:attrNameLst>
                                      </p:cBhvr>
                                      <p:to>
                                        <a:schemeClr val="folHlink"/>
                                      </p:to>
                                    </p:animClr>
                                  </p:childTnLst>
                                </p:cTn>
                              </p:par>
                            </p:childTnLst>
                          </p:cTn>
                        </p:par>
                        <p:par>
                          <p:cTn id="25" fill="hold" nodeType="afterGroup">
                            <p:stCondLst>
                              <p:cond delay="8500"/>
                            </p:stCondLst>
                            <p:childTnLst>
                              <p:par>
                                <p:cTn id="26" presetID="10" presetClass="exit" presetSubtype="0" fill="hold" nodeType="afterEffect">
                                  <p:stCondLst>
                                    <p:cond delay="1000"/>
                                  </p:stCondLst>
                                  <p:childTnLst>
                                    <p:animEffect transition="out" filter="fade">
                                      <p:cBhvr>
                                        <p:cTn id="27" dur="2000"/>
                                        <p:tgtEl>
                                          <p:spTgt spid="270340">
                                            <p:txEl>
                                              <p:pRg st="2" end="2"/>
                                            </p:txEl>
                                          </p:spTgt>
                                        </p:tgtEl>
                                      </p:cBhvr>
                                    </p:animEffect>
                                    <p:set>
                                      <p:cBhvr>
                                        <p:cTn id="28" dur="1" fill="hold">
                                          <p:stCondLst>
                                            <p:cond delay="1999"/>
                                          </p:stCondLst>
                                        </p:cTn>
                                        <p:tgtEl>
                                          <p:spTgt spid="270340">
                                            <p:txEl>
                                              <p:pRg st="2" end="2"/>
                                            </p:txEl>
                                          </p:spTgt>
                                        </p:tgtEl>
                                        <p:attrNameLst>
                                          <p:attrName>style.visibility</p:attrName>
                                        </p:attrNameLst>
                                      </p:cBhvr>
                                      <p:to>
                                        <p:strVal val="hidden"/>
                                      </p:to>
                                    </p:set>
                                  </p:childTnLst>
                                </p:cTn>
                              </p:par>
                            </p:childTnLst>
                          </p:cTn>
                        </p:par>
                        <p:par>
                          <p:cTn id="29" fill="hold" nodeType="afterGroup">
                            <p:stCondLst>
                              <p:cond delay="11500"/>
                            </p:stCondLst>
                            <p:childTnLst>
                              <p:par>
                                <p:cTn id="30" presetID="10" presetClass="entr" presetSubtype="0" fill="hold" nodeType="afterEffect">
                                  <p:stCondLst>
                                    <p:cond delay="0"/>
                                  </p:stCondLst>
                                  <p:childTnLst>
                                    <p:set>
                                      <p:cBhvr>
                                        <p:cTn id="31" dur="1" fill="hold">
                                          <p:stCondLst>
                                            <p:cond delay="0"/>
                                          </p:stCondLst>
                                        </p:cTn>
                                        <p:tgtEl>
                                          <p:spTgt spid="270340">
                                            <p:txEl>
                                              <p:pRg st="4" end="4"/>
                                            </p:txEl>
                                          </p:spTgt>
                                        </p:tgtEl>
                                        <p:attrNameLst>
                                          <p:attrName>style.visibility</p:attrName>
                                        </p:attrNameLst>
                                      </p:cBhvr>
                                      <p:to>
                                        <p:strVal val="visible"/>
                                      </p:to>
                                    </p:set>
                                    <p:animEffect transition="in" filter="fade">
                                      <p:cBhvr>
                                        <p:cTn id="32" dur="2000"/>
                                        <p:tgtEl>
                                          <p:spTgt spid="270340">
                                            <p:txEl>
                                              <p:pRg st="4" end="4"/>
                                            </p:txEl>
                                          </p:spTgt>
                                        </p:tgtEl>
                                      </p:cBhvr>
                                    </p:animEffect>
                                  </p:childTnLst>
                                </p:cTn>
                              </p:par>
                            </p:childTnLst>
                          </p:cTn>
                        </p:par>
                        <p:par>
                          <p:cTn id="33" fill="hold" nodeType="afterGroup">
                            <p:stCondLst>
                              <p:cond delay="13500"/>
                            </p:stCondLst>
                            <p:childTnLst>
                              <p:par>
                                <p:cTn id="34" presetID="29" presetClass="entr" presetSubtype="0" fill="hold" nodeType="afterEffect">
                                  <p:stCondLst>
                                    <p:cond delay="0"/>
                                  </p:stCondLst>
                                  <p:iterate type="lt">
                                    <p:tmPct val="0"/>
                                  </p:iterate>
                                  <p:childTnLst>
                                    <p:set>
                                      <p:cBhvr>
                                        <p:cTn id="35" dur="1" fill="hold">
                                          <p:stCondLst>
                                            <p:cond delay="0"/>
                                          </p:stCondLst>
                                        </p:cTn>
                                        <p:tgtEl>
                                          <p:spTgt spid="270340">
                                            <p:txEl>
                                              <p:pRg st="6" end="6"/>
                                            </p:txEl>
                                          </p:spTgt>
                                        </p:tgtEl>
                                        <p:attrNameLst>
                                          <p:attrName>style.visibility</p:attrName>
                                        </p:attrNameLst>
                                      </p:cBhvr>
                                      <p:to>
                                        <p:strVal val="visible"/>
                                      </p:to>
                                    </p:set>
                                    <p:anim calcmode="lin" valueType="num">
                                      <p:cBhvr>
                                        <p:cTn id="36" dur="3000" fill="hold"/>
                                        <p:tgtEl>
                                          <p:spTgt spid="270340">
                                            <p:txEl>
                                              <p:pRg st="6" end="6"/>
                                            </p:txEl>
                                          </p:spTgt>
                                        </p:tgtEl>
                                        <p:attrNameLst>
                                          <p:attrName>ppt_x</p:attrName>
                                        </p:attrNameLst>
                                      </p:cBhvr>
                                      <p:tavLst>
                                        <p:tav tm="0">
                                          <p:val>
                                            <p:strVal val="#ppt_x-.2"/>
                                          </p:val>
                                        </p:tav>
                                        <p:tav tm="100000">
                                          <p:val>
                                            <p:strVal val="#ppt_x"/>
                                          </p:val>
                                        </p:tav>
                                      </p:tavLst>
                                    </p:anim>
                                    <p:anim calcmode="lin" valueType="num">
                                      <p:cBhvr>
                                        <p:cTn id="37" dur="3000" fill="hold"/>
                                        <p:tgtEl>
                                          <p:spTgt spid="27034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8" dur="3000"/>
                                        <p:tgtEl>
                                          <p:spTgt spid="270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a:solidFill>
                  <a:srgbClr val="FFFF00"/>
                </a:solidFill>
                <a:cs typeface="Arial" charset="0"/>
              </a:rPr>
              <a:t>Raptor Web Site Resources</a:t>
            </a:r>
          </a:p>
        </p:txBody>
      </p:sp>
      <p:sp>
        <p:nvSpPr>
          <p:cNvPr id="168965" name="Text Box 5"/>
          <p:cNvSpPr txBox="1">
            <a:spLocks noChangeArrowheads="1"/>
          </p:cNvSpPr>
          <p:nvPr/>
        </p:nvSpPr>
        <p:spPr bwMode="auto">
          <a:xfrm>
            <a:off x="457200" y="838200"/>
            <a:ext cx="8610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endParaRPr lang="en-US" sz="1600" dirty="0"/>
          </a:p>
          <a:p>
            <a:pPr algn="l"/>
            <a:r>
              <a:rPr lang="en-US" sz="1600" dirty="0">
                <a:solidFill>
                  <a:schemeClr val="bg1"/>
                </a:solidFill>
              </a:rPr>
              <a:t>Hawk Migration Association of North America (HMANA):</a:t>
            </a:r>
          </a:p>
          <a:p>
            <a:pPr algn="l"/>
            <a:r>
              <a:rPr lang="en-US" sz="1600" b="0" dirty="0">
                <a:solidFill>
                  <a:srgbClr val="FFFF00"/>
                </a:solidFill>
              </a:rPr>
              <a:t>  www.hmana.org</a:t>
            </a:r>
          </a:p>
          <a:p>
            <a:pPr algn="l"/>
            <a:endParaRPr lang="en" sz="1600" dirty="0"/>
          </a:p>
          <a:p>
            <a:pPr algn="l"/>
            <a:r>
              <a:rPr lang="en-US" sz="1600" dirty="0">
                <a:solidFill>
                  <a:schemeClr val="bg1"/>
                </a:solidFill>
              </a:rPr>
              <a:t>Raptor Population Index:</a:t>
            </a:r>
          </a:p>
          <a:p>
            <a:pPr algn="l"/>
            <a:r>
              <a:rPr lang="en-US" sz="1600" b="0" dirty="0">
                <a:solidFill>
                  <a:srgbClr val="FFFF00"/>
                </a:solidFill>
              </a:rPr>
              <a:t>  rpi-project.org</a:t>
            </a:r>
          </a:p>
          <a:p>
            <a:pPr algn="l"/>
            <a:endParaRPr lang="en" sz="1600" dirty="0"/>
          </a:p>
          <a:p>
            <a:pPr algn="l"/>
            <a:r>
              <a:rPr lang="en-US" sz="1600" dirty="0">
                <a:solidFill>
                  <a:schemeClr val="bg1"/>
                </a:solidFill>
              </a:rPr>
              <a:t>Hawk Counts:</a:t>
            </a:r>
          </a:p>
          <a:p>
            <a:pPr algn="l"/>
            <a:r>
              <a:rPr lang="en-US" sz="1600" b="0" dirty="0">
                <a:solidFill>
                  <a:srgbClr val="FFFF00"/>
                </a:solidFill>
              </a:rPr>
              <a:t>  hawkcount.org</a:t>
            </a:r>
          </a:p>
          <a:p>
            <a:pPr algn="l"/>
            <a:endParaRPr lang="en" sz="1600" dirty="0"/>
          </a:p>
          <a:p>
            <a:pPr algn="l"/>
            <a:endParaRPr lang="en-US" sz="1600" b="0" dirty="0">
              <a:solidFill>
                <a:srgbClr val="FFFF00"/>
              </a:solidFill>
            </a:endParaRPr>
          </a:p>
          <a:p>
            <a:pPr algn="l"/>
            <a:endParaRPr lang="en-US" sz="1600" b="0" dirty="0">
              <a:solidFill>
                <a:srgbClr val="FFFF00"/>
              </a:solidFill>
            </a:endParaRPr>
          </a:p>
          <a:p>
            <a:pPr algn="l"/>
            <a:endParaRPr lang="en-US" sz="1600" b="0" dirty="0">
              <a:solidFill>
                <a:srgbClr val="FFFF00"/>
              </a:solidFill>
            </a:endParaRPr>
          </a:p>
          <a:p>
            <a:pPr algn="l"/>
            <a:r>
              <a:rPr lang="en-US" dirty="0">
                <a:solidFill>
                  <a:schemeClr val="bg1"/>
                </a:solidFill>
              </a:rPr>
              <a:t>This Presentation</a:t>
            </a:r>
            <a:r>
              <a:rPr lang="en-US" b="0" dirty="0">
                <a:solidFill>
                  <a:schemeClr val="bg1"/>
                </a:solidFill>
              </a:rPr>
              <a:t>:</a:t>
            </a:r>
          </a:p>
          <a:p>
            <a:pPr algn="l"/>
            <a:r>
              <a:rPr lang="en-US" sz="1600" b="0" dirty="0">
                <a:solidFill>
                  <a:srgbClr val="FFFF00"/>
                </a:solidFill>
              </a:rPr>
              <a:t>  wvbirder.org/recent/RaptorsMontaineer_V7.pptx</a:t>
            </a:r>
          </a:p>
        </p:txBody>
      </p:sp>
    </p:spTree>
    <p:extLst>
      <p:ext uri="{BB962C8B-B14F-4D97-AF65-F5344CB8AC3E}">
        <p14:creationId xmlns:p14="http://schemas.microsoft.com/office/powerpoint/2010/main" val="986607081"/>
      </p:ext>
    </p:extLst>
  </p:cSld>
  <p:clrMapOvr>
    <a:masterClrMapping/>
  </p:clrMapOvr>
  <p:transition spd="slow" advClick="0" advTm="14000">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8492" y="304800"/>
            <a:ext cx="6024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Raptor Migration</a:t>
            </a:r>
          </a:p>
        </p:txBody>
      </p:sp>
      <p:sp>
        <p:nvSpPr>
          <p:cNvPr id="24580" name="Text Box 4"/>
          <p:cNvSpPr txBox="1">
            <a:spLocks noChangeArrowheads="1"/>
          </p:cNvSpPr>
          <p:nvPr/>
        </p:nvSpPr>
        <p:spPr bwMode="auto">
          <a:xfrm>
            <a:off x="13138" y="1363469"/>
            <a:ext cx="3377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800" dirty="0"/>
              <a:t>Map:</a:t>
            </a:r>
          </a:p>
          <a:p>
            <a:pPr algn="l" eaLnBrk="0" hangingPunct="0"/>
            <a:r>
              <a:rPr lang="en-US" sz="1800" dirty="0">
                <a:solidFill>
                  <a:srgbClr val="FFC000"/>
                </a:solidFill>
              </a:rPr>
              <a:t>e.g. Broad-winged Hawk</a:t>
            </a:r>
            <a:endParaRPr lang="en-US" sz="1600" dirty="0">
              <a:solidFill>
                <a:srgbClr val="FFC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65701"/>
            <a:ext cx="4038600" cy="5164749"/>
          </a:xfrm>
          <a:prstGeom prst="rect">
            <a:avLst/>
          </a:prstGeom>
        </p:spPr>
      </p:pic>
      <p:sp>
        <p:nvSpPr>
          <p:cNvPr id="3" name="TextBox 2"/>
          <p:cNvSpPr txBox="1"/>
          <p:nvPr/>
        </p:nvSpPr>
        <p:spPr>
          <a:xfrm>
            <a:off x="241737" y="2159968"/>
            <a:ext cx="4108371" cy="4570482"/>
          </a:xfrm>
          <a:prstGeom prst="rect">
            <a:avLst/>
          </a:prstGeom>
          <a:noFill/>
        </p:spPr>
        <p:txBody>
          <a:bodyPr wrap="square" rtlCol="0">
            <a:spAutoFit/>
          </a:bodyPr>
          <a:lstStyle/>
          <a:p>
            <a:pPr algn="l"/>
            <a:r>
              <a:rPr lang="en-US" sz="1200" dirty="0"/>
              <a:t>Spring:</a:t>
            </a:r>
          </a:p>
          <a:p>
            <a:pPr algn="l"/>
            <a:r>
              <a:rPr lang="en-US" sz="1200" b="0" dirty="0"/>
              <a:t>   March-May</a:t>
            </a:r>
          </a:p>
          <a:p>
            <a:pPr algn="l"/>
            <a:r>
              <a:rPr lang="en-US" sz="1200" dirty="0"/>
              <a:t>Fall:</a:t>
            </a:r>
          </a:p>
          <a:p>
            <a:pPr algn="l"/>
            <a:r>
              <a:rPr lang="en-US" sz="1200" b="0" dirty="0"/>
              <a:t>   mid-August to early October</a:t>
            </a:r>
          </a:p>
          <a:p>
            <a:pPr algn="l"/>
            <a:r>
              <a:rPr lang="en-US" sz="1200" b="0" dirty="0"/>
              <a:t>   mid-Atlantic peak: Sept 15-20</a:t>
            </a:r>
          </a:p>
          <a:p>
            <a:pPr algn="l"/>
            <a:r>
              <a:rPr lang="en-US" sz="1050" b="0" dirty="0"/>
              <a:t>       95% pass in a two week period</a:t>
            </a:r>
          </a:p>
          <a:p>
            <a:pPr algn="l"/>
            <a:r>
              <a:rPr lang="en-US" sz="1050" b="0" dirty="0"/>
              <a:t>       Only 12% are found alone</a:t>
            </a:r>
          </a:p>
          <a:p>
            <a:pPr algn="l"/>
            <a:endParaRPr lang="en-US" sz="1600" b="0" dirty="0"/>
          </a:p>
          <a:p>
            <a:pPr algn="l"/>
            <a:r>
              <a:rPr lang="en-US" sz="1400" dirty="0"/>
              <a:t>Raptor Peak Times </a:t>
            </a:r>
            <a:r>
              <a:rPr lang="en-US" sz="1200" dirty="0"/>
              <a:t>(Fall – mid Atlantic)</a:t>
            </a:r>
            <a:r>
              <a:rPr lang="en-US" sz="1400" dirty="0"/>
              <a:t>:</a:t>
            </a:r>
          </a:p>
          <a:p>
            <a:pPr algn="l"/>
            <a:r>
              <a:rPr lang="en-US" sz="1100" b="0" dirty="0"/>
              <a:t>  Sept - Osprey</a:t>
            </a:r>
          </a:p>
          <a:p>
            <a:pPr algn="l"/>
            <a:r>
              <a:rPr lang="en-US" sz="1100" b="0" dirty="0"/>
              <a:t>            Bald Eagle</a:t>
            </a:r>
          </a:p>
          <a:p>
            <a:pPr algn="l"/>
            <a:r>
              <a:rPr lang="en-US" sz="1100" b="0" dirty="0"/>
              <a:t>            Broad-winged Hawk (mid)</a:t>
            </a:r>
          </a:p>
          <a:p>
            <a:pPr algn="l"/>
            <a:r>
              <a:rPr lang="en-US" sz="1100" b="0" dirty="0"/>
              <a:t>            American Kestrel (late) </a:t>
            </a:r>
          </a:p>
          <a:p>
            <a:pPr algn="l"/>
            <a:r>
              <a:rPr lang="en-US" sz="1100" b="0" dirty="0"/>
              <a:t>  </a:t>
            </a:r>
          </a:p>
          <a:p>
            <a:pPr algn="l"/>
            <a:r>
              <a:rPr lang="en-US" sz="1100" b="0" dirty="0"/>
              <a:t>   Oct – Northern Harrier</a:t>
            </a:r>
          </a:p>
          <a:p>
            <a:pPr algn="l"/>
            <a:r>
              <a:rPr lang="en-US" sz="1100" b="0" dirty="0"/>
              <a:t>            Sharp-shinned Hawk (early)</a:t>
            </a:r>
          </a:p>
          <a:p>
            <a:pPr algn="l"/>
            <a:r>
              <a:rPr lang="en-US" sz="1100" b="0" dirty="0"/>
              <a:t>            Peregrine Falcon (early)</a:t>
            </a:r>
          </a:p>
          <a:p>
            <a:pPr algn="l"/>
            <a:r>
              <a:rPr lang="en-US" sz="1100" b="0" dirty="0"/>
              <a:t>            Merlin (early)</a:t>
            </a:r>
          </a:p>
          <a:p>
            <a:pPr algn="l"/>
            <a:r>
              <a:rPr lang="en-US" sz="1100" b="0" dirty="0"/>
              <a:t>            Red-shouldered Hawk (mid)</a:t>
            </a:r>
          </a:p>
          <a:p>
            <a:pPr algn="l"/>
            <a:r>
              <a:rPr lang="en-US" sz="1100" b="0" dirty="0"/>
              <a:t>            Cooper’s Hawk (mid)</a:t>
            </a:r>
            <a:endParaRPr lang="en-US" sz="1100" b="0" i="1" dirty="0"/>
          </a:p>
          <a:p>
            <a:pPr algn="l"/>
            <a:endParaRPr lang="en-US" sz="1100" b="0" dirty="0"/>
          </a:p>
          <a:p>
            <a:pPr algn="l"/>
            <a:r>
              <a:rPr lang="en-US" sz="1100" b="0" dirty="0"/>
              <a:t>   Nov – Golden Eagle</a:t>
            </a:r>
          </a:p>
          <a:p>
            <a:pPr algn="l"/>
            <a:r>
              <a:rPr lang="en-US" sz="1100" b="0" dirty="0"/>
              <a:t>             Bald Eagle</a:t>
            </a:r>
          </a:p>
          <a:p>
            <a:pPr algn="l"/>
            <a:r>
              <a:rPr lang="en-US" sz="1100" b="0" dirty="0"/>
              <a:t>             Northern Goshawk</a:t>
            </a:r>
          </a:p>
          <a:p>
            <a:pPr algn="l"/>
            <a:r>
              <a:rPr lang="en-US" sz="1100" b="0"/>
              <a:t>             Red-tailed </a:t>
            </a:r>
            <a:r>
              <a:rPr lang="en-US" sz="1100" b="0" dirty="0"/>
              <a:t>Hawk  (early)</a:t>
            </a:r>
          </a:p>
        </p:txBody>
      </p:sp>
    </p:spTree>
  </p:cSld>
  <p:clrMapOvr>
    <a:masterClrMapping/>
  </p:clrMapOvr>
  <p:transition spd="slow" advClick="0" advTm="5000">
    <p:fad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11994" y="304800"/>
            <a:ext cx="7520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Hawk Watching Sites</a:t>
            </a:r>
          </a:p>
        </p:txBody>
      </p:sp>
      <p:sp>
        <p:nvSpPr>
          <p:cNvPr id="24579" name="Text Box 3"/>
          <p:cNvSpPr txBox="1">
            <a:spLocks noChangeArrowheads="1"/>
          </p:cNvSpPr>
          <p:nvPr/>
        </p:nvSpPr>
        <p:spPr bwMode="auto">
          <a:xfrm>
            <a:off x="76200" y="1447800"/>
            <a:ext cx="42672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sz="1600" dirty="0"/>
              <a:t>Data from: Hawkcount.org</a:t>
            </a:r>
          </a:p>
          <a:p>
            <a:pPr algn="l" eaLnBrk="0" hangingPunct="0"/>
            <a:endParaRPr lang="en-US" sz="1600" dirty="0">
              <a:solidFill>
                <a:srgbClr val="FFFF00"/>
              </a:solidFill>
            </a:endParaRPr>
          </a:p>
          <a:p>
            <a:pPr algn="l" eaLnBrk="0" hangingPunct="0"/>
            <a:r>
              <a:rPr lang="en-US" sz="1400" b="0" dirty="0"/>
              <a:t>Waggoner’s Gap – Near </a:t>
            </a:r>
            <a:r>
              <a:rPr lang="en-US" sz="1400" b="0" dirty="0" err="1"/>
              <a:t>Carlise</a:t>
            </a:r>
            <a:r>
              <a:rPr lang="en-US" sz="1400" b="0" dirty="0"/>
              <a:t>, PA</a:t>
            </a:r>
          </a:p>
        </p:txBody>
      </p:sp>
      <p:pic>
        <p:nvPicPr>
          <p:cNvPr id="267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 y="2667000"/>
            <a:ext cx="892492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846478"/>
      </p:ext>
    </p:extLst>
  </p:cSld>
  <p:clrMapOvr>
    <a:masterClrMapping/>
  </p:clrMapOvr>
  <p:transition spd="slow" advClick="0"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_MG_7089d"/>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500"/>
                    </a14:imgEffect>
                    <a14:imgEffect>
                      <a14:saturation sat="85000"/>
                    </a14:imgEffect>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3581400" y="0"/>
            <a:ext cx="5562600" cy="4053263"/>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34826" name="Picture 10" descr="accip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37592">
            <a:off x="6210662" y="1101374"/>
            <a:ext cx="1723478" cy="2118124"/>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descr="ShawnCareyhawksSharpie 006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63266">
            <a:off x="5454774" y="3971412"/>
            <a:ext cx="3281363" cy="2652713"/>
          </a:xfrm>
          <a:prstGeom prst="rect">
            <a:avLst/>
          </a:prstGeom>
          <a:noFill/>
          <a:extLst>
            <a:ext uri="{909E8E84-426E-40DD-AFC4-6F175D3DCCD1}">
              <a14:hiddenFill xmlns:a14="http://schemas.microsoft.com/office/drawing/2010/main">
                <a:solidFill>
                  <a:srgbClr val="FFFFFF"/>
                </a:solidFill>
              </a14:hiddenFill>
            </a:ext>
          </a:extLst>
        </p:spPr>
      </p:pic>
      <p:sp>
        <p:nvSpPr>
          <p:cNvPr id="34823" name="Text Box 7"/>
          <p:cNvSpPr txBox="1">
            <a:spLocks noChangeArrowheads="1"/>
          </p:cNvSpPr>
          <p:nvPr/>
        </p:nvSpPr>
        <p:spPr bwMode="auto">
          <a:xfrm>
            <a:off x="119062" y="10620"/>
            <a:ext cx="6129338" cy="701675"/>
          </a:xfrm>
          <a:prstGeom prst="rect">
            <a:avLst/>
          </a:prstGeom>
          <a:solidFill>
            <a:srgbClr val="347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Sharp-shinned Hawk</a:t>
            </a:r>
          </a:p>
        </p:txBody>
      </p:sp>
      <p:sp>
        <p:nvSpPr>
          <p:cNvPr id="34824" name="Text Box 8"/>
          <p:cNvSpPr txBox="1">
            <a:spLocks noChangeArrowheads="1"/>
          </p:cNvSpPr>
          <p:nvPr/>
        </p:nvSpPr>
        <p:spPr bwMode="auto">
          <a:xfrm>
            <a:off x="155028" y="609600"/>
            <a:ext cx="3312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the smallest Accipiter</a:t>
            </a:r>
          </a:p>
        </p:txBody>
      </p:sp>
      <p:sp>
        <p:nvSpPr>
          <p:cNvPr id="34829" name="Line 13"/>
          <p:cNvSpPr>
            <a:spLocks noChangeShapeType="1"/>
          </p:cNvSpPr>
          <p:nvPr/>
        </p:nvSpPr>
        <p:spPr bwMode="auto">
          <a:xfrm flipV="1">
            <a:off x="3810000" y="5486400"/>
            <a:ext cx="4360069" cy="533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0" name="Line 14"/>
          <p:cNvSpPr>
            <a:spLocks noChangeShapeType="1"/>
          </p:cNvSpPr>
          <p:nvPr/>
        </p:nvSpPr>
        <p:spPr bwMode="auto">
          <a:xfrm flipV="1">
            <a:off x="2777560" y="2552784"/>
            <a:ext cx="3455073" cy="186681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9"/>
          <p:cNvSpPr txBox="1">
            <a:spLocks noChangeArrowheads="1"/>
          </p:cNvSpPr>
          <p:nvPr/>
        </p:nvSpPr>
        <p:spPr bwMode="auto">
          <a:xfrm>
            <a:off x="381000" y="3456662"/>
            <a:ext cx="3810000" cy="3046988"/>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800" dirty="0">
                <a:solidFill>
                  <a:schemeClr val="bg1"/>
                </a:solidFill>
              </a:rPr>
              <a:t> Blue Jay sized</a:t>
            </a:r>
          </a:p>
          <a:p>
            <a:pPr algn="l"/>
            <a:endParaRPr lang="en-US" sz="1600" dirty="0">
              <a:solidFill>
                <a:schemeClr val="bg1"/>
              </a:solidFill>
            </a:endParaRPr>
          </a:p>
          <a:p>
            <a:pPr algn="l">
              <a:buFontTx/>
              <a:buChar char="•"/>
            </a:pPr>
            <a:r>
              <a:rPr lang="en-US" sz="1800" dirty="0">
                <a:solidFill>
                  <a:schemeClr val="bg1"/>
                </a:solidFill>
              </a:rPr>
              <a:t> Small-</a:t>
            </a:r>
            <a:r>
              <a:rPr lang="en-US" sz="1800" dirty="0" err="1">
                <a:solidFill>
                  <a:schemeClr val="bg1"/>
                </a:solidFill>
              </a:rPr>
              <a:t>ish</a:t>
            </a:r>
            <a:r>
              <a:rPr lang="en-US" sz="1800" dirty="0">
                <a:solidFill>
                  <a:schemeClr val="bg1"/>
                </a:solidFill>
              </a:rPr>
              <a:t> head</a:t>
            </a:r>
          </a:p>
          <a:p>
            <a:pPr algn="l"/>
            <a:r>
              <a:rPr lang="en-US" sz="1800" dirty="0">
                <a:solidFill>
                  <a:schemeClr val="bg1"/>
                </a:solidFill>
              </a:rPr>
              <a:t>  barely projects</a:t>
            </a:r>
          </a:p>
          <a:p>
            <a:pPr algn="l"/>
            <a:r>
              <a:rPr lang="en-US" sz="1800" dirty="0">
                <a:solidFill>
                  <a:schemeClr val="bg1"/>
                </a:solidFill>
              </a:rPr>
              <a:t>  beyond “wrists”</a:t>
            </a:r>
          </a:p>
          <a:p>
            <a:pPr algn="l"/>
            <a:r>
              <a:rPr lang="en-US" sz="1800" dirty="0">
                <a:solidFill>
                  <a:schemeClr val="bg1"/>
                </a:solidFill>
              </a:rPr>
              <a:t> </a:t>
            </a:r>
          </a:p>
          <a:p>
            <a:pPr algn="l">
              <a:buFontTx/>
              <a:buChar char="•"/>
            </a:pPr>
            <a:r>
              <a:rPr lang="en-US" sz="2000" dirty="0">
                <a:solidFill>
                  <a:schemeClr val="bg1"/>
                </a:solidFill>
              </a:rPr>
              <a:t> </a:t>
            </a:r>
            <a:r>
              <a:rPr lang="en-US" sz="1800" dirty="0">
                <a:solidFill>
                  <a:schemeClr val="bg1"/>
                </a:solidFill>
              </a:rPr>
              <a:t>Short, rounded  wings</a:t>
            </a:r>
          </a:p>
          <a:p>
            <a:pPr algn="l"/>
            <a:endParaRPr lang="en-US" sz="1200" dirty="0">
              <a:solidFill>
                <a:schemeClr val="bg1"/>
              </a:solidFill>
            </a:endParaRPr>
          </a:p>
          <a:p>
            <a:pPr algn="l">
              <a:buFontTx/>
              <a:buChar char="•"/>
            </a:pPr>
            <a:r>
              <a:rPr lang="en-US" sz="1800" dirty="0">
                <a:solidFill>
                  <a:schemeClr val="bg1"/>
                </a:solidFill>
              </a:rPr>
              <a:t> Tail usually appears </a:t>
            </a:r>
          </a:p>
          <a:p>
            <a:pPr algn="l"/>
            <a:r>
              <a:rPr lang="en-US" sz="1800" dirty="0">
                <a:solidFill>
                  <a:schemeClr val="bg1"/>
                </a:solidFill>
              </a:rPr>
              <a:t>   square-</a:t>
            </a:r>
            <a:r>
              <a:rPr lang="en-US" sz="1800" dirty="0" err="1">
                <a:solidFill>
                  <a:schemeClr val="bg1"/>
                </a:solidFill>
              </a:rPr>
              <a:t>ish</a:t>
            </a:r>
            <a:r>
              <a:rPr lang="en-US" sz="1800" dirty="0">
                <a:solidFill>
                  <a:schemeClr val="bg1"/>
                </a:solidFill>
              </a:rPr>
              <a:t>, sometimes</a:t>
            </a:r>
          </a:p>
          <a:p>
            <a:pPr algn="l"/>
            <a:r>
              <a:rPr lang="en-US" sz="1800" dirty="0">
                <a:solidFill>
                  <a:schemeClr val="bg1"/>
                </a:solidFill>
              </a:rPr>
              <a:t>   with a notch</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1112405"/>
            <a:ext cx="2244160" cy="230250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4825">
                                            <p:txEl>
                                              <p:pRg st="0" end="0"/>
                                            </p:txEl>
                                          </p:spTgt>
                                        </p:tgtEl>
                                        <p:attrNameLst>
                                          <p:attrName>style.visibility</p:attrName>
                                        </p:attrNameLst>
                                      </p:cBhvr>
                                      <p:to>
                                        <p:strVal val="visible"/>
                                      </p:to>
                                    </p:set>
                                    <p:animEffect transition="in" filter="fade">
                                      <p:cBhvr>
                                        <p:cTn id="7" dur="500"/>
                                        <p:tgtEl>
                                          <p:spTgt spid="34825">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825">
                                            <p:txEl>
                                              <p:pRg st="2" end="2"/>
                                            </p:txEl>
                                          </p:spTgt>
                                        </p:tgtEl>
                                        <p:attrNameLst>
                                          <p:attrName>style.visibility</p:attrName>
                                        </p:attrNameLst>
                                      </p:cBhvr>
                                      <p:to>
                                        <p:strVal val="visible"/>
                                      </p:to>
                                    </p:set>
                                    <p:animEffect transition="in" filter="fade">
                                      <p:cBhvr>
                                        <p:cTn id="11" dur="500"/>
                                        <p:tgtEl>
                                          <p:spTgt spid="34825">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34825">
                                            <p:txEl>
                                              <p:pRg st="3" end="3"/>
                                            </p:txEl>
                                          </p:spTgt>
                                        </p:tgtEl>
                                        <p:attrNameLst>
                                          <p:attrName>style.visibility</p:attrName>
                                        </p:attrNameLst>
                                      </p:cBhvr>
                                      <p:to>
                                        <p:strVal val="visible"/>
                                      </p:to>
                                    </p:set>
                                    <p:animEffect transition="in" filter="fade">
                                      <p:cBhvr>
                                        <p:cTn id="14" dur="500"/>
                                        <p:tgtEl>
                                          <p:spTgt spid="34825">
                                            <p:txEl>
                                              <p:pRg st="3" end="3"/>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34825">
                                            <p:txEl>
                                              <p:pRg st="4" end="4"/>
                                            </p:txEl>
                                          </p:spTgt>
                                        </p:tgtEl>
                                        <p:attrNameLst>
                                          <p:attrName>style.visibility</p:attrName>
                                        </p:attrNameLst>
                                      </p:cBhvr>
                                      <p:to>
                                        <p:strVal val="visible"/>
                                      </p:to>
                                    </p:set>
                                    <p:animEffect transition="in" filter="fade">
                                      <p:cBhvr>
                                        <p:cTn id="17" dur="500"/>
                                        <p:tgtEl>
                                          <p:spTgt spid="34825">
                                            <p:txEl>
                                              <p:pRg st="4" end="4"/>
                                            </p:txEl>
                                          </p:spTgt>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830"/>
                                        </p:tgtEl>
                                        <p:attrNameLst>
                                          <p:attrName>style.visibility</p:attrName>
                                        </p:attrNameLst>
                                      </p:cBhvr>
                                      <p:to>
                                        <p:strVal val="visible"/>
                                      </p:to>
                                    </p:set>
                                    <p:animEffect transition="in" filter="wipe(left)">
                                      <p:cBhvr>
                                        <p:cTn id="21" dur="1000"/>
                                        <p:tgtEl>
                                          <p:spTgt spid="34830"/>
                                        </p:tgtEl>
                                      </p:cBhvr>
                                    </p:animEffect>
                                  </p:childTnLst>
                                </p:cTn>
                              </p:par>
                            </p:childTnLst>
                          </p:cTn>
                        </p:par>
                        <p:par>
                          <p:cTn id="22" fill="hold" nodeType="afterGroup">
                            <p:stCondLst>
                              <p:cond delay="3500"/>
                            </p:stCondLst>
                            <p:childTnLst>
                              <p:par>
                                <p:cTn id="23" presetID="23" presetClass="entr" presetSubtype="16" fill="hold" nodeType="afterEffect">
                                  <p:stCondLst>
                                    <p:cond delay="2000"/>
                                  </p:stCondLst>
                                  <p:childTnLst>
                                    <p:set>
                                      <p:cBhvr>
                                        <p:cTn id="24" dur="1" fill="hold">
                                          <p:stCondLst>
                                            <p:cond delay="0"/>
                                          </p:stCondLst>
                                        </p:cTn>
                                        <p:tgtEl>
                                          <p:spTgt spid="34826"/>
                                        </p:tgtEl>
                                        <p:attrNameLst>
                                          <p:attrName>style.visibility</p:attrName>
                                        </p:attrNameLst>
                                      </p:cBhvr>
                                      <p:to>
                                        <p:strVal val="visible"/>
                                      </p:to>
                                    </p:set>
                                    <p:anim calcmode="lin" valueType="num">
                                      <p:cBhvr>
                                        <p:cTn id="25" dur="1000" fill="hold"/>
                                        <p:tgtEl>
                                          <p:spTgt spid="34826"/>
                                        </p:tgtEl>
                                        <p:attrNameLst>
                                          <p:attrName>ppt_w</p:attrName>
                                        </p:attrNameLst>
                                      </p:cBhvr>
                                      <p:tavLst>
                                        <p:tav tm="0">
                                          <p:val>
                                            <p:fltVal val="0"/>
                                          </p:val>
                                        </p:tav>
                                        <p:tav tm="100000">
                                          <p:val>
                                            <p:strVal val="#ppt_w"/>
                                          </p:val>
                                        </p:tav>
                                      </p:tavLst>
                                    </p:anim>
                                    <p:anim calcmode="lin" valueType="num">
                                      <p:cBhvr>
                                        <p:cTn id="26" dur="1000" fill="hold"/>
                                        <p:tgtEl>
                                          <p:spTgt spid="3482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500"/>
                            </p:stCondLst>
                            <p:childTnLst>
                              <p:par>
                                <p:cTn id="28" presetID="10" presetClass="entr" presetSubtype="0" fill="hold" nodeType="afterEffect">
                                  <p:stCondLst>
                                    <p:cond delay="0"/>
                                  </p:stCondLst>
                                  <p:childTnLst>
                                    <p:set>
                                      <p:cBhvr>
                                        <p:cTn id="29" dur="1" fill="hold">
                                          <p:stCondLst>
                                            <p:cond delay="0"/>
                                          </p:stCondLst>
                                        </p:cTn>
                                        <p:tgtEl>
                                          <p:spTgt spid="34825">
                                            <p:txEl>
                                              <p:pRg st="6" end="6"/>
                                            </p:txEl>
                                          </p:spTgt>
                                        </p:tgtEl>
                                        <p:attrNameLst>
                                          <p:attrName>style.visibility</p:attrName>
                                        </p:attrNameLst>
                                      </p:cBhvr>
                                      <p:to>
                                        <p:strVal val="visible"/>
                                      </p:to>
                                    </p:set>
                                    <p:animEffect transition="in" filter="fade">
                                      <p:cBhvr>
                                        <p:cTn id="30" dur="500"/>
                                        <p:tgtEl>
                                          <p:spTgt spid="34825">
                                            <p:txEl>
                                              <p:pRg st="6" end="6"/>
                                            </p:txEl>
                                          </p:spTgt>
                                        </p:tgtEl>
                                      </p:cBhvr>
                                    </p:animEffect>
                                  </p:childTnLst>
                                </p:cTn>
                              </p:par>
                            </p:childTnLst>
                          </p:cTn>
                        </p:par>
                        <p:par>
                          <p:cTn id="31" fill="hold" nodeType="afterGroup">
                            <p:stCondLst>
                              <p:cond delay="7000"/>
                            </p:stCondLst>
                            <p:childTnLst>
                              <p:par>
                                <p:cTn id="32" presetID="53" presetClass="exit" presetSubtype="0" fill="hold" nodeType="afterEffect">
                                  <p:stCondLst>
                                    <p:cond delay="2000"/>
                                  </p:stCondLst>
                                  <p:childTnLst>
                                    <p:anim calcmode="lin" valueType="num">
                                      <p:cBhvr>
                                        <p:cTn id="33" dur="3000"/>
                                        <p:tgtEl>
                                          <p:spTgt spid="34826"/>
                                        </p:tgtEl>
                                        <p:attrNameLst>
                                          <p:attrName>ppt_w</p:attrName>
                                        </p:attrNameLst>
                                      </p:cBhvr>
                                      <p:tavLst>
                                        <p:tav tm="0">
                                          <p:val>
                                            <p:strVal val="ppt_w"/>
                                          </p:val>
                                        </p:tav>
                                        <p:tav tm="100000">
                                          <p:val>
                                            <p:fltVal val="0"/>
                                          </p:val>
                                        </p:tav>
                                      </p:tavLst>
                                    </p:anim>
                                    <p:anim calcmode="lin" valueType="num">
                                      <p:cBhvr>
                                        <p:cTn id="34" dur="3000"/>
                                        <p:tgtEl>
                                          <p:spTgt spid="34826"/>
                                        </p:tgtEl>
                                        <p:attrNameLst>
                                          <p:attrName>ppt_h</p:attrName>
                                        </p:attrNameLst>
                                      </p:cBhvr>
                                      <p:tavLst>
                                        <p:tav tm="0">
                                          <p:val>
                                            <p:strVal val="ppt_h"/>
                                          </p:val>
                                        </p:tav>
                                        <p:tav tm="100000">
                                          <p:val>
                                            <p:fltVal val="0"/>
                                          </p:val>
                                        </p:tav>
                                      </p:tavLst>
                                    </p:anim>
                                    <p:animEffect transition="out" filter="fade">
                                      <p:cBhvr>
                                        <p:cTn id="35" dur="3000"/>
                                        <p:tgtEl>
                                          <p:spTgt spid="34826"/>
                                        </p:tgtEl>
                                      </p:cBhvr>
                                    </p:animEffect>
                                    <p:set>
                                      <p:cBhvr>
                                        <p:cTn id="36" dur="1" fill="hold">
                                          <p:stCondLst>
                                            <p:cond delay="2999"/>
                                          </p:stCondLst>
                                        </p:cTn>
                                        <p:tgtEl>
                                          <p:spTgt spid="34826"/>
                                        </p:tgtEl>
                                        <p:attrNameLst>
                                          <p:attrName>style.visibility</p:attrName>
                                        </p:attrNameLst>
                                      </p:cBhvr>
                                      <p:to>
                                        <p:strVal val="hidden"/>
                                      </p:to>
                                    </p:set>
                                  </p:childTnLst>
                                </p:cTn>
                              </p:par>
                            </p:childTnLst>
                          </p:cTn>
                        </p:par>
                        <p:par>
                          <p:cTn id="37" fill="hold" nodeType="afterGroup">
                            <p:stCondLst>
                              <p:cond delay="12000"/>
                            </p:stCondLst>
                            <p:childTnLst>
                              <p:par>
                                <p:cTn id="38" presetID="10" presetClass="entr" presetSubtype="0" fill="hold" nodeType="afterEffect">
                                  <p:stCondLst>
                                    <p:cond delay="0"/>
                                  </p:stCondLst>
                                  <p:childTnLst>
                                    <p:set>
                                      <p:cBhvr>
                                        <p:cTn id="39" dur="1" fill="hold">
                                          <p:stCondLst>
                                            <p:cond delay="0"/>
                                          </p:stCondLst>
                                        </p:cTn>
                                        <p:tgtEl>
                                          <p:spTgt spid="34827"/>
                                        </p:tgtEl>
                                        <p:attrNameLst>
                                          <p:attrName>style.visibility</p:attrName>
                                        </p:attrNameLst>
                                      </p:cBhvr>
                                      <p:to>
                                        <p:strVal val="visible"/>
                                      </p:to>
                                    </p:set>
                                    <p:animEffect transition="in" filter="fade">
                                      <p:cBhvr>
                                        <p:cTn id="40" dur="2010"/>
                                        <p:tgtEl>
                                          <p:spTgt spid="34827"/>
                                        </p:tgtEl>
                                      </p:cBhvr>
                                    </p:animEffect>
                                  </p:childTnLst>
                                </p:cTn>
                              </p:par>
                            </p:childTnLst>
                          </p:cTn>
                        </p:par>
                        <p:par>
                          <p:cTn id="41" fill="hold" nodeType="afterGroup">
                            <p:stCondLst>
                              <p:cond delay="14010"/>
                            </p:stCondLst>
                            <p:childTnLst>
                              <p:par>
                                <p:cTn id="42" presetID="10" presetClass="entr" presetSubtype="0" fill="hold" nodeType="afterEffect">
                                  <p:stCondLst>
                                    <p:cond delay="0"/>
                                  </p:stCondLst>
                                  <p:childTnLst>
                                    <p:set>
                                      <p:cBhvr>
                                        <p:cTn id="43" dur="1" fill="hold">
                                          <p:stCondLst>
                                            <p:cond delay="0"/>
                                          </p:stCondLst>
                                        </p:cTn>
                                        <p:tgtEl>
                                          <p:spTgt spid="34825">
                                            <p:txEl>
                                              <p:pRg st="8" end="8"/>
                                            </p:txEl>
                                          </p:spTgt>
                                        </p:tgtEl>
                                        <p:attrNameLst>
                                          <p:attrName>style.visibility</p:attrName>
                                        </p:attrNameLst>
                                      </p:cBhvr>
                                      <p:to>
                                        <p:strVal val="visible"/>
                                      </p:to>
                                    </p:set>
                                    <p:animEffect transition="in" filter="fade">
                                      <p:cBhvr>
                                        <p:cTn id="44" dur="500"/>
                                        <p:tgtEl>
                                          <p:spTgt spid="34825">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4825">
                                            <p:txEl>
                                              <p:pRg st="9" end="9"/>
                                            </p:txEl>
                                          </p:spTgt>
                                        </p:tgtEl>
                                        <p:attrNameLst>
                                          <p:attrName>style.visibility</p:attrName>
                                        </p:attrNameLst>
                                      </p:cBhvr>
                                      <p:to>
                                        <p:strVal val="visible"/>
                                      </p:to>
                                    </p:set>
                                    <p:animEffect transition="in" filter="fade">
                                      <p:cBhvr>
                                        <p:cTn id="47" dur="500"/>
                                        <p:tgtEl>
                                          <p:spTgt spid="34825">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4825">
                                            <p:txEl>
                                              <p:pRg st="10" end="10"/>
                                            </p:txEl>
                                          </p:spTgt>
                                        </p:tgtEl>
                                        <p:attrNameLst>
                                          <p:attrName>style.visibility</p:attrName>
                                        </p:attrNameLst>
                                      </p:cBhvr>
                                      <p:to>
                                        <p:strVal val="visible"/>
                                      </p:to>
                                    </p:set>
                                    <p:animEffect transition="in" filter="fade">
                                      <p:cBhvr>
                                        <p:cTn id="50" dur="500"/>
                                        <p:tgtEl>
                                          <p:spTgt spid="34825">
                                            <p:txEl>
                                              <p:pRg st="10" end="10"/>
                                            </p:txEl>
                                          </p:spTgt>
                                        </p:tgtEl>
                                      </p:cBhvr>
                                    </p:animEffect>
                                  </p:childTnLst>
                                </p:cTn>
                              </p:par>
                            </p:childTnLst>
                          </p:cTn>
                        </p:par>
                        <p:par>
                          <p:cTn id="51" fill="hold">
                            <p:stCondLst>
                              <p:cond delay="14510"/>
                            </p:stCondLst>
                            <p:childTnLst>
                              <p:par>
                                <p:cTn id="52" presetID="22" presetClass="entr" presetSubtype="8" fill="hold" grpId="0" nodeType="afterEffect">
                                  <p:stCondLst>
                                    <p:cond delay="0"/>
                                  </p:stCondLst>
                                  <p:childTnLst>
                                    <p:set>
                                      <p:cBhvr>
                                        <p:cTn id="53" dur="1" fill="hold">
                                          <p:stCondLst>
                                            <p:cond delay="0"/>
                                          </p:stCondLst>
                                        </p:cTn>
                                        <p:tgtEl>
                                          <p:spTgt spid="34829"/>
                                        </p:tgtEl>
                                        <p:attrNameLst>
                                          <p:attrName>style.visibility</p:attrName>
                                        </p:attrNameLst>
                                      </p:cBhvr>
                                      <p:to>
                                        <p:strVal val="visible"/>
                                      </p:to>
                                    </p:set>
                                    <p:animEffect transition="in" filter="wipe(left)">
                                      <p:cBhvr>
                                        <p:cTn id="54" dur="1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DaveMcNhawks 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68705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11"/>
          <p:cNvSpPr>
            <a:spLocks noChangeArrowheads="1"/>
          </p:cNvSpPr>
          <p:nvPr/>
        </p:nvSpPr>
        <p:spPr bwMode="auto">
          <a:xfrm>
            <a:off x="381000" y="3886200"/>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FFFF00"/>
                </a:solidFill>
              </a:rPr>
              <a:t>Wingbeat</a:t>
            </a:r>
            <a:r>
              <a:rPr lang="en-US" dirty="0">
                <a:solidFill>
                  <a:srgbClr val="FFFF00"/>
                </a:solidFill>
              </a:rPr>
              <a:t>:</a:t>
            </a:r>
          </a:p>
        </p:txBody>
      </p:sp>
      <p:sp>
        <p:nvSpPr>
          <p:cNvPr id="44042" name="Rectangle 10"/>
          <p:cNvSpPr>
            <a:spLocks noChangeArrowheads="1"/>
          </p:cNvSpPr>
          <p:nvPr/>
        </p:nvSpPr>
        <p:spPr bwMode="auto">
          <a:xfrm>
            <a:off x="2012094" y="4419600"/>
            <a:ext cx="1457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Snappy</a:t>
            </a:r>
          </a:p>
        </p:txBody>
      </p:sp>
      <p:sp>
        <p:nvSpPr>
          <p:cNvPr id="44041" name="Rectangle 9"/>
          <p:cNvSpPr>
            <a:spLocks noChangeArrowheads="1"/>
          </p:cNvSpPr>
          <p:nvPr/>
        </p:nvSpPr>
        <p:spPr bwMode="auto">
          <a:xfrm>
            <a:off x="3432086" y="4953000"/>
            <a:ext cx="10647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Deep</a:t>
            </a:r>
          </a:p>
        </p:txBody>
      </p:sp>
      <p:sp>
        <p:nvSpPr>
          <p:cNvPr id="44040" name="Rectangle 8"/>
          <p:cNvSpPr>
            <a:spLocks noChangeArrowheads="1"/>
          </p:cNvSpPr>
          <p:nvPr/>
        </p:nvSpPr>
        <p:spPr bwMode="auto">
          <a:xfrm>
            <a:off x="4496801" y="5410200"/>
            <a:ext cx="30428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Rapid </a:t>
            </a:r>
            <a:r>
              <a:rPr lang="en-US" sz="1800" b="0" dirty="0">
                <a:solidFill>
                  <a:schemeClr val="bg1"/>
                </a:solidFill>
              </a:rPr>
              <a:t>(hard to count)</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42">
                                            <p:txEl>
                                              <p:pRg st="0" end="0"/>
                                            </p:txEl>
                                          </p:spTgt>
                                        </p:tgtEl>
                                        <p:attrNameLst>
                                          <p:attrName>style.visibility</p:attrName>
                                        </p:attrNameLst>
                                      </p:cBhvr>
                                      <p:to>
                                        <p:strVal val="visible"/>
                                      </p:to>
                                    </p:set>
                                    <p:animEffect transition="in" filter="fade">
                                      <p:cBhvr>
                                        <p:cTn id="9" dur="2000"/>
                                        <p:tgtEl>
                                          <p:spTgt spid="44042">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4041">
                                            <p:txEl>
                                              <p:pRg st="0" end="0"/>
                                            </p:txEl>
                                          </p:spTgt>
                                        </p:tgtEl>
                                        <p:attrNameLst>
                                          <p:attrName>style.visibility</p:attrName>
                                        </p:attrNameLst>
                                      </p:cBhvr>
                                      <p:to>
                                        <p:strVal val="visible"/>
                                      </p:to>
                                    </p:set>
                                    <p:animEffect transition="in" filter="fade">
                                      <p:cBhvr>
                                        <p:cTn id="13" dur="2000"/>
                                        <p:tgtEl>
                                          <p:spTgt spid="44041">
                                            <p:txEl>
                                              <p:pRg st="0" end="0"/>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44040">
                                            <p:txEl>
                                              <p:pRg st="0" end="0"/>
                                            </p:txEl>
                                          </p:spTgt>
                                        </p:tgtEl>
                                        <p:attrNameLst>
                                          <p:attrName>style.visibility</p:attrName>
                                        </p:attrNameLst>
                                      </p:cBhvr>
                                      <p:to>
                                        <p:strVal val="visible"/>
                                      </p:to>
                                    </p:set>
                                    <p:animEffect transition="in" filter="fade">
                                      <p:cBhvr>
                                        <p:cTn id="17" dur="2000"/>
                                        <p:tgtEl>
                                          <p:spTgt spid="440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5" name="Object 7"/>
          <p:cNvGraphicFramePr>
            <a:graphicFrameLocks noChangeAspect="1"/>
          </p:cNvGraphicFramePr>
          <p:nvPr/>
        </p:nvGraphicFramePr>
        <p:xfrm>
          <a:off x="4876800" y="1447800"/>
          <a:ext cx="4098925" cy="4191000"/>
        </p:xfrm>
        <a:graphic>
          <a:graphicData uri="http://schemas.openxmlformats.org/presentationml/2006/ole">
            <mc:AlternateContent xmlns:mc="http://schemas.openxmlformats.org/markup-compatibility/2006">
              <mc:Choice xmlns:v="urn:schemas-microsoft-com:vml" Requires="v">
                <p:oleObj spid="_x0000_s38754" name="Image" r:id="rId4" imgW="3923810" imgH="4012698" progId="">
                  <p:embed/>
                </p:oleObj>
              </mc:Choice>
              <mc:Fallback>
                <p:oleObj name="Image" r:id="rId4" imgW="3923810" imgH="4012698" progId="">
                  <p:embed/>
                  <p:pic>
                    <p:nvPicPr>
                      <p:cNvPr id="0" name="Picture 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40989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1" name="Object 13"/>
          <p:cNvGraphicFramePr>
            <a:graphicFrameLocks noChangeAspect="1"/>
          </p:cNvGraphicFramePr>
          <p:nvPr>
            <p:extLst>
              <p:ext uri="{D42A27DB-BD31-4B8C-83A1-F6EECF244321}">
                <p14:modId xmlns:p14="http://schemas.microsoft.com/office/powerpoint/2010/main" val="1570091595"/>
              </p:ext>
            </p:extLst>
          </p:nvPr>
        </p:nvGraphicFramePr>
        <p:xfrm>
          <a:off x="4261243" y="1401817"/>
          <a:ext cx="4736314" cy="5029200"/>
        </p:xfrm>
        <a:graphic>
          <a:graphicData uri="http://schemas.openxmlformats.org/presentationml/2006/ole">
            <mc:AlternateContent xmlns:mc="http://schemas.openxmlformats.org/markup-compatibility/2006">
              <mc:Choice xmlns:v="urn:schemas-microsoft-com:vml" Requires="v">
                <p:oleObj spid="_x0000_s38755" name="Image" r:id="rId6" imgW="4939683" imgH="5244444" progId="">
                  <p:embed/>
                </p:oleObj>
              </mc:Choice>
              <mc:Fallback>
                <p:oleObj name="Image" r:id="rId6" imgW="4939683" imgH="5244444" progId="">
                  <p:embed/>
                  <p:pic>
                    <p:nvPicPr>
                      <p:cNvPr id="0" name="Picture 7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43" y="1401817"/>
                        <a:ext cx="4736314"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6" name="Text Box 8"/>
          <p:cNvSpPr txBox="1">
            <a:spLocks noChangeArrowheads="1"/>
          </p:cNvSpPr>
          <p:nvPr/>
        </p:nvSpPr>
        <p:spPr bwMode="auto">
          <a:xfrm>
            <a:off x="304800" y="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latin typeface="Arial" charset="0"/>
            </a:endParaRPr>
          </a:p>
        </p:txBody>
      </p:sp>
      <p:sp>
        <p:nvSpPr>
          <p:cNvPr id="37898" name="Rectangle 10"/>
          <p:cNvSpPr>
            <a:spLocks noChangeArrowheads="1"/>
          </p:cNvSpPr>
          <p:nvPr/>
        </p:nvSpPr>
        <p:spPr bwMode="auto">
          <a:xfrm>
            <a:off x="4567611" y="256573"/>
            <a:ext cx="541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dirty="0"/>
              <a:t> </a:t>
            </a:r>
            <a:r>
              <a:rPr lang="en-US" dirty="0">
                <a:solidFill>
                  <a:schemeClr val="bg1"/>
                </a:solidFill>
              </a:rPr>
              <a:t>medium-sized Accipiter</a:t>
            </a:r>
          </a:p>
        </p:txBody>
      </p:sp>
      <p:sp>
        <p:nvSpPr>
          <p:cNvPr id="37899" name="Rectangle 11"/>
          <p:cNvSpPr>
            <a:spLocks noChangeArrowheads="1"/>
          </p:cNvSpPr>
          <p:nvPr/>
        </p:nvSpPr>
        <p:spPr bwMode="auto">
          <a:xfrm>
            <a:off x="0" y="1085850"/>
            <a:ext cx="66294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b="0" dirty="0">
                <a:solidFill>
                  <a:schemeClr val="bg1"/>
                </a:solidFill>
              </a:rPr>
              <a:t> </a:t>
            </a:r>
            <a:r>
              <a:rPr lang="en-US" sz="2000" dirty="0">
                <a:solidFill>
                  <a:schemeClr val="bg1"/>
                </a:solidFill>
              </a:rPr>
              <a:t>Short-</a:t>
            </a:r>
            <a:r>
              <a:rPr lang="en-US" sz="2000" dirty="0" err="1">
                <a:solidFill>
                  <a:schemeClr val="bg1"/>
                </a:solidFill>
              </a:rPr>
              <a:t>ish</a:t>
            </a:r>
            <a:r>
              <a:rPr lang="en-US" sz="2000" dirty="0">
                <a:solidFill>
                  <a:schemeClr val="bg1"/>
                </a:solidFill>
              </a:rPr>
              <a:t>, rounded wings</a:t>
            </a:r>
          </a:p>
          <a:p>
            <a:pPr algn="l"/>
            <a:endParaRPr lang="en-US" sz="2000" dirty="0">
              <a:solidFill>
                <a:schemeClr val="bg1"/>
              </a:solidFill>
            </a:endParaRPr>
          </a:p>
          <a:p>
            <a:pPr algn="l">
              <a:buFontTx/>
              <a:buChar char="•"/>
            </a:pPr>
            <a:r>
              <a:rPr lang="en-US" sz="2000" dirty="0">
                <a:solidFill>
                  <a:schemeClr val="bg1"/>
                </a:solidFill>
              </a:rPr>
              <a:t> Straight leading edge of</a:t>
            </a:r>
          </a:p>
          <a:p>
            <a:pPr algn="l"/>
            <a:r>
              <a:rPr lang="en-US" sz="2000" dirty="0">
                <a:solidFill>
                  <a:schemeClr val="bg1"/>
                </a:solidFill>
              </a:rPr>
              <a:t>   wing</a:t>
            </a:r>
          </a:p>
          <a:p>
            <a:pPr algn="l"/>
            <a:endParaRPr lang="en-US" sz="2000" dirty="0">
              <a:solidFill>
                <a:schemeClr val="bg1"/>
              </a:solidFill>
            </a:endParaRPr>
          </a:p>
          <a:p>
            <a:pPr algn="l">
              <a:buFontTx/>
              <a:buChar char="•"/>
            </a:pPr>
            <a:r>
              <a:rPr lang="en-US" sz="2000" dirty="0">
                <a:solidFill>
                  <a:schemeClr val="bg1"/>
                </a:solidFill>
              </a:rPr>
              <a:t> Protruding head</a:t>
            </a:r>
          </a:p>
          <a:p>
            <a:pPr algn="l">
              <a:buFontTx/>
              <a:buChar char="•"/>
            </a:pPr>
            <a:endParaRPr lang="en-US" sz="2000" dirty="0">
              <a:solidFill>
                <a:schemeClr val="bg1"/>
              </a:solidFill>
            </a:endParaRPr>
          </a:p>
          <a:p>
            <a:pPr algn="l">
              <a:buFontTx/>
              <a:buChar char="•"/>
            </a:pPr>
            <a:r>
              <a:rPr lang="en-US" sz="2000" dirty="0">
                <a:solidFill>
                  <a:schemeClr val="bg1"/>
                </a:solidFill>
              </a:rPr>
              <a:t> Long, usually rounded tail</a:t>
            </a:r>
          </a:p>
        </p:txBody>
      </p:sp>
      <p:sp>
        <p:nvSpPr>
          <p:cNvPr id="37897" name="Text Box 9"/>
          <p:cNvSpPr txBox="1">
            <a:spLocks noChangeArrowheads="1"/>
          </p:cNvSpPr>
          <p:nvPr/>
        </p:nvSpPr>
        <p:spPr bwMode="auto">
          <a:xfrm>
            <a:off x="228600" y="160338"/>
            <a:ext cx="4443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Cooper’s Hawk</a:t>
            </a:r>
          </a:p>
        </p:txBody>
      </p:sp>
      <p:sp>
        <p:nvSpPr>
          <p:cNvPr id="37904" name="Text Box 16"/>
          <p:cNvSpPr txBox="1">
            <a:spLocks noChangeArrowheads="1"/>
          </p:cNvSpPr>
          <p:nvPr/>
        </p:nvSpPr>
        <p:spPr bwMode="auto">
          <a:xfrm>
            <a:off x="3895725" y="5638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3" name="Straight Arrow Connector 2"/>
          <p:cNvCxnSpPr/>
          <p:nvPr/>
        </p:nvCxnSpPr>
        <p:spPr bwMode="auto">
          <a:xfrm>
            <a:off x="2057400" y="2209800"/>
            <a:ext cx="4038600" cy="990600"/>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77862" y="3429000"/>
            <a:ext cx="3352800" cy="487417"/>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14" y="3774922"/>
            <a:ext cx="3386412" cy="294617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fltVal val="0"/>
                                          </p:val>
                                        </p:tav>
                                        <p:tav tm="100000">
                                          <p:val>
                                            <p:strVal val="#ppt_w"/>
                                          </p:val>
                                        </p:tav>
                                      </p:tavLst>
                                    </p:anim>
                                    <p:anim calcmode="lin" valueType="num">
                                      <p:cBhvr>
                                        <p:cTn id="8" dur="1000" fill="hold"/>
                                        <p:tgtEl>
                                          <p:spTgt spid="37895"/>
                                        </p:tgtEl>
                                        <p:attrNameLst>
                                          <p:attrName>ppt_h</p:attrName>
                                        </p:attrNameLst>
                                      </p:cBhvr>
                                      <p:tavLst>
                                        <p:tav tm="0">
                                          <p:val>
                                            <p:fltVal val="0"/>
                                          </p:val>
                                        </p:tav>
                                        <p:tav tm="100000">
                                          <p:val>
                                            <p:strVal val="#ppt_h"/>
                                          </p:val>
                                        </p:tav>
                                      </p:tavLst>
                                    </p:anim>
                                    <p:animEffect transition="in" filter="fade">
                                      <p:cBhvr>
                                        <p:cTn id="9" dur="1000"/>
                                        <p:tgtEl>
                                          <p:spTgt spid="3789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899"/>
                                        </p:tgtEl>
                                        <p:attrNameLst>
                                          <p:attrName>style.visibility</p:attrName>
                                        </p:attrNameLst>
                                      </p:cBhvr>
                                      <p:to>
                                        <p:strVal val="visible"/>
                                      </p:to>
                                    </p:set>
                                    <p:animEffect transition="in" filter="fade">
                                      <p:cBhvr>
                                        <p:cTn id="12" dur="1500"/>
                                        <p:tgtEl>
                                          <p:spTgt spid="3789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7899">
                                            <p:txEl>
                                              <p:pRg st="0" end="0"/>
                                            </p:txEl>
                                          </p:spTgt>
                                        </p:tgtEl>
                                        <p:attrNameLst>
                                          <p:attrName>style.visibility</p:attrName>
                                        </p:attrNameLst>
                                      </p:cBhvr>
                                      <p:to>
                                        <p:strVal val="visible"/>
                                      </p:to>
                                    </p:set>
                                    <p:animEffect transition="in" filter="fade">
                                      <p:cBhvr>
                                        <p:cTn id="16" dur="2000"/>
                                        <p:tgtEl>
                                          <p:spTgt spid="37899">
                                            <p:txEl>
                                              <p:pRg st="0" end="0"/>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899">
                                            <p:txEl>
                                              <p:pRg st="2" end="2"/>
                                            </p:txEl>
                                          </p:spTgt>
                                        </p:tgtEl>
                                        <p:attrNameLst>
                                          <p:attrName>style.visibility</p:attrName>
                                        </p:attrNameLst>
                                      </p:cBhvr>
                                      <p:to>
                                        <p:strVal val="visible"/>
                                      </p:to>
                                    </p:set>
                                    <p:animEffect transition="in" filter="fade">
                                      <p:cBhvr>
                                        <p:cTn id="20" dur="2000"/>
                                        <p:tgtEl>
                                          <p:spTgt spid="3789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9">
                                            <p:txEl>
                                              <p:pRg st="3" end="3"/>
                                            </p:txEl>
                                          </p:spTgt>
                                        </p:tgtEl>
                                        <p:attrNameLst>
                                          <p:attrName>style.visibility</p:attrName>
                                        </p:attrNameLst>
                                      </p:cBhvr>
                                      <p:to>
                                        <p:strVal val="visible"/>
                                      </p:to>
                                    </p:set>
                                    <p:animEffect transition="in" filter="fade">
                                      <p:cBhvr>
                                        <p:cTn id="23" dur="2000"/>
                                        <p:tgtEl>
                                          <p:spTgt spid="37899">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7899">
                                            <p:txEl>
                                              <p:pRg st="5" end="5"/>
                                            </p:txEl>
                                          </p:spTgt>
                                        </p:tgtEl>
                                        <p:attrNameLst>
                                          <p:attrName>style.visibility</p:attrName>
                                        </p:attrNameLst>
                                      </p:cBhvr>
                                      <p:to>
                                        <p:strVal val="visible"/>
                                      </p:to>
                                    </p:set>
                                    <p:animEffect transition="in" filter="fade">
                                      <p:cBhvr>
                                        <p:cTn id="31" dur="2000"/>
                                        <p:tgtEl>
                                          <p:spTgt spid="37899">
                                            <p:txEl>
                                              <p:pRg st="5" end="5"/>
                                            </p:txEl>
                                          </p:spTgt>
                                        </p:tgtEl>
                                      </p:cBhvr>
                                    </p:animEffect>
                                  </p:childTnLst>
                                </p:cTn>
                              </p:par>
                            </p:childTnLst>
                          </p:cTn>
                        </p:par>
                        <p:par>
                          <p:cTn id="32" fill="hold">
                            <p:stCondLst>
                              <p:cond delay="9000"/>
                            </p:stCondLst>
                            <p:childTnLst>
                              <p:par>
                                <p:cTn id="33" presetID="10" presetClass="entr" presetSubtype="0" fill="hold" nodeType="afterEffect">
                                  <p:stCondLst>
                                    <p:cond delay="0"/>
                                  </p:stCondLst>
                                  <p:childTnLst>
                                    <p:set>
                                      <p:cBhvr>
                                        <p:cTn id="34" dur="1" fill="hold">
                                          <p:stCondLst>
                                            <p:cond delay="0"/>
                                          </p:stCondLst>
                                        </p:cTn>
                                        <p:tgtEl>
                                          <p:spTgt spid="37899">
                                            <p:txEl>
                                              <p:pRg st="7" end="7"/>
                                            </p:txEl>
                                          </p:spTgt>
                                        </p:tgtEl>
                                        <p:attrNameLst>
                                          <p:attrName>style.visibility</p:attrName>
                                        </p:attrNameLst>
                                      </p:cBhvr>
                                      <p:to>
                                        <p:strVal val="visible"/>
                                      </p:to>
                                    </p:set>
                                    <p:animEffect transition="in" filter="fade">
                                      <p:cBhvr>
                                        <p:cTn id="35" dur="2000"/>
                                        <p:tgtEl>
                                          <p:spTgt spid="37899">
                                            <p:txEl>
                                              <p:pRg st="7" end="7"/>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20" name="Object 4"/>
          <p:cNvGraphicFramePr>
            <a:graphicFrameLocks noChangeAspect="1"/>
          </p:cNvGraphicFramePr>
          <p:nvPr>
            <p:extLst>
              <p:ext uri="{D42A27DB-BD31-4B8C-83A1-F6EECF244321}">
                <p14:modId xmlns:p14="http://schemas.microsoft.com/office/powerpoint/2010/main" val="2494745979"/>
              </p:ext>
            </p:extLst>
          </p:nvPr>
        </p:nvGraphicFramePr>
        <p:xfrm>
          <a:off x="3256756" y="100657"/>
          <a:ext cx="5411788" cy="5746750"/>
        </p:xfrm>
        <a:graphic>
          <a:graphicData uri="http://schemas.openxmlformats.org/presentationml/2006/ole">
            <mc:AlternateContent xmlns:mc="http://schemas.openxmlformats.org/markup-compatibility/2006">
              <mc:Choice xmlns:v="urn:schemas-microsoft-com:vml" Requires="v">
                <p:oleObj spid="_x0000_s265653" name="Image" r:id="rId3" imgW="4939683" imgH="5244444" progId="">
                  <p:embed/>
                </p:oleObj>
              </mc:Choice>
              <mc:Fallback>
                <p:oleObj name="Image" r:id="rId3" imgW="4939683" imgH="5244444" progId="">
                  <p:embed/>
                  <p:pic>
                    <p:nvPicPr>
                      <p:cNvPr id="0" name="Picture 3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56" y="100657"/>
                        <a:ext cx="5411788"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5222" name="Rectangle 6"/>
          <p:cNvSpPr>
            <a:spLocks noChangeArrowheads="1"/>
          </p:cNvSpPr>
          <p:nvPr/>
        </p:nvSpPr>
        <p:spPr bwMode="auto">
          <a:xfrm>
            <a:off x="1374122" y="2824655"/>
            <a:ext cx="190789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Slower</a:t>
            </a:r>
          </a:p>
          <a:p>
            <a:r>
              <a:rPr lang="en-US" sz="1100" dirty="0">
                <a:solidFill>
                  <a:schemeClr val="bg1"/>
                </a:solidFill>
              </a:rPr>
              <a:t>(than Sharp-shinned)</a:t>
            </a:r>
          </a:p>
        </p:txBody>
      </p:sp>
      <p:sp>
        <p:nvSpPr>
          <p:cNvPr id="265223" name="Rectangle 7"/>
          <p:cNvSpPr>
            <a:spLocks noChangeArrowheads="1"/>
          </p:cNvSpPr>
          <p:nvPr/>
        </p:nvSpPr>
        <p:spPr bwMode="auto">
          <a:xfrm>
            <a:off x="1051622" y="2138855"/>
            <a:ext cx="1552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a:t>
            </a:r>
          </a:p>
        </p:txBody>
      </p:sp>
      <p:sp>
        <p:nvSpPr>
          <p:cNvPr id="265224" name="Rectangle 8"/>
          <p:cNvSpPr>
            <a:spLocks noChangeArrowheads="1"/>
          </p:cNvSpPr>
          <p:nvPr/>
        </p:nvSpPr>
        <p:spPr bwMode="auto">
          <a:xfrm>
            <a:off x="610822" y="1529255"/>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Stiff</a:t>
            </a:r>
          </a:p>
        </p:txBody>
      </p:sp>
      <p:sp>
        <p:nvSpPr>
          <p:cNvPr id="265225" name="Rectangle 9"/>
          <p:cNvSpPr>
            <a:spLocks noChangeArrowheads="1"/>
          </p:cNvSpPr>
          <p:nvPr/>
        </p:nvSpPr>
        <p:spPr bwMode="auto">
          <a:xfrm>
            <a:off x="181082" y="767255"/>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Wingbeat:</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5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5"/>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265224"/>
                                        </p:tgtEl>
                                        <p:attrNameLst>
                                          <p:attrName>style.visibility</p:attrName>
                                        </p:attrNameLst>
                                      </p:cBhvr>
                                      <p:to>
                                        <p:strVal val="visible"/>
                                      </p:to>
                                    </p:set>
                                    <p:animEffect transition="in" filter="fade">
                                      <p:cBhvr>
                                        <p:cTn id="12" dur="2000"/>
                                        <p:tgtEl>
                                          <p:spTgt spid="265224"/>
                                        </p:tgtEl>
                                      </p:cBhvr>
                                    </p:animEffect>
                                  </p:childTnLst>
                                </p:cTn>
                              </p:par>
                            </p:childTnLst>
                          </p:cTn>
                        </p:par>
                        <p:par>
                          <p:cTn id="13" fill="hold" nodeType="afterGroup">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65223"/>
                                        </p:tgtEl>
                                        <p:attrNameLst>
                                          <p:attrName>style.visibility</p:attrName>
                                        </p:attrNameLst>
                                      </p:cBhvr>
                                      <p:to>
                                        <p:strVal val="visible"/>
                                      </p:to>
                                    </p:set>
                                    <p:animEffect transition="in" filter="fade">
                                      <p:cBhvr>
                                        <p:cTn id="16" dur="2000"/>
                                        <p:tgtEl>
                                          <p:spTgt spid="265223"/>
                                        </p:tgtEl>
                                      </p:cBhvr>
                                    </p:animEffect>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265222"/>
                                        </p:tgtEl>
                                        <p:attrNameLst>
                                          <p:attrName>style.visibility</p:attrName>
                                        </p:attrNameLst>
                                      </p:cBhvr>
                                      <p:to>
                                        <p:strVal val="visible"/>
                                      </p:to>
                                    </p:set>
                                    <p:animEffect transition="in" filter="fade">
                                      <p:cBhvr>
                                        <p:cTn id="20" dur="2000"/>
                                        <p:tgtEl>
                                          <p:spTgt spid="265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p:bldP spid="265223" grpId="0"/>
      <p:bldP spid="265224" grpId="0"/>
      <p:bldP spid="26522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15155</TotalTime>
  <Words>2260</Words>
  <Application>Microsoft Office PowerPoint</Application>
  <PresentationFormat>On-screen Show (4:3)</PresentationFormat>
  <Paragraphs>453</Paragraphs>
  <Slides>57</Slides>
  <Notes>49</Notes>
  <HiddenSlides>4</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1" baseType="lpstr">
      <vt:lpstr>Arial</vt:lpstr>
      <vt:lpstr>Verdana</vt:lpstr>
      <vt:lpstr>Default Design</vt:lpstr>
      <vt:lpstr>Image</vt:lpstr>
      <vt:lpstr>PowerPoint Presentation</vt:lpstr>
      <vt:lpstr>PowerPoint Presentation</vt:lpstr>
      <vt:lpstr>PowerPoint Presentation</vt:lpstr>
      <vt:lpstr>PowerPoint Presentation</vt:lpstr>
      <vt:lpstr>Accipiters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Final Points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oracle</cp:lastModifiedBy>
  <cp:revision>768</cp:revision>
  <dcterms:created xsi:type="dcterms:W3CDTF">2007-10-30T15:01:40Z</dcterms:created>
  <dcterms:modified xsi:type="dcterms:W3CDTF">2021-12-18T00:28:26Z</dcterms:modified>
</cp:coreProperties>
</file>