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89" r:id="rId2"/>
    <p:sldId id="405" r:id="rId3"/>
    <p:sldId id="279" r:id="rId4"/>
    <p:sldId id="280" r:id="rId5"/>
    <p:sldId id="282" r:id="rId6"/>
    <p:sldId id="287" r:id="rId7"/>
    <p:sldId id="283" r:id="rId8"/>
    <p:sldId id="397" r:id="rId9"/>
    <p:sldId id="394" r:id="rId10"/>
    <p:sldId id="307" r:id="rId11"/>
    <p:sldId id="288" r:id="rId12"/>
    <p:sldId id="289" r:id="rId13"/>
    <p:sldId id="290" r:id="rId14"/>
    <p:sldId id="292" r:id="rId15"/>
    <p:sldId id="293" r:id="rId16"/>
    <p:sldId id="294" r:id="rId17"/>
    <p:sldId id="296" r:id="rId18"/>
    <p:sldId id="298" r:id="rId19"/>
    <p:sldId id="403" r:id="rId20"/>
    <p:sldId id="302" r:id="rId21"/>
    <p:sldId id="321" r:id="rId22"/>
    <p:sldId id="408" r:id="rId23"/>
    <p:sldId id="409" r:id="rId24"/>
    <p:sldId id="309" r:id="rId25"/>
    <p:sldId id="317" r:id="rId26"/>
    <p:sldId id="310" r:id="rId27"/>
    <p:sldId id="319" r:id="rId28"/>
    <p:sldId id="323" r:id="rId29"/>
    <p:sldId id="326" r:id="rId30"/>
    <p:sldId id="328" r:id="rId31"/>
    <p:sldId id="333" r:id="rId32"/>
    <p:sldId id="332" r:id="rId33"/>
    <p:sldId id="336" r:id="rId34"/>
    <p:sldId id="339" r:id="rId35"/>
    <p:sldId id="342" r:id="rId36"/>
    <p:sldId id="346" r:id="rId37"/>
    <p:sldId id="354" r:id="rId38"/>
    <p:sldId id="356" r:id="rId39"/>
    <p:sldId id="357" r:id="rId40"/>
    <p:sldId id="365" r:id="rId41"/>
    <p:sldId id="364" r:id="rId42"/>
    <p:sldId id="371" r:id="rId43"/>
    <p:sldId id="399" r:id="rId44"/>
    <p:sldId id="400" r:id="rId45"/>
    <p:sldId id="401" r:id="rId46"/>
    <p:sldId id="402" r:id="rId47"/>
    <p:sldId id="406" r:id="rId48"/>
    <p:sldId id="410" r:id="rId49"/>
    <p:sldId id="274" r:id="rId50"/>
    <p:sldId id="404" r:id="rId51"/>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Verdana" pitchFamily="34" charset="0"/>
        <a:ea typeface="+mn-ea"/>
        <a:cs typeface="+mn-cs"/>
      </a:defRPr>
    </a:lvl1pPr>
    <a:lvl2pPr marL="457200" algn="ctr" rtl="0" fontAlgn="base">
      <a:spcBef>
        <a:spcPct val="0"/>
      </a:spcBef>
      <a:spcAft>
        <a:spcPct val="0"/>
      </a:spcAft>
      <a:defRPr sz="2400" b="1" kern="1200">
        <a:solidFill>
          <a:schemeClr val="tx1"/>
        </a:solidFill>
        <a:latin typeface="Verdana" pitchFamily="34" charset="0"/>
        <a:ea typeface="+mn-ea"/>
        <a:cs typeface="+mn-cs"/>
      </a:defRPr>
    </a:lvl2pPr>
    <a:lvl3pPr marL="914400" algn="ctr" rtl="0" fontAlgn="base">
      <a:spcBef>
        <a:spcPct val="0"/>
      </a:spcBef>
      <a:spcAft>
        <a:spcPct val="0"/>
      </a:spcAft>
      <a:defRPr sz="2400" b="1" kern="1200">
        <a:solidFill>
          <a:schemeClr val="tx1"/>
        </a:solidFill>
        <a:latin typeface="Verdana" pitchFamily="34" charset="0"/>
        <a:ea typeface="+mn-ea"/>
        <a:cs typeface="+mn-cs"/>
      </a:defRPr>
    </a:lvl3pPr>
    <a:lvl4pPr marL="1371600" algn="ctr" rtl="0" fontAlgn="base">
      <a:spcBef>
        <a:spcPct val="0"/>
      </a:spcBef>
      <a:spcAft>
        <a:spcPct val="0"/>
      </a:spcAft>
      <a:defRPr sz="2400" b="1" kern="1200">
        <a:solidFill>
          <a:schemeClr val="tx1"/>
        </a:solidFill>
        <a:latin typeface="Verdana" pitchFamily="34" charset="0"/>
        <a:ea typeface="+mn-ea"/>
        <a:cs typeface="+mn-cs"/>
      </a:defRPr>
    </a:lvl4pPr>
    <a:lvl5pPr marL="1828800" algn="ctr" rtl="0" fontAlgn="base">
      <a:spcBef>
        <a:spcPct val="0"/>
      </a:spcBef>
      <a:spcAft>
        <a:spcPct val="0"/>
      </a:spcAft>
      <a:defRPr sz="2400" b="1" kern="1200">
        <a:solidFill>
          <a:schemeClr val="tx1"/>
        </a:solidFill>
        <a:latin typeface="Verdana" pitchFamily="34" charset="0"/>
        <a:ea typeface="+mn-ea"/>
        <a:cs typeface="+mn-cs"/>
      </a:defRPr>
    </a:lvl5pPr>
    <a:lvl6pPr marL="2286000" algn="l" defTabSz="914400" rtl="0" eaLnBrk="1" latinLnBrk="0" hangingPunct="1">
      <a:defRPr sz="2400" b="1" kern="1200">
        <a:solidFill>
          <a:schemeClr val="tx1"/>
        </a:solidFill>
        <a:latin typeface="Verdana" pitchFamily="34" charset="0"/>
        <a:ea typeface="+mn-ea"/>
        <a:cs typeface="+mn-cs"/>
      </a:defRPr>
    </a:lvl6pPr>
    <a:lvl7pPr marL="2743200" algn="l" defTabSz="914400" rtl="0" eaLnBrk="1" latinLnBrk="0" hangingPunct="1">
      <a:defRPr sz="2400" b="1" kern="1200">
        <a:solidFill>
          <a:schemeClr val="tx1"/>
        </a:solidFill>
        <a:latin typeface="Verdana" pitchFamily="34" charset="0"/>
        <a:ea typeface="+mn-ea"/>
        <a:cs typeface="+mn-cs"/>
      </a:defRPr>
    </a:lvl7pPr>
    <a:lvl8pPr marL="3200400" algn="l" defTabSz="914400" rtl="0" eaLnBrk="1" latinLnBrk="0" hangingPunct="1">
      <a:defRPr sz="2400" b="1" kern="1200">
        <a:solidFill>
          <a:schemeClr val="tx1"/>
        </a:solidFill>
        <a:latin typeface="Verdana" pitchFamily="34" charset="0"/>
        <a:ea typeface="+mn-ea"/>
        <a:cs typeface="+mn-cs"/>
      </a:defRPr>
    </a:lvl8pPr>
    <a:lvl9pPr marL="3657600" algn="l" defTabSz="914400" rtl="0" eaLnBrk="1" latinLnBrk="0" hangingPunct="1">
      <a:defRPr sz="2400"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DFF6B"/>
    <a:srgbClr val="83FD3F"/>
    <a:srgbClr val="AC77D3"/>
    <a:srgbClr val="5C89CC"/>
    <a:srgbClr val="8093CE"/>
    <a:srgbClr val="D3CFDB"/>
    <a:srgbClr val="FD7F39"/>
    <a:srgbClr val="FFD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3" autoAdjust="0"/>
    <p:restoredTop sz="88999" autoAdjust="0"/>
  </p:normalViewPr>
  <p:slideViewPr>
    <p:cSldViewPr>
      <p:cViewPr varScale="1">
        <p:scale>
          <a:sx n="102" d="100"/>
          <a:sy n="102" d="100"/>
        </p:scale>
        <p:origin x="11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166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CD58670C-36AA-4013-BCC1-B63BA34B42A6}" type="slidenum">
              <a:rPr lang="en-US"/>
              <a:pPr/>
              <a:t>‹#›</a:t>
            </a:fld>
            <a:endParaRPr lang="en-US"/>
          </a:p>
        </p:txBody>
      </p:sp>
    </p:spTree>
    <p:extLst>
      <p:ext uri="{BB962C8B-B14F-4D97-AF65-F5344CB8AC3E}">
        <p14:creationId xmlns:p14="http://schemas.microsoft.com/office/powerpoint/2010/main" val="31332764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E2495-2F97-4D49-BE7E-CB2FADC48EC9}" type="slidenum">
              <a:rPr lang="en-US"/>
              <a:pPr/>
              <a:t>1</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207B0-9F60-4E59-9248-143913CEEE6E}" type="slidenum">
              <a:rPr lang="en-US"/>
              <a:pPr/>
              <a:t>11</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D6778-0B6E-45BC-96D2-934A810A9BE6}" type="slidenum">
              <a:rPr lang="en-US"/>
              <a:pPr/>
              <a:t>12</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D02A-6598-4A1F-89CA-AB7EAC7C1B01}" type="slidenum">
              <a:rPr lang="en-US"/>
              <a:pPr/>
              <a:t>13</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85800" y="4343400"/>
            <a:ext cx="5486400" cy="1676400"/>
          </a:xfrm>
        </p:spPr>
        <p:txBody>
          <a:bodyPr/>
          <a:lstStyle/>
          <a:p>
            <a:r>
              <a:rPr lang="en-US"/>
              <a:t>“Belly band” is noted in this slide, but it is important to know that belly bands on Red-tailed Hawks can vary from very dark and dense to only a few barely discernable speckles.</a:t>
            </a:r>
          </a:p>
          <a:p>
            <a:endParaRPr lang="en-US"/>
          </a:p>
          <a:p>
            <a:r>
              <a:rPr lang="en-US"/>
              <a:t>This sub-adult Red-tail shows some faint barring in the tail, which is beginning to show the rusty red of an adult.  Younger Red-tails exhibit faintly barred brownish tails.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A3A69-D38B-421E-BA3E-91A6F7A395A3}" type="slidenum">
              <a:rPr lang="en-US"/>
              <a:pPr/>
              <a:t>14</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05797-7DD7-4982-8DC1-1134E5AB9D7D}" type="slidenum">
              <a:rPr lang="en-US"/>
              <a:pPr/>
              <a:t>15</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189C2-9D08-4A82-9FEC-3F880E262D19}" type="slidenum">
              <a:rPr lang="en-US"/>
              <a:pPr/>
              <a:t>16</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68B4F-E4B4-4309-B323-BE8D22715648}" type="slidenum">
              <a:rPr lang="en-US"/>
              <a:pPr/>
              <a:t>17</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1FBC9-A532-4A14-9EB7-20532881268D}" type="slidenum">
              <a:rPr lang="en-US"/>
              <a:pPr/>
              <a:t>18</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4DD2AD83-0851-47BC-9EFA-9D1F8FA2BAC1}" type="slidenum">
              <a:rPr lang="en-US"/>
              <a:pPr/>
              <a:t>19</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Red-shouldered Hawks seem “hyper” compared to other Buteos.  They can sometimes give an Accipiter-like impression because of this behavior and their longer tails.  When a Red-shoulder is soaring in an updraft it does indeed flap more and makes frequent wing-adjustments.</a:t>
            </a:r>
          </a:p>
          <a:p>
            <a:endParaRPr lang="en-US"/>
          </a:p>
          <a:p>
            <a:r>
              <a:rPr lang="en-US"/>
              <a:t>The tail appears longer compared to Red-tails.  This is because the Red-shoulder’s wings are narrower next to the body than are those of the Red-tail.  Seasoned watchers refer to tail-length in terms of its relation to the depth of the wing</a:t>
            </a:r>
          </a:p>
        </p:txBody>
      </p:sp>
      <p:pic>
        <p:nvPicPr>
          <p:cNvPr id="205828" name="Picture 4" descr="Coopsilho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096000"/>
            <a:ext cx="2133600" cy="1354138"/>
          </a:xfrm>
          <a:prstGeom prst="rect">
            <a:avLst/>
          </a:prstGeom>
          <a:noFill/>
          <a:extLst>
            <a:ext uri="{909E8E84-426E-40DD-AFC4-6F175D3DCCD1}">
              <a14:hiddenFill xmlns:a14="http://schemas.microsoft.com/office/drawing/2010/main">
                <a:solidFill>
                  <a:srgbClr val="FFFFFF"/>
                </a:solidFill>
              </a14:hiddenFill>
            </a:ext>
          </a:extLst>
        </p:spPr>
      </p:pic>
      <p:sp>
        <p:nvSpPr>
          <p:cNvPr id="205829" name="Line 5"/>
          <p:cNvSpPr>
            <a:spLocks noChangeShapeType="1"/>
          </p:cNvSpPr>
          <p:nvPr/>
        </p:nvSpPr>
        <p:spPr bwMode="auto">
          <a:xfrm>
            <a:off x="2590800" y="6705600"/>
            <a:ext cx="18288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1" name="Line 7"/>
          <p:cNvSpPr>
            <a:spLocks noChangeShapeType="1"/>
          </p:cNvSpPr>
          <p:nvPr/>
        </p:nvSpPr>
        <p:spPr bwMode="auto">
          <a:xfrm>
            <a:off x="2514600" y="6324600"/>
            <a:ext cx="1905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2" name="Line 8"/>
          <p:cNvSpPr>
            <a:spLocks noChangeShapeType="1"/>
          </p:cNvSpPr>
          <p:nvPr/>
        </p:nvSpPr>
        <p:spPr bwMode="auto">
          <a:xfrm>
            <a:off x="3276600" y="6324600"/>
            <a:ext cx="0" cy="381000"/>
          </a:xfrm>
          <a:prstGeom prst="line">
            <a:avLst/>
          </a:prstGeom>
          <a:noFill/>
          <a:ln w="952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3" name="Line 9"/>
          <p:cNvSpPr>
            <a:spLocks noChangeShapeType="1"/>
          </p:cNvSpPr>
          <p:nvPr/>
        </p:nvSpPr>
        <p:spPr bwMode="auto">
          <a:xfrm>
            <a:off x="2743200" y="7315200"/>
            <a:ext cx="1600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5" name="Line 11"/>
          <p:cNvSpPr>
            <a:spLocks noChangeShapeType="1"/>
          </p:cNvSpPr>
          <p:nvPr/>
        </p:nvSpPr>
        <p:spPr bwMode="auto">
          <a:xfrm>
            <a:off x="3581400" y="6705600"/>
            <a:ext cx="0" cy="609600"/>
          </a:xfrm>
          <a:prstGeom prst="line">
            <a:avLst/>
          </a:prstGeom>
          <a:noFill/>
          <a:ln w="9525">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36" name="Text Box 12"/>
          <p:cNvSpPr txBox="1">
            <a:spLocks noChangeArrowheads="1"/>
          </p:cNvSpPr>
          <p:nvPr/>
        </p:nvSpPr>
        <p:spPr bwMode="auto">
          <a:xfrm>
            <a:off x="3435350" y="6356350"/>
            <a:ext cx="29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a:t>
            </a:r>
          </a:p>
        </p:txBody>
      </p:sp>
      <p:sp>
        <p:nvSpPr>
          <p:cNvPr id="205837" name="Text Box 13"/>
          <p:cNvSpPr txBox="1">
            <a:spLocks noChangeArrowheads="1"/>
          </p:cNvSpPr>
          <p:nvPr/>
        </p:nvSpPr>
        <p:spPr bwMode="auto">
          <a:xfrm>
            <a:off x="3505200" y="6858000"/>
            <a:ext cx="455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83FD3F"/>
                </a:solidFill>
              </a:rPr>
              <a:t>1.5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20</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2</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C08E0-0CF3-41FB-9257-2EE2BBF90141}" type="slidenum">
              <a:rPr lang="en-US"/>
              <a:pPr/>
              <a:t>21</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22</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149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89BC34-9132-4FAD-B11B-99FF15EC5176}" type="slidenum">
              <a:rPr lang="en-US"/>
              <a:pPr/>
              <a:t>23</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515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D93EB-4E20-480F-AF6C-4F73EB3282D4}" type="slidenum">
              <a:rPr lang="en-US"/>
              <a:pPr/>
              <a:t>24</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9D77E-4158-43F4-8917-7E392EAE0FB3}" type="slidenum">
              <a:rPr lang="en-US"/>
              <a:pPr/>
              <a:t>25</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E1B3C6-EE35-497C-93BD-F1FCEF63199D}" type="slidenum">
              <a:rPr lang="en-US"/>
              <a:pPr/>
              <a:t>26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4E10B-3527-4C96-9724-7CC5128A8A8B}" type="slidenum">
              <a:rPr lang="en-US"/>
              <a:pPr/>
              <a:t>27</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697181-4141-43A0-BDA6-C0195064A0EF}" type="slidenum">
              <a:rPr lang="en-US"/>
              <a:pPr/>
              <a:t>28</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0ADFC4-ED91-435F-936E-02430BE41AA7}" type="slidenum">
              <a:rPr lang="en-US"/>
              <a:pPr/>
              <a:t>29</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A4BDF-841C-49E4-A555-DA946936425F}" type="slidenum">
              <a:rPr lang="en-US"/>
              <a:pPr/>
              <a:t>30</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77D8D-00BB-4468-B345-0E6F2D55A9A4}" type="slidenum">
              <a:rPr lang="en-US"/>
              <a:pPr/>
              <a:t>3</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53EA0F-53E6-4A85-B23F-5FE5E43356A6}" type="slidenum">
              <a:rPr lang="en-US"/>
              <a:pPr/>
              <a:t>31</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50D5D-E712-4D5B-845D-DF02E4630833}" type="slidenum">
              <a:rPr lang="en-US"/>
              <a:pPr/>
              <a:t>32</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B95EE-264D-4E9B-B1D3-D746977DDD7B}" type="slidenum">
              <a:rPr lang="en-US"/>
              <a:pPr/>
              <a:t>33</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438FB-2045-4A49-B334-5AA7D69C043F}" type="slidenum">
              <a:rPr lang="en-US"/>
              <a:pPr/>
              <a:t>34</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1ED25-3EA2-4E23-9D94-F081D49012A8}" type="slidenum">
              <a:rPr lang="en-US"/>
              <a:pPr/>
              <a:t>35</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24F7-F1C1-4CEA-A120-F328EC43B836}" type="slidenum">
              <a:rPr lang="en-US"/>
              <a:pPr/>
              <a:t>36</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EB718-A741-4A66-AC40-F265339B3CE7}" type="slidenum">
              <a:rPr lang="en-US"/>
              <a:pPr/>
              <a:t>37</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AF92B-A212-474C-974D-17543CE59BBB}" type="slidenum">
              <a:rPr lang="en-US"/>
              <a:pPr/>
              <a:t>38</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dirty="0"/>
              <a:t>There actually is some overlap in the amount of “necklace” streaking.  However, birds with heavier streaking are usually females, and birds with none are males.  (Clark and Wheeler, 2001)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A9385-9228-499B-86B7-AE5AF3652D41}" type="slidenum">
              <a:rPr lang="en-US"/>
              <a:pPr/>
              <a:t>39</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67293-3FD1-477B-89A9-EFE969F7571C}" type="slidenum">
              <a:rPr lang="en-US"/>
              <a:pPr/>
              <a:t>40</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685800" y="4343400"/>
            <a:ext cx="5486400" cy="609600"/>
          </a:xfrm>
        </p:spPr>
        <p:txBody>
          <a:bodyPr/>
          <a:lstStyle/>
          <a:p>
            <a:r>
              <a:rPr lang="en-US"/>
              <a:t>Female underparts are heavily streaked, whereas streaking on young birds is limited to upper breast and flanks.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B0EE3-E13F-4459-A30D-73BC14F54C48}" type="slidenum">
              <a:rPr lang="en-US"/>
              <a:pPr/>
              <a:t>4</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D0613-0D94-4362-974C-D4D6124C87EA}" type="slidenum">
              <a:rPr lang="en-US"/>
              <a:pPr/>
              <a:t>41</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3AC4E-7E2C-487E-84CE-623A8C15DF1E}" type="slidenum">
              <a:rPr lang="en-US"/>
              <a:pPr/>
              <a:t>42</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49</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75799-5C9A-42AB-AC42-F8B9311540D2}" type="slidenum">
              <a:rPr lang="en-US"/>
              <a:pPr/>
              <a:t>50</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2743200"/>
          </a:xfrm>
        </p:spPr>
        <p:txBody>
          <a:bodyPr/>
          <a:lstStyle/>
          <a:p>
            <a:r>
              <a:rPr lang="en-US"/>
              <a:t>Most beginning hawkwatchers rely heavily on the standard field guides to bird identification.  However, field marks such as color and wing markings are not always viewable on hawks passing a watchsite.  This can be a result of many factors such as distance, bright sky, and backlighting.</a:t>
            </a:r>
          </a:p>
          <a:p>
            <a:endParaRPr lang="en-US"/>
          </a:p>
          <a:p>
            <a:r>
              <a:rPr lang="en-US"/>
              <a:t>In this program field marks will be referred to from time to time, but our main intent is to familiarize the viewer with the more “gestalt” aspects of raptor identification.  The purpose of the field mark slides is to show any aspects of a bird that might be seen which would  add a degree of confidence to an identification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E5647-9B52-4696-95B1-D740D18E18DE}" type="slidenum">
              <a:rPr lang="en-US"/>
              <a:pPr/>
              <a:t>5</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4A71C-2B69-4E2D-A1EA-ADABBD5CB5EB}" type="slidenum">
              <a:rPr lang="en-US"/>
              <a:pPr/>
              <a:t>6</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609600" y="4267200"/>
            <a:ext cx="5486400" cy="45720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EB7A9-1915-4A80-84BB-AFF92F3A1516}" type="slidenum">
              <a:rPr lang="en-US"/>
              <a:pPr/>
              <a:t>7</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685800" y="4343400"/>
            <a:ext cx="5486400" cy="685800"/>
          </a:xfrm>
        </p:spPr>
        <p:txBody>
          <a:bodyPr/>
          <a:lstStyle/>
          <a:p>
            <a:r>
              <a:rPr lang="en-US"/>
              <a:t>The Cooper’s Hawk pictured here is an immature.  Adults have rust-colored barred underparts.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A1D31-27E2-4D33-AB0D-BD514D455B65}" type="slidenum">
              <a:rPr lang="en-US"/>
              <a:pPr/>
              <a:t>9</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xfrm>
            <a:off x="685800" y="4343400"/>
            <a:ext cx="5486400" cy="381000"/>
          </a:xfrm>
        </p:spPr>
        <p:txBody>
          <a:bodyPr/>
          <a:lstStyle/>
          <a:p>
            <a:r>
              <a:rPr lang="en-US"/>
              <a:t>Both of these birds are immatures.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6BD69-57EC-4D4A-A55D-2C96F6F66B42}" type="slidenum">
              <a:rPr lang="en-US"/>
              <a:pPr/>
              <a:t>10</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85800" y="4343400"/>
            <a:ext cx="5486400" cy="1524000"/>
          </a:xfrm>
        </p:spPr>
        <p:txBody>
          <a:bodyPr/>
          <a:lstStyle/>
          <a:p>
            <a:r>
              <a:rPr lang="en-US"/>
              <a:t>No clear pictures of adult Goshawks in flight could be found for this program.  Many of the donors of photographs as well as other contacts said, “They’re on us before we know it, and then it’s too late to catch them!”  </a:t>
            </a:r>
          </a:p>
          <a:p>
            <a:r>
              <a:rPr lang="en-US"/>
              <a:t>This is a testament to the fact that Goshawks can cover a lot of distance with each powerful flap of wings.  As the late expert hawkwatcher Robert Smart once said, “Sharpies fly  ‘flippy flippy flippy ---- glide.  Coops fly ‘flappa flappa flappa ----gli-i-de.’  And Goshawks fly ‘FLOMpa FLOMpa FLOMpa gli-i-i-ide.’”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DB616C-AF84-4E5C-B9B3-05BB2ED499B3}" type="slidenum">
              <a:rPr lang="en-US"/>
              <a:pPr/>
              <a:t>‹#›</a:t>
            </a:fld>
            <a:endParaRPr lang="en-US"/>
          </a:p>
        </p:txBody>
      </p:sp>
    </p:spTree>
    <p:extLst>
      <p:ext uri="{BB962C8B-B14F-4D97-AF65-F5344CB8AC3E}">
        <p14:creationId xmlns:p14="http://schemas.microsoft.com/office/powerpoint/2010/main" val="396077534"/>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25E344-1B0B-42EA-B948-A21E97F4FE0D}" type="slidenum">
              <a:rPr lang="en-US"/>
              <a:pPr/>
              <a:t>‹#›</a:t>
            </a:fld>
            <a:endParaRPr lang="en-US"/>
          </a:p>
        </p:txBody>
      </p:sp>
    </p:spTree>
    <p:extLst>
      <p:ext uri="{BB962C8B-B14F-4D97-AF65-F5344CB8AC3E}">
        <p14:creationId xmlns:p14="http://schemas.microsoft.com/office/powerpoint/2010/main" val="2841130367"/>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AA1-8D3B-4FA3-899F-2A23E718A1CA}" type="slidenum">
              <a:rPr lang="en-US"/>
              <a:pPr/>
              <a:t>‹#›</a:t>
            </a:fld>
            <a:endParaRPr lang="en-US"/>
          </a:p>
        </p:txBody>
      </p:sp>
    </p:spTree>
    <p:extLst>
      <p:ext uri="{BB962C8B-B14F-4D97-AF65-F5344CB8AC3E}">
        <p14:creationId xmlns:p14="http://schemas.microsoft.com/office/powerpoint/2010/main" val="4140280210"/>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0149A9A-7A15-408A-8634-550235C7DB06}" type="slidenum">
              <a:rPr lang="en-US"/>
              <a:pPr/>
              <a:t>‹#›</a:t>
            </a:fld>
            <a:endParaRPr lang="en-US"/>
          </a:p>
        </p:txBody>
      </p:sp>
    </p:spTree>
    <p:extLst>
      <p:ext uri="{BB962C8B-B14F-4D97-AF65-F5344CB8AC3E}">
        <p14:creationId xmlns:p14="http://schemas.microsoft.com/office/powerpoint/2010/main" val="634146279"/>
      </p:ext>
    </p:extLst>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2C18A3-2EEC-416A-AFF8-74C39701235F}" type="slidenum">
              <a:rPr lang="en-US"/>
              <a:pPr/>
              <a:t>‹#›</a:t>
            </a:fld>
            <a:endParaRPr lang="en-US"/>
          </a:p>
        </p:txBody>
      </p:sp>
    </p:spTree>
    <p:extLst>
      <p:ext uri="{BB962C8B-B14F-4D97-AF65-F5344CB8AC3E}">
        <p14:creationId xmlns:p14="http://schemas.microsoft.com/office/powerpoint/2010/main" val="95146140"/>
      </p:ext>
    </p:extLst>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BE048-C6B1-419A-B6D7-0CA929977184}" type="slidenum">
              <a:rPr lang="en-US"/>
              <a:pPr/>
              <a:t>‹#›</a:t>
            </a:fld>
            <a:endParaRPr lang="en-US"/>
          </a:p>
        </p:txBody>
      </p:sp>
    </p:spTree>
    <p:extLst>
      <p:ext uri="{BB962C8B-B14F-4D97-AF65-F5344CB8AC3E}">
        <p14:creationId xmlns:p14="http://schemas.microsoft.com/office/powerpoint/2010/main" val="1411794903"/>
      </p:ext>
    </p:extLst>
  </p:cSld>
  <p:clrMapOvr>
    <a:masterClrMapping/>
  </p:clrMapOvr>
  <p:transition spd="slow"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highlight>
                  <a:srgbClr val="FFFF00"/>
                </a:highlight>
              </a:defRPr>
            </a:lvl1pPr>
            <a:lvl2pPr>
              <a:defRPr sz="2400">
                <a:highlight>
                  <a:srgbClr val="FFFF00"/>
                </a:highlight>
              </a:defRPr>
            </a:lvl2pPr>
            <a:lvl3pPr>
              <a:defRPr sz="2000">
                <a:highlight>
                  <a:srgbClr val="FFFF00"/>
                </a:highlight>
              </a:defRPr>
            </a:lvl3pPr>
            <a:lvl4pPr>
              <a:defRPr sz="1800">
                <a:highlight>
                  <a:srgbClr val="FFFF00"/>
                </a:highlight>
              </a:defRPr>
            </a:lvl4pPr>
            <a:lvl5pPr>
              <a:defRPr sz="1800">
                <a:highlight>
                  <a:srgbClr val="FFFF00"/>
                </a:highligh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highlight>
                  <a:srgbClr val="FFFF00"/>
                </a:highlight>
              </a:defRPr>
            </a:lvl1pPr>
            <a:lvl2pPr>
              <a:defRPr sz="2400">
                <a:highlight>
                  <a:srgbClr val="FFFF00"/>
                </a:highlight>
              </a:defRPr>
            </a:lvl2pPr>
            <a:lvl3pPr>
              <a:defRPr sz="2000">
                <a:highlight>
                  <a:srgbClr val="FFFF00"/>
                </a:highlight>
              </a:defRPr>
            </a:lvl3pPr>
            <a:lvl4pPr>
              <a:defRPr sz="1800">
                <a:highlight>
                  <a:srgbClr val="FFFF00"/>
                </a:highlight>
              </a:defRPr>
            </a:lvl4pPr>
            <a:lvl5pPr>
              <a:defRPr sz="1800">
                <a:highlight>
                  <a:srgbClr val="FFFF00"/>
                </a:highligh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F068BF-3811-4521-8FB8-CE19396E1E14}" type="slidenum">
              <a:rPr lang="en-US"/>
              <a:pPr/>
              <a:t>‹#›</a:t>
            </a:fld>
            <a:endParaRPr lang="en-US"/>
          </a:p>
        </p:txBody>
      </p:sp>
    </p:spTree>
    <p:extLst>
      <p:ext uri="{BB962C8B-B14F-4D97-AF65-F5344CB8AC3E}">
        <p14:creationId xmlns:p14="http://schemas.microsoft.com/office/powerpoint/2010/main" val="3332805424"/>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D013EAD-22C5-4884-AD7C-6E998F84483E}" type="slidenum">
              <a:rPr lang="en-US"/>
              <a:pPr/>
              <a:t>‹#›</a:t>
            </a:fld>
            <a:endParaRPr lang="en-US"/>
          </a:p>
        </p:txBody>
      </p:sp>
    </p:spTree>
    <p:extLst>
      <p:ext uri="{BB962C8B-B14F-4D97-AF65-F5344CB8AC3E}">
        <p14:creationId xmlns:p14="http://schemas.microsoft.com/office/powerpoint/2010/main" val="3757405104"/>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D7A9B77-E903-48B3-A66F-DE9F79AB1927}" type="slidenum">
              <a:rPr lang="en-US"/>
              <a:pPr/>
              <a:t>‹#›</a:t>
            </a:fld>
            <a:endParaRPr lang="en-US"/>
          </a:p>
        </p:txBody>
      </p:sp>
    </p:spTree>
    <p:extLst>
      <p:ext uri="{BB962C8B-B14F-4D97-AF65-F5344CB8AC3E}">
        <p14:creationId xmlns:p14="http://schemas.microsoft.com/office/powerpoint/2010/main" val="1536327984"/>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D514A00-C4E5-4236-8D9F-64D044A07574}" type="slidenum">
              <a:rPr lang="en-US"/>
              <a:pPr/>
              <a:t>‹#›</a:t>
            </a:fld>
            <a:endParaRPr lang="en-US"/>
          </a:p>
        </p:txBody>
      </p:sp>
    </p:spTree>
    <p:extLst>
      <p:ext uri="{BB962C8B-B14F-4D97-AF65-F5344CB8AC3E}">
        <p14:creationId xmlns:p14="http://schemas.microsoft.com/office/powerpoint/2010/main" val="2107395367"/>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065A89-9F5C-4AB0-9FD3-4E226EBE48DC}" type="slidenum">
              <a:rPr lang="en-US"/>
              <a:pPr/>
              <a:t>‹#›</a:t>
            </a:fld>
            <a:endParaRPr lang="en-US"/>
          </a:p>
        </p:txBody>
      </p:sp>
    </p:spTree>
    <p:extLst>
      <p:ext uri="{BB962C8B-B14F-4D97-AF65-F5344CB8AC3E}">
        <p14:creationId xmlns:p14="http://schemas.microsoft.com/office/powerpoint/2010/main" val="3565821517"/>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168229-A573-4C40-BBAE-0CC1C08E90A3}" type="slidenum">
              <a:rPr lang="en-US"/>
              <a:pPr/>
              <a:t>‹#›</a:t>
            </a:fld>
            <a:endParaRPr lang="en-US"/>
          </a:p>
        </p:txBody>
      </p:sp>
    </p:spTree>
    <p:extLst>
      <p:ext uri="{BB962C8B-B14F-4D97-AF65-F5344CB8AC3E}">
        <p14:creationId xmlns:p14="http://schemas.microsoft.com/office/powerpoint/2010/main" val="1656503899"/>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0BC66950-30EB-4481-B823-D61EED5AD6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5000">
    <p:fade/>
  </p:transition>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3.png"/><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4.wdp"/><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descr="35880010"/>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7400" y="-964553"/>
            <a:ext cx="14706600" cy="9753600"/>
          </a:xfrm>
          <a:prstGeom prst="rect">
            <a:avLst/>
          </a:prstGeom>
          <a:noFill/>
          <a:extLst>
            <a:ext uri="{909E8E84-426E-40DD-AFC4-6F175D3DCCD1}">
              <a14:hiddenFill xmlns:a14="http://schemas.microsoft.com/office/drawing/2010/main">
                <a:solidFill>
                  <a:srgbClr val="FFFFFF"/>
                </a:solidFill>
              </a14:hiddenFill>
            </a:ext>
          </a:extLst>
        </p:spPr>
      </p:pic>
      <p:sp>
        <p:nvSpPr>
          <p:cNvPr id="166919" name="Rectangle 7"/>
          <p:cNvSpPr>
            <a:spLocks noChangeArrowheads="1"/>
          </p:cNvSpPr>
          <p:nvPr/>
        </p:nvSpPr>
        <p:spPr bwMode="auto">
          <a:xfrm>
            <a:off x="-762000" y="2249603"/>
            <a:ext cx="1066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dirty="0"/>
              <a:t>Raptor Identification</a:t>
            </a:r>
          </a:p>
          <a:p>
            <a:r>
              <a:rPr lang="en-US" sz="4000" dirty="0"/>
              <a:t>In Flight</a:t>
            </a:r>
          </a:p>
          <a:p>
            <a:endParaRPr lang="en-US" sz="4000" dirty="0"/>
          </a:p>
        </p:txBody>
      </p:sp>
      <p:sp>
        <p:nvSpPr>
          <p:cNvPr id="166920" name="Text Box 8"/>
          <p:cNvSpPr txBox="1">
            <a:spLocks noChangeArrowheads="1"/>
          </p:cNvSpPr>
          <p:nvPr/>
        </p:nvSpPr>
        <p:spPr bwMode="auto">
          <a:xfrm>
            <a:off x="3327322" y="4038600"/>
            <a:ext cx="237276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b="0" dirty="0"/>
          </a:p>
          <a:p>
            <a:r>
              <a:rPr lang="en-US" sz="1400" b="0" dirty="0"/>
              <a:t>Presented by Matt Orsie</a:t>
            </a:r>
          </a:p>
        </p:txBody>
      </p:sp>
      <p:sp>
        <p:nvSpPr>
          <p:cNvPr id="2" name="Rectangle 1"/>
          <p:cNvSpPr/>
          <p:nvPr/>
        </p:nvSpPr>
        <p:spPr>
          <a:xfrm>
            <a:off x="772195" y="757694"/>
            <a:ext cx="7635424" cy="769441"/>
          </a:xfrm>
          <a:prstGeom prst="rect">
            <a:avLst/>
          </a:prstGeom>
        </p:spPr>
        <p:txBody>
          <a:bodyPr wrap="none">
            <a:spAutoFit/>
          </a:bodyPr>
          <a:lstStyle/>
          <a:p>
            <a:r>
              <a:rPr lang="en-US" sz="4000"/>
              <a:t>Potomac Valley</a:t>
            </a:r>
            <a:r>
              <a:rPr lang="en-US" sz="4400"/>
              <a:t> </a:t>
            </a:r>
            <a:r>
              <a:rPr lang="en-US" sz="4400" dirty="0"/>
              <a:t>Audubon</a:t>
            </a:r>
            <a:endParaRPr lang="en-US" sz="5400"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afterEffect">
                                  <p:stCondLst>
                                    <p:cond delay="0"/>
                                  </p:stCondLst>
                                  <p:childTnLst>
                                    <p:set>
                                      <p:cBhvr rctx="PPT">
                                        <p:cTn id="6" dur="indefinite"/>
                                        <p:tgtEl>
                                          <p:spTgt spid="166917"/>
                                        </p:tgtEl>
                                        <p:attrNameLst>
                                          <p:attrName>style.opacity</p:attrName>
                                        </p:attrNameLst>
                                      </p:cBhvr>
                                      <p:to>
                                        <p:strVal val="0.5"/>
                                      </p:to>
                                    </p:set>
                                    <p:animEffect filter="image" prLst="opacity: 0.5">
                                      <p:cBhvr rctx="IE">
                                        <p:cTn id="7" dur="indefinite"/>
                                        <p:tgtEl>
                                          <p:spTgt spid="1669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66919"/>
                                        </p:tgtEl>
                                        <p:attrNameLst>
                                          <p:attrName>style.visibility</p:attrName>
                                        </p:attrNameLst>
                                      </p:cBhvr>
                                      <p:to>
                                        <p:strVal val="visible"/>
                                      </p:to>
                                    </p:set>
                                    <p:anim calcmode="lin" valueType="num">
                                      <p:cBhvr>
                                        <p:cTn id="10" dur="2000" fill="hold"/>
                                        <p:tgtEl>
                                          <p:spTgt spid="166919"/>
                                        </p:tgtEl>
                                        <p:attrNameLst>
                                          <p:attrName>ppt_w</p:attrName>
                                        </p:attrNameLst>
                                      </p:cBhvr>
                                      <p:tavLst>
                                        <p:tav tm="0">
                                          <p:val>
                                            <p:fltVal val="0"/>
                                          </p:val>
                                        </p:tav>
                                        <p:tav tm="100000">
                                          <p:val>
                                            <p:strVal val="#ppt_w"/>
                                          </p:val>
                                        </p:tav>
                                      </p:tavLst>
                                    </p:anim>
                                    <p:anim calcmode="lin" valueType="num">
                                      <p:cBhvr>
                                        <p:cTn id="11" dur="2000" fill="hold"/>
                                        <p:tgtEl>
                                          <p:spTgt spid="166919"/>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6920"/>
                                        </p:tgtEl>
                                        <p:attrNameLst>
                                          <p:attrName>style.visibility</p:attrName>
                                        </p:attrNameLst>
                                      </p:cBhvr>
                                      <p:to>
                                        <p:strVal val="visible"/>
                                      </p:to>
                                    </p:set>
                                    <p:animEffect transition="in" filter="fade">
                                      <p:cBhvr>
                                        <p:cTn id="15" dur="2000"/>
                                        <p:tgtEl>
                                          <p:spTgt spid="16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3" name="Text Box 7"/>
          <p:cNvSpPr txBox="1">
            <a:spLocks noChangeArrowheads="1"/>
          </p:cNvSpPr>
          <p:nvPr/>
        </p:nvSpPr>
        <p:spPr bwMode="auto">
          <a:xfrm>
            <a:off x="344761" y="3065671"/>
            <a:ext cx="38331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solidFill>
                  <a:schemeClr val="bg1"/>
                </a:solidFill>
              </a:rPr>
              <a:t> “Chunky”  cylindrical body</a:t>
            </a:r>
          </a:p>
        </p:txBody>
      </p:sp>
      <p:sp>
        <p:nvSpPr>
          <p:cNvPr id="70661" name="Rectangle 5"/>
          <p:cNvSpPr>
            <a:spLocks noChangeArrowheads="1"/>
          </p:cNvSpPr>
          <p:nvPr/>
        </p:nvSpPr>
        <p:spPr bwMode="auto">
          <a:xfrm>
            <a:off x="344761" y="1694071"/>
            <a:ext cx="339971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a:t>
            </a:r>
            <a:r>
              <a:rPr lang="en-US" sz="1800" dirty="0">
                <a:solidFill>
                  <a:schemeClr val="bg1"/>
                </a:solidFill>
              </a:rPr>
              <a:t>Short-</a:t>
            </a:r>
            <a:r>
              <a:rPr lang="en-US" sz="1800" dirty="0" err="1">
                <a:solidFill>
                  <a:schemeClr val="bg1"/>
                </a:solidFill>
              </a:rPr>
              <a:t>ish</a:t>
            </a:r>
            <a:r>
              <a:rPr lang="en-US" sz="1800" dirty="0">
                <a:solidFill>
                  <a:schemeClr val="bg1"/>
                </a:solidFill>
              </a:rPr>
              <a:t> </a:t>
            </a:r>
            <a:r>
              <a:rPr lang="en-US" sz="1600" b="0" dirty="0">
                <a:solidFill>
                  <a:schemeClr val="bg1"/>
                </a:solidFill>
              </a:rPr>
              <a:t>(comparatively),</a:t>
            </a:r>
          </a:p>
          <a:p>
            <a:pPr algn="l"/>
            <a:r>
              <a:rPr lang="en-US" sz="1600" b="0" dirty="0">
                <a:solidFill>
                  <a:schemeClr val="bg1"/>
                </a:solidFill>
              </a:rPr>
              <a:t>    </a:t>
            </a:r>
            <a:r>
              <a:rPr lang="en-US" sz="1800" dirty="0">
                <a:solidFill>
                  <a:schemeClr val="bg1"/>
                </a:solidFill>
              </a:rPr>
              <a:t>rounded wings</a:t>
            </a:r>
          </a:p>
        </p:txBody>
      </p:sp>
      <p:sp>
        <p:nvSpPr>
          <p:cNvPr id="70662" name="Rectangle 6"/>
          <p:cNvSpPr>
            <a:spLocks noChangeArrowheads="1"/>
          </p:cNvSpPr>
          <p:nvPr/>
        </p:nvSpPr>
        <p:spPr bwMode="auto">
          <a:xfrm>
            <a:off x="344761" y="2456071"/>
            <a:ext cx="3522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solidFill>
                  <a:schemeClr val="bg1"/>
                </a:solidFill>
              </a:rPr>
              <a:t> Long, heavy-looking tail</a:t>
            </a:r>
          </a:p>
        </p:txBody>
      </p:sp>
      <p:sp>
        <p:nvSpPr>
          <p:cNvPr id="70664" name="Text Box 8"/>
          <p:cNvSpPr txBox="1">
            <a:spLocks noChangeArrowheads="1"/>
          </p:cNvSpPr>
          <p:nvPr/>
        </p:nvSpPr>
        <p:spPr bwMode="auto">
          <a:xfrm>
            <a:off x="344761" y="3566805"/>
            <a:ext cx="3276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b="0" dirty="0">
                <a:solidFill>
                  <a:schemeClr val="bg1"/>
                </a:solidFill>
              </a:rPr>
              <a:t> </a:t>
            </a:r>
            <a:r>
              <a:rPr lang="en-US" sz="1800" dirty="0">
                <a:solidFill>
                  <a:schemeClr val="bg1"/>
                </a:solidFill>
              </a:rPr>
              <a:t>Deep, heavy </a:t>
            </a:r>
            <a:r>
              <a:rPr lang="en-US" sz="1800" dirty="0" err="1">
                <a:solidFill>
                  <a:schemeClr val="bg1"/>
                </a:solidFill>
              </a:rPr>
              <a:t>wingbeat</a:t>
            </a:r>
            <a:endParaRPr lang="en-US" sz="1800" b="0" dirty="0">
              <a:solidFill>
                <a:schemeClr val="bg1"/>
              </a:solidFill>
            </a:endParaRPr>
          </a:p>
        </p:txBody>
      </p:sp>
      <p:sp>
        <p:nvSpPr>
          <p:cNvPr id="70659" name="Text Box 3"/>
          <p:cNvSpPr txBox="1">
            <a:spLocks noChangeArrowheads="1"/>
          </p:cNvSpPr>
          <p:nvPr/>
        </p:nvSpPr>
        <p:spPr bwMode="auto">
          <a:xfrm>
            <a:off x="215462" y="228600"/>
            <a:ext cx="5538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Northern Goshawk</a:t>
            </a:r>
          </a:p>
        </p:txBody>
      </p:sp>
      <p:sp>
        <p:nvSpPr>
          <p:cNvPr id="70660" name="Rectangle 4"/>
          <p:cNvSpPr>
            <a:spLocks noChangeArrowheads="1"/>
          </p:cNvSpPr>
          <p:nvPr/>
        </p:nvSpPr>
        <p:spPr bwMode="auto">
          <a:xfrm>
            <a:off x="5638800" y="289718"/>
            <a:ext cx="32370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a:t> </a:t>
            </a:r>
            <a:r>
              <a:rPr lang="en-US" dirty="0">
                <a:solidFill>
                  <a:schemeClr val="bg1"/>
                </a:solidFill>
              </a:rPr>
              <a:t>largest Accipiter</a:t>
            </a:r>
          </a:p>
        </p:txBody>
      </p:sp>
      <p:sp>
        <p:nvSpPr>
          <p:cNvPr id="2" name="AutoShape 2" descr="mailbox://C:/Users/owner/AppData/Roaming/Thunderbird/Profiles/tkoordeo.default/Mail/Local%20Folders/Matt?number=2968651487&amp;part=1.2&amp;type=image/jpeg&amp;filename=Photo%2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8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3930287"/>
            <a:ext cx="4306754" cy="3186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999" name="Picture 343" descr="http://www.virtualbirder.com/vbirder/bkwheeler/mid/r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3823" y="1905000"/>
            <a:ext cx="4572000" cy="3552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52126D-6650-8FE2-EFF8-6AB1F0CB66F7}"/>
              </a:ext>
            </a:extLst>
          </p:cNvPr>
          <p:cNvSpPr txBox="1"/>
          <p:nvPr/>
        </p:nvSpPr>
        <p:spPr>
          <a:xfrm>
            <a:off x="3572014" y="1267492"/>
            <a:ext cx="5227225" cy="400110"/>
          </a:xfrm>
          <a:prstGeom prst="rect">
            <a:avLst/>
          </a:prstGeom>
          <a:noFill/>
        </p:spPr>
        <p:txBody>
          <a:bodyPr wrap="square" rtlCol="0">
            <a:spAutoFit/>
          </a:bodyPr>
          <a:lstStyle/>
          <a:p>
            <a:r>
              <a:rPr lang="en-US" sz="2000" dirty="0">
                <a:solidFill>
                  <a:srgbClr val="FFFF00"/>
                </a:solidFill>
              </a:rPr>
              <a:t>Supercilium visible from a distance</a:t>
            </a:r>
          </a:p>
        </p:txBody>
      </p:sp>
      <p:cxnSp>
        <p:nvCxnSpPr>
          <p:cNvPr id="13" name="Straight Arrow Connector 12">
            <a:extLst>
              <a:ext uri="{FF2B5EF4-FFF2-40B4-BE49-F238E27FC236}">
                <a16:creationId xmlns:a16="http://schemas.microsoft.com/office/drawing/2014/main" id="{1D35DDEE-5A10-1565-16FB-BBB61F85D93A}"/>
              </a:ext>
            </a:extLst>
          </p:cNvPr>
          <p:cNvCxnSpPr/>
          <p:nvPr/>
        </p:nvCxnSpPr>
        <p:spPr bwMode="auto">
          <a:xfrm flipH="1">
            <a:off x="5791200" y="1667602"/>
            <a:ext cx="304800" cy="1398069"/>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7B40F3EC-CFF0-21BD-5575-DED78E751949}"/>
              </a:ext>
            </a:extLst>
          </p:cNvPr>
          <p:cNvCxnSpPr/>
          <p:nvPr/>
        </p:nvCxnSpPr>
        <p:spPr bwMode="auto">
          <a:xfrm flipH="1">
            <a:off x="1791022" y="1692699"/>
            <a:ext cx="4304978" cy="3765126"/>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70661"/>
                                        </p:tgtEl>
                                        <p:attrNameLst>
                                          <p:attrName>style.visibility</p:attrName>
                                        </p:attrNameLst>
                                      </p:cBhvr>
                                      <p:to>
                                        <p:strVal val="visible"/>
                                      </p:to>
                                    </p:set>
                                    <p:anim calcmode="lin" valueType="num">
                                      <p:cBhvr>
                                        <p:cTn id="10" dur="2000" fill="hold"/>
                                        <p:tgtEl>
                                          <p:spTgt spid="70661"/>
                                        </p:tgtEl>
                                        <p:attrNameLst>
                                          <p:attrName>ppt_w</p:attrName>
                                        </p:attrNameLst>
                                      </p:cBhvr>
                                      <p:tavLst>
                                        <p:tav tm="0">
                                          <p:val>
                                            <p:fltVal val="0"/>
                                          </p:val>
                                        </p:tav>
                                        <p:tav tm="100000">
                                          <p:val>
                                            <p:strVal val="#ppt_w"/>
                                          </p:val>
                                        </p:tav>
                                      </p:tavLst>
                                    </p:anim>
                                    <p:anim calcmode="lin" valueType="num">
                                      <p:cBhvr>
                                        <p:cTn id="11" dur="2000" fill="hold"/>
                                        <p:tgtEl>
                                          <p:spTgt spid="70661"/>
                                        </p:tgtEl>
                                        <p:attrNameLst>
                                          <p:attrName>ppt_h</p:attrName>
                                        </p:attrNameLst>
                                      </p:cBhvr>
                                      <p:tavLst>
                                        <p:tav tm="0">
                                          <p:val>
                                            <p:fltVal val="0"/>
                                          </p:val>
                                        </p:tav>
                                        <p:tav tm="100000">
                                          <p:val>
                                            <p:strVal val="#ppt_h"/>
                                          </p:val>
                                        </p:tav>
                                      </p:tavLst>
                                    </p:anim>
                                    <p:animEffect transition="in" filter="fade">
                                      <p:cBhvr>
                                        <p:cTn id="12" dur="2000"/>
                                        <p:tgtEl>
                                          <p:spTgt spid="70661"/>
                                        </p:tgtEl>
                                      </p:cBhvr>
                                    </p:animEffect>
                                  </p:childTnLst>
                                </p:cTn>
                              </p:par>
                            </p:childTnLst>
                          </p:cTn>
                        </p:par>
                        <p:par>
                          <p:cTn id="13" fill="hold" nodeType="afterGroup">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70662"/>
                                        </p:tgtEl>
                                        <p:attrNameLst>
                                          <p:attrName>style.visibility</p:attrName>
                                        </p:attrNameLst>
                                      </p:cBhvr>
                                      <p:to>
                                        <p:strVal val="visible"/>
                                      </p:to>
                                    </p:set>
                                    <p:anim calcmode="lin" valueType="num">
                                      <p:cBhvr>
                                        <p:cTn id="16" dur="2000" fill="hold"/>
                                        <p:tgtEl>
                                          <p:spTgt spid="70662"/>
                                        </p:tgtEl>
                                        <p:attrNameLst>
                                          <p:attrName>ppt_w</p:attrName>
                                        </p:attrNameLst>
                                      </p:cBhvr>
                                      <p:tavLst>
                                        <p:tav tm="0">
                                          <p:val>
                                            <p:fltVal val="0"/>
                                          </p:val>
                                        </p:tav>
                                        <p:tav tm="100000">
                                          <p:val>
                                            <p:strVal val="#ppt_w"/>
                                          </p:val>
                                        </p:tav>
                                      </p:tavLst>
                                    </p:anim>
                                    <p:anim calcmode="lin" valueType="num">
                                      <p:cBhvr>
                                        <p:cTn id="17" dur="2000" fill="hold"/>
                                        <p:tgtEl>
                                          <p:spTgt spid="70662"/>
                                        </p:tgtEl>
                                        <p:attrNameLst>
                                          <p:attrName>ppt_h</p:attrName>
                                        </p:attrNameLst>
                                      </p:cBhvr>
                                      <p:tavLst>
                                        <p:tav tm="0">
                                          <p:val>
                                            <p:fltVal val="0"/>
                                          </p:val>
                                        </p:tav>
                                        <p:tav tm="100000">
                                          <p:val>
                                            <p:strVal val="#ppt_h"/>
                                          </p:val>
                                        </p:tav>
                                      </p:tavLst>
                                    </p:anim>
                                    <p:animEffect transition="in" filter="fade">
                                      <p:cBhvr>
                                        <p:cTn id="18" dur="2000"/>
                                        <p:tgtEl>
                                          <p:spTgt spid="70662"/>
                                        </p:tgtEl>
                                      </p:cBhvr>
                                    </p:animEffect>
                                  </p:childTnLst>
                                </p:cTn>
                              </p:par>
                            </p:childTnLst>
                          </p:cTn>
                        </p:par>
                        <p:par>
                          <p:cTn id="19" fill="hold" nodeType="afterGroup">
                            <p:stCondLst>
                              <p:cond delay="4000"/>
                            </p:stCondLst>
                            <p:childTnLst>
                              <p:par>
                                <p:cTn id="20" presetID="53" presetClass="entr" presetSubtype="0" fill="hold" grpId="0" nodeType="afterEffect">
                                  <p:stCondLst>
                                    <p:cond delay="0"/>
                                  </p:stCondLst>
                                  <p:childTnLst>
                                    <p:set>
                                      <p:cBhvr>
                                        <p:cTn id="21" dur="1" fill="hold">
                                          <p:stCondLst>
                                            <p:cond delay="0"/>
                                          </p:stCondLst>
                                        </p:cTn>
                                        <p:tgtEl>
                                          <p:spTgt spid="70663"/>
                                        </p:tgtEl>
                                        <p:attrNameLst>
                                          <p:attrName>style.visibility</p:attrName>
                                        </p:attrNameLst>
                                      </p:cBhvr>
                                      <p:to>
                                        <p:strVal val="visible"/>
                                      </p:to>
                                    </p:set>
                                    <p:anim calcmode="lin" valueType="num">
                                      <p:cBhvr>
                                        <p:cTn id="22" dur="2000" fill="hold"/>
                                        <p:tgtEl>
                                          <p:spTgt spid="70663"/>
                                        </p:tgtEl>
                                        <p:attrNameLst>
                                          <p:attrName>ppt_w</p:attrName>
                                        </p:attrNameLst>
                                      </p:cBhvr>
                                      <p:tavLst>
                                        <p:tav tm="0">
                                          <p:val>
                                            <p:fltVal val="0"/>
                                          </p:val>
                                        </p:tav>
                                        <p:tav tm="100000">
                                          <p:val>
                                            <p:strVal val="#ppt_w"/>
                                          </p:val>
                                        </p:tav>
                                      </p:tavLst>
                                    </p:anim>
                                    <p:anim calcmode="lin" valueType="num">
                                      <p:cBhvr>
                                        <p:cTn id="23" dur="2000" fill="hold"/>
                                        <p:tgtEl>
                                          <p:spTgt spid="70663"/>
                                        </p:tgtEl>
                                        <p:attrNameLst>
                                          <p:attrName>ppt_h</p:attrName>
                                        </p:attrNameLst>
                                      </p:cBhvr>
                                      <p:tavLst>
                                        <p:tav tm="0">
                                          <p:val>
                                            <p:fltVal val="0"/>
                                          </p:val>
                                        </p:tav>
                                        <p:tav tm="100000">
                                          <p:val>
                                            <p:strVal val="#ppt_h"/>
                                          </p:val>
                                        </p:tav>
                                      </p:tavLst>
                                    </p:anim>
                                    <p:animEffect transition="in" filter="fade">
                                      <p:cBhvr>
                                        <p:cTn id="24" dur="2000"/>
                                        <p:tgtEl>
                                          <p:spTgt spid="70663"/>
                                        </p:tgtEl>
                                      </p:cBhvr>
                                    </p:animEffect>
                                  </p:childTnLst>
                                </p:cTn>
                              </p:par>
                            </p:childTnLst>
                          </p:cTn>
                        </p:par>
                        <p:par>
                          <p:cTn id="25" fill="hold" nodeType="afterGroup">
                            <p:stCondLst>
                              <p:cond delay="6000"/>
                            </p:stCondLst>
                            <p:childTnLst>
                              <p:par>
                                <p:cTn id="26" presetID="53" presetClass="entr" presetSubtype="0" fill="hold" grpId="0" nodeType="afterEffect">
                                  <p:stCondLst>
                                    <p:cond delay="0"/>
                                  </p:stCondLst>
                                  <p:childTnLst>
                                    <p:set>
                                      <p:cBhvr>
                                        <p:cTn id="27" dur="1" fill="hold">
                                          <p:stCondLst>
                                            <p:cond delay="0"/>
                                          </p:stCondLst>
                                        </p:cTn>
                                        <p:tgtEl>
                                          <p:spTgt spid="70664"/>
                                        </p:tgtEl>
                                        <p:attrNameLst>
                                          <p:attrName>style.visibility</p:attrName>
                                        </p:attrNameLst>
                                      </p:cBhvr>
                                      <p:to>
                                        <p:strVal val="visible"/>
                                      </p:to>
                                    </p:set>
                                    <p:anim calcmode="lin" valueType="num">
                                      <p:cBhvr>
                                        <p:cTn id="28" dur="2000" fill="hold"/>
                                        <p:tgtEl>
                                          <p:spTgt spid="70664"/>
                                        </p:tgtEl>
                                        <p:attrNameLst>
                                          <p:attrName>ppt_w</p:attrName>
                                        </p:attrNameLst>
                                      </p:cBhvr>
                                      <p:tavLst>
                                        <p:tav tm="0">
                                          <p:val>
                                            <p:fltVal val="0"/>
                                          </p:val>
                                        </p:tav>
                                        <p:tav tm="100000">
                                          <p:val>
                                            <p:strVal val="#ppt_w"/>
                                          </p:val>
                                        </p:tav>
                                      </p:tavLst>
                                    </p:anim>
                                    <p:anim calcmode="lin" valueType="num">
                                      <p:cBhvr>
                                        <p:cTn id="29" dur="2000" fill="hold"/>
                                        <p:tgtEl>
                                          <p:spTgt spid="70664"/>
                                        </p:tgtEl>
                                        <p:attrNameLst>
                                          <p:attrName>ppt_h</p:attrName>
                                        </p:attrNameLst>
                                      </p:cBhvr>
                                      <p:tavLst>
                                        <p:tav tm="0">
                                          <p:val>
                                            <p:fltVal val="0"/>
                                          </p:val>
                                        </p:tav>
                                        <p:tav tm="100000">
                                          <p:val>
                                            <p:strVal val="#ppt_h"/>
                                          </p:val>
                                        </p:tav>
                                      </p:tavLst>
                                    </p:anim>
                                    <p:animEffect transition="in" filter="fade">
                                      <p:cBhvr>
                                        <p:cTn id="30" dur="2000"/>
                                        <p:tgtEl>
                                          <p:spTgt spid="70664"/>
                                        </p:tgtEl>
                                      </p:cBhvr>
                                    </p:animEffec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childTnLst>
                          </p:cTn>
                        </p:par>
                        <p:par>
                          <p:cTn id="35" fill="hold">
                            <p:stCondLst>
                              <p:cond delay="90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p:bldP spid="70661" grpId="0"/>
      <p:bldP spid="70662" grpId="0"/>
      <p:bldP spid="70664" grpId="0"/>
      <p:bldP spid="706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1279525" y="187960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solidFill>
                <a:srgbClr val="99FF33"/>
              </a:solidFill>
              <a:latin typeface="Arial" charset="0"/>
            </a:endParaRPr>
          </a:p>
        </p:txBody>
      </p:sp>
      <p:pic>
        <p:nvPicPr>
          <p:cNvPr id="45064" name="Picture 8" descr="buteo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7735">
            <a:off x="6206125" y="1232696"/>
            <a:ext cx="2823382" cy="1585947"/>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5370" y="328367"/>
            <a:ext cx="6589256" cy="823913"/>
            <a:chOff x="435370" y="426243"/>
            <a:chExt cx="6589256" cy="823913"/>
          </a:xfrm>
        </p:grpSpPr>
        <p:sp>
          <p:nvSpPr>
            <p:cNvPr id="45060" name="Text Box 4"/>
            <p:cNvSpPr txBox="1">
              <a:spLocks noChangeArrowheads="1"/>
            </p:cNvSpPr>
            <p:nvPr/>
          </p:nvSpPr>
          <p:spPr bwMode="auto">
            <a:xfrm>
              <a:off x="435370" y="426243"/>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800" dirty="0" err="1">
                  <a:solidFill>
                    <a:srgbClr val="FFCC00"/>
                  </a:solidFill>
                </a:rPr>
                <a:t>Buteos</a:t>
              </a:r>
              <a:endParaRPr lang="en-US" sz="4800" dirty="0">
                <a:solidFill>
                  <a:srgbClr val="FFCC00"/>
                </a:solidFill>
              </a:endParaRPr>
            </a:p>
          </p:txBody>
        </p:sp>
        <p:sp>
          <p:nvSpPr>
            <p:cNvPr id="45061" name="Text Box 5"/>
            <p:cNvSpPr txBox="1">
              <a:spLocks noChangeArrowheads="1"/>
            </p:cNvSpPr>
            <p:nvPr/>
          </p:nvSpPr>
          <p:spPr bwMode="auto">
            <a:xfrm>
              <a:off x="3124199" y="588908"/>
              <a:ext cx="39004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are soaring hawks</a:t>
              </a:r>
            </a:p>
          </p:txBody>
        </p:sp>
      </p:grpSp>
      <p:sp>
        <p:nvSpPr>
          <p:cNvPr id="45063" name="Text Box 7"/>
          <p:cNvSpPr txBox="1">
            <a:spLocks noChangeArrowheads="1"/>
          </p:cNvSpPr>
          <p:nvPr/>
        </p:nvSpPr>
        <p:spPr bwMode="auto">
          <a:xfrm>
            <a:off x="304800" y="2488487"/>
            <a:ext cx="86868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solidFill>
                  <a:schemeClr val="bg1"/>
                </a:solidFill>
                <a:ea typeface="Verdana" pitchFamily="34" charset="0"/>
                <a:cs typeface="Verdana" pitchFamily="34" charset="0"/>
              </a:rPr>
              <a:t> Designed to utilize air currents </a:t>
            </a:r>
          </a:p>
          <a:p>
            <a:pPr algn="l"/>
            <a:r>
              <a:rPr lang="en-US" dirty="0">
                <a:solidFill>
                  <a:schemeClr val="bg1"/>
                </a:solidFill>
                <a:ea typeface="Verdana" pitchFamily="34" charset="0"/>
                <a:cs typeface="Verdana" pitchFamily="34" charset="0"/>
              </a:rPr>
              <a:t>   to minimize flapping</a:t>
            </a:r>
          </a:p>
          <a:p>
            <a:pPr algn="l"/>
            <a:endParaRPr lang="en-US" dirty="0">
              <a:solidFill>
                <a:schemeClr val="bg1"/>
              </a:solidFill>
            </a:endParaRPr>
          </a:p>
          <a:p>
            <a:pPr algn="l">
              <a:buFontTx/>
              <a:buChar char="•"/>
            </a:pPr>
            <a:r>
              <a:rPr lang="en-US" dirty="0">
                <a:solidFill>
                  <a:schemeClr val="bg1"/>
                </a:solidFill>
              </a:rPr>
              <a:t> Generally found in more open areas</a:t>
            </a:r>
          </a:p>
          <a:p>
            <a:pPr algn="l"/>
            <a:r>
              <a:rPr lang="en-US" dirty="0">
                <a:solidFill>
                  <a:schemeClr val="bg1"/>
                </a:solidFill>
              </a:rPr>
              <a:t>    </a:t>
            </a:r>
          </a:p>
          <a:p>
            <a:pPr algn="l">
              <a:buFontTx/>
              <a:buChar char="•"/>
            </a:pPr>
            <a:r>
              <a:rPr lang="en-US" dirty="0">
                <a:solidFill>
                  <a:schemeClr val="bg1"/>
                </a:solidFill>
              </a:rPr>
              <a:t> Characterized by long, wide wings and </a:t>
            </a:r>
          </a:p>
          <a:p>
            <a:pPr algn="l"/>
            <a:r>
              <a:rPr lang="en-US" dirty="0">
                <a:solidFill>
                  <a:schemeClr val="bg1"/>
                </a:solidFill>
              </a:rPr>
              <a:t>   relatively short broad tail </a:t>
            </a:r>
          </a:p>
          <a:p>
            <a:pPr algn="l"/>
            <a:endParaRPr lang="en-US" dirty="0">
              <a:solidFill>
                <a:schemeClr val="bg1"/>
              </a:solidFill>
            </a:endParaRPr>
          </a:p>
          <a:p>
            <a:pPr algn="l">
              <a:buFontTx/>
              <a:buChar char="•"/>
            </a:pPr>
            <a:r>
              <a:rPr lang="en-US" dirty="0">
                <a:solidFill>
                  <a:schemeClr val="bg1"/>
                </a:solidFill>
              </a:rPr>
              <a:t> Perfect form for utilizing updrafts and thermals</a:t>
            </a:r>
          </a:p>
          <a:p>
            <a:pPr algn="l"/>
            <a:endParaRPr lang="en-US" dirty="0">
              <a:solidFill>
                <a:srgbClr val="83FD3F"/>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Effect transition="in" filter="fade">
                                      <p:cBhvr>
                                        <p:cTn id="7" dur="500"/>
                                        <p:tgtEl>
                                          <p:spTgt spid="450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063">
                                            <p:txEl>
                                              <p:pRg st="1" end="1"/>
                                            </p:txEl>
                                          </p:spTgt>
                                        </p:tgtEl>
                                        <p:attrNameLst>
                                          <p:attrName>style.visibility</p:attrName>
                                        </p:attrNameLst>
                                      </p:cBhvr>
                                      <p:to>
                                        <p:strVal val="visible"/>
                                      </p:to>
                                    </p:set>
                                    <p:animEffect transition="in" filter="fade">
                                      <p:cBhvr>
                                        <p:cTn id="10" dur="500"/>
                                        <p:tgtEl>
                                          <p:spTgt spid="45063">
                                            <p:txEl>
                                              <p:pRg st="1" end="1"/>
                                            </p:txEl>
                                          </p:spTgt>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064"/>
                                        </p:tgtEl>
                                        <p:attrNameLst>
                                          <p:attrName>style.visibility</p:attrName>
                                        </p:attrNameLst>
                                      </p:cBhvr>
                                      <p:to>
                                        <p:strVal val="visible"/>
                                      </p:to>
                                    </p:set>
                                    <p:animEffect transition="in" filter="fade">
                                      <p:cBhvr>
                                        <p:cTn id="14" dur="3000"/>
                                        <p:tgtEl>
                                          <p:spTgt spid="45064"/>
                                        </p:tgtEl>
                                      </p:cBhvr>
                                    </p:animEffect>
                                  </p:childTnLst>
                                </p:cTn>
                              </p:par>
                            </p:childTnLst>
                          </p:cTn>
                        </p:par>
                        <p:par>
                          <p:cTn id="15" fill="hold" nodeType="afterGroup">
                            <p:stCondLst>
                              <p:cond delay="3500"/>
                            </p:stCondLst>
                            <p:childTnLst>
                              <p:par>
                                <p:cTn id="16" presetID="10" presetClass="entr" presetSubtype="0" fill="hold" nodeType="afterEffect">
                                  <p:stCondLst>
                                    <p:cond delay="0"/>
                                  </p:stCondLst>
                                  <p:childTnLst>
                                    <p:set>
                                      <p:cBhvr>
                                        <p:cTn id="17" dur="1" fill="hold">
                                          <p:stCondLst>
                                            <p:cond delay="0"/>
                                          </p:stCondLst>
                                        </p:cTn>
                                        <p:tgtEl>
                                          <p:spTgt spid="45063">
                                            <p:txEl>
                                              <p:pRg st="3" end="3"/>
                                            </p:txEl>
                                          </p:spTgt>
                                        </p:tgtEl>
                                        <p:attrNameLst>
                                          <p:attrName>style.visibility</p:attrName>
                                        </p:attrNameLst>
                                      </p:cBhvr>
                                      <p:to>
                                        <p:strVal val="visible"/>
                                      </p:to>
                                    </p:set>
                                    <p:animEffect transition="in" filter="fade">
                                      <p:cBhvr>
                                        <p:cTn id="18" dur="2000"/>
                                        <p:tgtEl>
                                          <p:spTgt spid="45063">
                                            <p:txEl>
                                              <p:pRg st="3" end="3"/>
                                            </p:txEl>
                                          </p:spTgt>
                                        </p:tgtEl>
                                      </p:cBhvr>
                                    </p:animEffect>
                                  </p:childTnLst>
                                </p:cTn>
                              </p:par>
                            </p:childTnLst>
                          </p:cTn>
                        </p:par>
                        <p:par>
                          <p:cTn id="19" fill="hold" nodeType="afterGroup">
                            <p:stCondLst>
                              <p:cond delay="5500"/>
                            </p:stCondLst>
                            <p:childTnLst>
                              <p:par>
                                <p:cTn id="20" presetID="10" presetClass="entr" presetSubtype="0" fill="hold" nodeType="afterEffect">
                                  <p:stCondLst>
                                    <p:cond delay="0"/>
                                  </p:stCondLst>
                                  <p:childTnLst>
                                    <p:set>
                                      <p:cBhvr>
                                        <p:cTn id="21" dur="1" fill="hold">
                                          <p:stCondLst>
                                            <p:cond delay="0"/>
                                          </p:stCondLst>
                                        </p:cTn>
                                        <p:tgtEl>
                                          <p:spTgt spid="45063">
                                            <p:txEl>
                                              <p:pRg st="5" end="5"/>
                                            </p:txEl>
                                          </p:spTgt>
                                        </p:tgtEl>
                                        <p:attrNameLst>
                                          <p:attrName>style.visibility</p:attrName>
                                        </p:attrNameLst>
                                      </p:cBhvr>
                                      <p:to>
                                        <p:strVal val="visible"/>
                                      </p:to>
                                    </p:set>
                                    <p:animEffect transition="in" filter="fade">
                                      <p:cBhvr>
                                        <p:cTn id="22" dur="2000"/>
                                        <p:tgtEl>
                                          <p:spTgt spid="4506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5063">
                                            <p:txEl>
                                              <p:pRg st="6" end="6"/>
                                            </p:txEl>
                                          </p:spTgt>
                                        </p:tgtEl>
                                        <p:attrNameLst>
                                          <p:attrName>style.visibility</p:attrName>
                                        </p:attrNameLst>
                                      </p:cBhvr>
                                      <p:to>
                                        <p:strVal val="visible"/>
                                      </p:to>
                                    </p:set>
                                    <p:animEffect transition="in" filter="fade">
                                      <p:cBhvr>
                                        <p:cTn id="25" dur="2000"/>
                                        <p:tgtEl>
                                          <p:spTgt spid="45063">
                                            <p:txEl>
                                              <p:pRg st="6" end="6"/>
                                            </p:txEl>
                                          </p:spTgt>
                                        </p:tgtEl>
                                      </p:cBhvr>
                                    </p:animEffect>
                                  </p:childTnLst>
                                </p:cTn>
                              </p:par>
                            </p:childTnLst>
                          </p:cTn>
                        </p:par>
                        <p:par>
                          <p:cTn id="26" fill="hold" nodeType="afterGroup">
                            <p:stCondLst>
                              <p:cond delay="7500"/>
                            </p:stCondLst>
                            <p:childTnLst>
                              <p:par>
                                <p:cTn id="27" presetID="10" presetClass="entr" presetSubtype="0" fill="hold" nodeType="afterEffect">
                                  <p:stCondLst>
                                    <p:cond delay="0"/>
                                  </p:stCondLst>
                                  <p:childTnLst>
                                    <p:set>
                                      <p:cBhvr>
                                        <p:cTn id="28" dur="1" fill="hold">
                                          <p:stCondLst>
                                            <p:cond delay="0"/>
                                          </p:stCondLst>
                                        </p:cTn>
                                        <p:tgtEl>
                                          <p:spTgt spid="45063">
                                            <p:txEl>
                                              <p:pRg st="8" end="8"/>
                                            </p:txEl>
                                          </p:spTgt>
                                        </p:tgtEl>
                                        <p:attrNameLst>
                                          <p:attrName>style.visibility</p:attrName>
                                        </p:attrNameLst>
                                      </p:cBhvr>
                                      <p:to>
                                        <p:strVal val="visible"/>
                                      </p:to>
                                    </p:set>
                                    <p:animEffect transition="in" filter="fade">
                                      <p:cBhvr>
                                        <p:cTn id="29" dur="2000"/>
                                        <p:tgtEl>
                                          <p:spTgt spid="450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8" name="Object 8"/>
          <p:cNvGraphicFramePr>
            <a:graphicFrameLocks noChangeAspect="1"/>
          </p:cNvGraphicFramePr>
          <p:nvPr>
            <p:extLst>
              <p:ext uri="{D42A27DB-BD31-4B8C-83A1-F6EECF244321}">
                <p14:modId xmlns:p14="http://schemas.microsoft.com/office/powerpoint/2010/main" val="348100256"/>
              </p:ext>
            </p:extLst>
          </p:nvPr>
        </p:nvGraphicFramePr>
        <p:xfrm>
          <a:off x="5136786" y="1174684"/>
          <a:ext cx="2903588" cy="4245245"/>
        </p:xfrm>
        <a:graphic>
          <a:graphicData uri="http://schemas.openxmlformats.org/presentationml/2006/ole">
            <mc:AlternateContent xmlns:mc="http://schemas.openxmlformats.org/markup-compatibility/2006">
              <mc:Choice xmlns:v="urn:schemas-microsoft-com:vml" Requires="v">
                <p:oleObj spid="_x0000_s46564" name="Image" r:id="rId4" imgW="5523810" imgH="8076190" progId="">
                  <p:embed/>
                </p:oleObj>
              </mc:Choice>
              <mc:Fallback>
                <p:oleObj name="Image" r:id="rId4" imgW="5523810" imgH="8076190" progId="">
                  <p:embed/>
                  <p:pic>
                    <p:nvPicPr>
                      <p:cNvPr id="0" name="Picture 3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786" y="1174684"/>
                        <a:ext cx="2903588" cy="42452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94" name="Picture 14" descr="bestbuteosilhouet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37975">
            <a:off x="5306277" y="913545"/>
            <a:ext cx="2633351" cy="4706808"/>
          </a:xfrm>
          <a:prstGeom prst="rect">
            <a:avLst/>
          </a:prstGeom>
          <a:noFill/>
          <a:extLst>
            <a:ext uri="{909E8E84-426E-40DD-AFC4-6F175D3DCCD1}">
              <a14:hiddenFill xmlns:a14="http://schemas.microsoft.com/office/drawing/2010/main">
                <a:solidFill>
                  <a:srgbClr val="FFFFFF"/>
                </a:solidFill>
              </a14:hiddenFill>
            </a:ext>
          </a:extLst>
        </p:spPr>
      </p:pic>
      <p:sp>
        <p:nvSpPr>
          <p:cNvPr id="46090" name="Text Box 10"/>
          <p:cNvSpPr txBox="1">
            <a:spLocks noChangeArrowheads="1"/>
          </p:cNvSpPr>
          <p:nvPr/>
        </p:nvSpPr>
        <p:spPr bwMode="auto">
          <a:xfrm>
            <a:off x="1066800" y="0"/>
            <a:ext cx="68852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b="0" dirty="0">
                <a:solidFill>
                  <a:srgbClr val="FFFF00"/>
                </a:solidFill>
              </a:rPr>
              <a:t>The Quintessential </a:t>
            </a:r>
            <a:r>
              <a:rPr lang="en-US" sz="4000" b="0" dirty="0" err="1">
                <a:solidFill>
                  <a:srgbClr val="FFFF00"/>
                </a:solidFill>
              </a:rPr>
              <a:t>Buteo</a:t>
            </a:r>
            <a:r>
              <a:rPr lang="en-US" sz="4000" b="0" dirty="0">
                <a:solidFill>
                  <a:srgbClr val="FFFF00"/>
                </a:solidFill>
              </a:rPr>
              <a:t>:</a:t>
            </a:r>
          </a:p>
        </p:txBody>
      </p:sp>
      <p:sp>
        <p:nvSpPr>
          <p:cNvPr id="46091" name="Text Box 11"/>
          <p:cNvSpPr txBox="1">
            <a:spLocks noChangeArrowheads="1"/>
          </p:cNvSpPr>
          <p:nvPr/>
        </p:nvSpPr>
        <p:spPr bwMode="auto">
          <a:xfrm>
            <a:off x="1786696" y="5962116"/>
            <a:ext cx="510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4000" dirty="0">
                <a:solidFill>
                  <a:srgbClr val="FFCC00"/>
                </a:solidFill>
              </a:rPr>
              <a:t>Red-tailed Hawk</a:t>
            </a:r>
          </a:p>
        </p:txBody>
      </p:sp>
      <p:pic>
        <p:nvPicPr>
          <p:cNvPr id="46426" name="Picture 346" descr="red tailed hawk perched on branch Stock Photo - 36520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62" y="1219200"/>
            <a:ext cx="2844737" cy="4261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3000"/>
                                        <p:tgtEl>
                                          <p:spTgt spid="46088"/>
                                        </p:tgtEl>
                                      </p:cBhvr>
                                    </p:animEffect>
                                  </p:childTnLst>
                                </p:cTn>
                              </p:par>
                              <p:par>
                                <p:cTn id="8" presetID="10" presetClass="entr" presetSubtype="0" fill="hold" nodeType="withEffect">
                                  <p:stCondLst>
                                    <p:cond delay="500"/>
                                  </p:stCondLst>
                                  <p:childTnLst>
                                    <p:set>
                                      <p:cBhvr>
                                        <p:cTn id="9" dur="1" fill="hold">
                                          <p:stCondLst>
                                            <p:cond delay="0"/>
                                          </p:stCondLst>
                                        </p:cTn>
                                        <p:tgtEl>
                                          <p:spTgt spid="46426"/>
                                        </p:tgtEl>
                                        <p:attrNameLst>
                                          <p:attrName>style.visibility</p:attrName>
                                        </p:attrNameLst>
                                      </p:cBhvr>
                                      <p:to>
                                        <p:strVal val="visible"/>
                                      </p:to>
                                    </p:set>
                                    <p:animEffect transition="in" filter="fade">
                                      <p:cBhvr>
                                        <p:cTn id="10" dur="3000"/>
                                        <p:tgtEl>
                                          <p:spTgt spid="46426"/>
                                        </p:tgtEl>
                                      </p:cBhvr>
                                    </p:animEffect>
                                  </p:childTnLst>
                                </p:cTn>
                              </p:par>
                            </p:childTnLst>
                          </p:cTn>
                        </p:par>
                        <p:par>
                          <p:cTn id="11" fill="hold">
                            <p:stCondLst>
                              <p:cond delay="3500"/>
                            </p:stCondLst>
                            <p:childTnLst>
                              <p:par>
                                <p:cTn id="12" presetID="10" presetClass="entr" presetSubtype="0" fill="hold" grpId="0" nodeType="afterEffect">
                                  <p:stCondLst>
                                    <p:cond delay="1000"/>
                                  </p:stCondLst>
                                  <p:childTnLst>
                                    <p:set>
                                      <p:cBhvr>
                                        <p:cTn id="13" dur="1" fill="hold">
                                          <p:stCondLst>
                                            <p:cond delay="0"/>
                                          </p:stCondLst>
                                        </p:cTn>
                                        <p:tgtEl>
                                          <p:spTgt spid="46091"/>
                                        </p:tgtEl>
                                        <p:attrNameLst>
                                          <p:attrName>style.visibility</p:attrName>
                                        </p:attrNameLst>
                                      </p:cBhvr>
                                      <p:to>
                                        <p:strVal val="visible"/>
                                      </p:to>
                                    </p:set>
                                    <p:animEffect transition="in" filter="fade">
                                      <p:cBhvr>
                                        <p:cTn id="14" dur="2000"/>
                                        <p:tgtEl>
                                          <p:spTgt spid="46091"/>
                                        </p:tgtEl>
                                      </p:cBhvr>
                                    </p:animEffect>
                                  </p:childTnLst>
                                </p:cTn>
                              </p:par>
                            </p:childTnLst>
                          </p:cTn>
                        </p:par>
                        <p:par>
                          <p:cTn id="15" fill="hold" nodeType="afterGroup">
                            <p:stCondLst>
                              <p:cond delay="6500"/>
                            </p:stCondLst>
                            <p:childTnLst>
                              <p:par>
                                <p:cTn id="16" presetID="53" presetClass="entr" presetSubtype="0" fill="hold" nodeType="afterEffect">
                                  <p:stCondLst>
                                    <p:cond delay="500"/>
                                  </p:stCondLst>
                                  <p:childTnLst>
                                    <p:set>
                                      <p:cBhvr>
                                        <p:cTn id="17" dur="1" fill="hold">
                                          <p:stCondLst>
                                            <p:cond delay="0"/>
                                          </p:stCondLst>
                                        </p:cTn>
                                        <p:tgtEl>
                                          <p:spTgt spid="46094"/>
                                        </p:tgtEl>
                                        <p:attrNameLst>
                                          <p:attrName>style.visibility</p:attrName>
                                        </p:attrNameLst>
                                      </p:cBhvr>
                                      <p:to>
                                        <p:strVal val="visible"/>
                                      </p:to>
                                    </p:set>
                                    <p:anim calcmode="lin" valueType="num">
                                      <p:cBhvr>
                                        <p:cTn id="18" dur="3000" fill="hold"/>
                                        <p:tgtEl>
                                          <p:spTgt spid="46094"/>
                                        </p:tgtEl>
                                        <p:attrNameLst>
                                          <p:attrName>ppt_w</p:attrName>
                                        </p:attrNameLst>
                                      </p:cBhvr>
                                      <p:tavLst>
                                        <p:tav tm="0">
                                          <p:val>
                                            <p:fltVal val="0"/>
                                          </p:val>
                                        </p:tav>
                                        <p:tav tm="100000">
                                          <p:val>
                                            <p:strVal val="#ppt_w"/>
                                          </p:val>
                                        </p:tav>
                                      </p:tavLst>
                                    </p:anim>
                                    <p:anim calcmode="lin" valueType="num">
                                      <p:cBhvr>
                                        <p:cTn id="19" dur="3000" fill="hold"/>
                                        <p:tgtEl>
                                          <p:spTgt spid="46094"/>
                                        </p:tgtEl>
                                        <p:attrNameLst>
                                          <p:attrName>ppt_h</p:attrName>
                                        </p:attrNameLst>
                                      </p:cBhvr>
                                      <p:tavLst>
                                        <p:tav tm="0">
                                          <p:val>
                                            <p:fltVal val="0"/>
                                          </p:val>
                                        </p:tav>
                                        <p:tav tm="100000">
                                          <p:val>
                                            <p:strVal val="#ppt_h"/>
                                          </p:val>
                                        </p:tav>
                                      </p:tavLst>
                                    </p:anim>
                                    <p:animEffect transition="in" filter="fade">
                                      <p:cBhvr>
                                        <p:cTn id="20" dur="30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extLst>
              <p:ext uri="{D42A27DB-BD31-4B8C-83A1-F6EECF244321}">
                <p14:modId xmlns:p14="http://schemas.microsoft.com/office/powerpoint/2010/main" val="847192028"/>
              </p:ext>
            </p:extLst>
          </p:nvPr>
        </p:nvGraphicFramePr>
        <p:xfrm>
          <a:off x="304800" y="0"/>
          <a:ext cx="8316913" cy="6526213"/>
        </p:xfrm>
        <a:graphic>
          <a:graphicData uri="http://schemas.openxmlformats.org/presentationml/2006/ole">
            <mc:AlternateContent xmlns:mc="http://schemas.openxmlformats.org/markup-compatibility/2006">
              <mc:Choice xmlns:v="urn:schemas-microsoft-com:vml" Requires="v">
                <p:oleObj spid="_x0000_s48614" name="Image" r:id="rId4" imgW="8320395" imgH="6529287" progId="">
                  <p:embed/>
                </p:oleObj>
              </mc:Choice>
              <mc:Fallback>
                <p:oleObj name="Image" r:id="rId4" imgW="8320395" imgH="6529287" progId="">
                  <p:embed/>
                  <p:pic>
                    <p:nvPicPr>
                      <p:cNvPr id="0" name="Picture 3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8316913" cy="652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3" name="Line 5"/>
          <p:cNvSpPr>
            <a:spLocks noChangeShapeType="1"/>
          </p:cNvSpPr>
          <p:nvPr/>
        </p:nvSpPr>
        <p:spPr bwMode="auto">
          <a:xfrm rot="-10800000">
            <a:off x="2743200" y="3581400"/>
            <a:ext cx="1905000" cy="22860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Line 6"/>
          <p:cNvSpPr>
            <a:spLocks noChangeShapeType="1"/>
          </p:cNvSpPr>
          <p:nvPr/>
        </p:nvSpPr>
        <p:spPr bwMode="auto">
          <a:xfrm flipH="1">
            <a:off x="1447800" y="1986895"/>
            <a:ext cx="76200" cy="296610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Line 7"/>
          <p:cNvSpPr>
            <a:spLocks noChangeShapeType="1"/>
          </p:cNvSpPr>
          <p:nvPr/>
        </p:nvSpPr>
        <p:spPr bwMode="auto">
          <a:xfrm rot="6307668">
            <a:off x="6028476" y="686376"/>
            <a:ext cx="692011" cy="6568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Text Box 9"/>
          <p:cNvSpPr txBox="1">
            <a:spLocks noChangeArrowheads="1"/>
          </p:cNvSpPr>
          <p:nvPr/>
        </p:nvSpPr>
        <p:spPr bwMode="auto">
          <a:xfrm>
            <a:off x="609600" y="190148"/>
            <a:ext cx="4953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Red-tailed Hawk</a:t>
            </a:r>
          </a:p>
        </p:txBody>
      </p:sp>
      <p:sp>
        <p:nvSpPr>
          <p:cNvPr id="48138" name="Text Box 10"/>
          <p:cNvSpPr txBox="1">
            <a:spLocks noChangeArrowheads="1"/>
          </p:cNvSpPr>
          <p:nvPr/>
        </p:nvSpPr>
        <p:spPr bwMode="auto">
          <a:xfrm>
            <a:off x="365125" y="1463675"/>
            <a:ext cx="3190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Square-</a:t>
            </a:r>
            <a:r>
              <a:rPr lang="en-US" dirty="0" err="1">
                <a:latin typeface="Arial" charset="0"/>
              </a:rPr>
              <a:t>ish</a:t>
            </a:r>
            <a:r>
              <a:rPr lang="en-US" dirty="0">
                <a:latin typeface="Arial" charset="0"/>
              </a:rPr>
              <a:t> wing tips</a:t>
            </a:r>
            <a:endParaRPr lang="en-US" sz="2800" dirty="0">
              <a:latin typeface="Arial" charset="0"/>
            </a:endParaRPr>
          </a:p>
        </p:txBody>
      </p:sp>
      <p:sp>
        <p:nvSpPr>
          <p:cNvPr id="48141" name="Text Box 13"/>
          <p:cNvSpPr txBox="1">
            <a:spLocks noChangeArrowheads="1"/>
          </p:cNvSpPr>
          <p:nvPr/>
        </p:nvSpPr>
        <p:spPr bwMode="auto">
          <a:xfrm>
            <a:off x="2971800" y="5839470"/>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Dark </a:t>
            </a:r>
            <a:r>
              <a:rPr lang="en-US" dirty="0" err="1">
                <a:latin typeface="Arial" charset="0"/>
              </a:rPr>
              <a:t>patagial</a:t>
            </a:r>
            <a:r>
              <a:rPr lang="en-US" dirty="0">
                <a:latin typeface="Arial" charset="0"/>
              </a:rPr>
              <a:t> area</a:t>
            </a:r>
          </a:p>
        </p:txBody>
      </p:sp>
      <p:sp>
        <p:nvSpPr>
          <p:cNvPr id="48143" name="Text Box 15"/>
          <p:cNvSpPr txBox="1">
            <a:spLocks noChangeArrowheads="1"/>
          </p:cNvSpPr>
          <p:nvPr/>
        </p:nvSpPr>
        <p:spPr bwMode="auto">
          <a:xfrm>
            <a:off x="6248400" y="304800"/>
            <a:ext cx="13147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Comma</a:t>
            </a:r>
          </a:p>
        </p:txBody>
      </p:sp>
      <p:sp>
        <p:nvSpPr>
          <p:cNvPr id="48136" name="Line 8"/>
          <p:cNvSpPr>
            <a:spLocks noChangeShapeType="1"/>
          </p:cNvSpPr>
          <p:nvPr/>
        </p:nvSpPr>
        <p:spPr bwMode="auto">
          <a:xfrm rot="1020586" flipH="1">
            <a:off x="6037594" y="4689144"/>
            <a:ext cx="598179" cy="4587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4" name="Text Box 16"/>
          <p:cNvSpPr txBox="1">
            <a:spLocks noChangeArrowheads="1"/>
          </p:cNvSpPr>
          <p:nvPr/>
        </p:nvSpPr>
        <p:spPr bwMode="auto">
          <a:xfrm>
            <a:off x="6692928" y="3038233"/>
            <a:ext cx="1739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latin typeface="Arial" charset="0"/>
              </a:rPr>
              <a:t>Belly band</a:t>
            </a:r>
          </a:p>
        </p:txBody>
      </p:sp>
      <p:sp>
        <p:nvSpPr>
          <p:cNvPr id="48142" name="Text Box 14"/>
          <p:cNvSpPr txBox="1">
            <a:spLocks noChangeArrowheads="1"/>
          </p:cNvSpPr>
          <p:nvPr/>
        </p:nvSpPr>
        <p:spPr bwMode="auto">
          <a:xfrm>
            <a:off x="6530160" y="3869700"/>
            <a:ext cx="206511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Arial" charset="0"/>
              </a:rPr>
              <a:t>Adults have</a:t>
            </a:r>
          </a:p>
          <a:p>
            <a:r>
              <a:rPr lang="en-US" dirty="0">
                <a:latin typeface="Arial" charset="0"/>
              </a:rPr>
              <a:t>brick red tail</a:t>
            </a:r>
          </a:p>
          <a:p>
            <a:endParaRPr lang="en-US" sz="1600" dirty="0">
              <a:latin typeface="Arial" charset="0"/>
            </a:endParaRPr>
          </a:p>
          <a:p>
            <a:pPr algn="l"/>
            <a:r>
              <a:rPr lang="en-US" sz="1600" b="0" dirty="0">
                <a:latin typeface="Arial" charset="0"/>
              </a:rPr>
              <a:t>Juveniles’ tails</a:t>
            </a:r>
          </a:p>
          <a:p>
            <a:pPr algn="l"/>
            <a:r>
              <a:rPr lang="en-US" sz="1600" b="0" dirty="0">
                <a:latin typeface="Arial" charset="0"/>
              </a:rPr>
              <a:t>are faintly barred</a:t>
            </a:r>
          </a:p>
          <a:p>
            <a:pPr algn="l"/>
            <a:r>
              <a:rPr lang="en-US" sz="1600" b="0" dirty="0">
                <a:latin typeface="Arial" charset="0"/>
              </a:rPr>
              <a:t>and brown</a:t>
            </a:r>
          </a:p>
        </p:txBody>
      </p:sp>
      <p:sp>
        <p:nvSpPr>
          <p:cNvPr id="48145" name="Line 17"/>
          <p:cNvSpPr>
            <a:spLocks noChangeShapeType="1"/>
          </p:cNvSpPr>
          <p:nvPr/>
        </p:nvSpPr>
        <p:spPr bwMode="auto">
          <a:xfrm rot="563036" flipH="1">
            <a:off x="4807662" y="3114335"/>
            <a:ext cx="1859283" cy="471298"/>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48138">
                                            <p:txEl>
                                              <p:pRg st="0" end="0"/>
                                            </p:txEl>
                                          </p:spTgt>
                                        </p:tgtEl>
                                        <p:attrNameLst>
                                          <p:attrName>style.visibility</p:attrName>
                                        </p:attrNameLst>
                                      </p:cBhvr>
                                      <p:to>
                                        <p:strVal val="visible"/>
                                      </p:to>
                                    </p:set>
                                    <p:animEffect transition="in" filter="fade">
                                      <p:cBhvr>
                                        <p:cTn id="11" dur="2000"/>
                                        <p:tgtEl>
                                          <p:spTgt spid="48138">
                                            <p:txEl>
                                              <p:pRg st="0" end="0"/>
                                            </p:txEl>
                                          </p:spTgt>
                                        </p:tgtEl>
                                      </p:cBhvr>
                                    </p:animEffect>
                                  </p:childTnLst>
                                </p:cTn>
                              </p:par>
                            </p:childTnLst>
                          </p:cTn>
                        </p:par>
                        <p:par>
                          <p:cTn id="12" fill="hold" nodeType="afterGroup">
                            <p:stCondLst>
                              <p:cond delay="4500"/>
                            </p:stCondLst>
                            <p:childTnLst>
                              <p:par>
                                <p:cTn id="13" presetID="55" presetClass="entr" presetSubtype="0" fill="hold" grpId="0" nodeType="afterEffect">
                                  <p:stCondLst>
                                    <p:cond delay="500"/>
                                  </p:stCondLst>
                                  <p:childTnLst>
                                    <p:set>
                                      <p:cBhvr>
                                        <p:cTn id="14" dur="1" fill="hold">
                                          <p:stCondLst>
                                            <p:cond delay="0"/>
                                          </p:stCondLst>
                                        </p:cTn>
                                        <p:tgtEl>
                                          <p:spTgt spid="48134"/>
                                        </p:tgtEl>
                                        <p:attrNameLst>
                                          <p:attrName>style.visibility</p:attrName>
                                        </p:attrNameLst>
                                      </p:cBhvr>
                                      <p:to>
                                        <p:strVal val="visible"/>
                                      </p:to>
                                    </p:set>
                                    <p:anim calcmode="lin" valueType="num">
                                      <p:cBhvr>
                                        <p:cTn id="15" dur="1000" fill="hold"/>
                                        <p:tgtEl>
                                          <p:spTgt spid="48134"/>
                                        </p:tgtEl>
                                        <p:attrNameLst>
                                          <p:attrName>ppt_w</p:attrName>
                                        </p:attrNameLst>
                                      </p:cBhvr>
                                      <p:tavLst>
                                        <p:tav tm="0">
                                          <p:val>
                                            <p:strVal val="#ppt_w*0.70"/>
                                          </p:val>
                                        </p:tav>
                                        <p:tav tm="100000">
                                          <p:val>
                                            <p:strVal val="#ppt_w"/>
                                          </p:val>
                                        </p:tav>
                                      </p:tavLst>
                                    </p:anim>
                                    <p:anim calcmode="lin" valueType="num">
                                      <p:cBhvr>
                                        <p:cTn id="16" dur="1000" fill="hold"/>
                                        <p:tgtEl>
                                          <p:spTgt spid="48134"/>
                                        </p:tgtEl>
                                        <p:attrNameLst>
                                          <p:attrName>ppt_h</p:attrName>
                                        </p:attrNameLst>
                                      </p:cBhvr>
                                      <p:tavLst>
                                        <p:tav tm="0">
                                          <p:val>
                                            <p:strVal val="#ppt_h"/>
                                          </p:val>
                                        </p:tav>
                                        <p:tav tm="100000">
                                          <p:val>
                                            <p:strVal val="#ppt_h"/>
                                          </p:val>
                                        </p:tav>
                                      </p:tavLst>
                                    </p:anim>
                                    <p:animEffect transition="in" filter="fade">
                                      <p:cBhvr>
                                        <p:cTn id="17" dur="1000"/>
                                        <p:tgtEl>
                                          <p:spTgt spid="48134"/>
                                        </p:tgtEl>
                                      </p:cBhvr>
                                    </p:animEffect>
                                  </p:childTnLst>
                                </p:cTn>
                              </p:par>
                            </p:childTnLst>
                          </p:cTn>
                        </p:par>
                        <p:par>
                          <p:cTn id="18" fill="hold" nodeType="afterGroup">
                            <p:stCondLst>
                              <p:cond delay="6000"/>
                            </p:stCondLst>
                            <p:childTnLst>
                              <p:par>
                                <p:cTn id="19" presetID="10" presetClass="entr" presetSubtype="0" fill="hold" grpId="0" nodeType="afterEffect">
                                  <p:stCondLst>
                                    <p:cond delay="500"/>
                                  </p:stCondLst>
                                  <p:childTnLst>
                                    <p:set>
                                      <p:cBhvr>
                                        <p:cTn id="20" dur="1" fill="hold">
                                          <p:stCondLst>
                                            <p:cond delay="0"/>
                                          </p:stCondLst>
                                        </p:cTn>
                                        <p:tgtEl>
                                          <p:spTgt spid="48141"/>
                                        </p:tgtEl>
                                        <p:attrNameLst>
                                          <p:attrName>style.visibility</p:attrName>
                                        </p:attrNameLst>
                                      </p:cBhvr>
                                      <p:to>
                                        <p:strVal val="visible"/>
                                      </p:to>
                                    </p:set>
                                    <p:animEffect transition="in" filter="fade">
                                      <p:cBhvr>
                                        <p:cTn id="21" dur="2000"/>
                                        <p:tgtEl>
                                          <p:spTgt spid="48141"/>
                                        </p:tgtEl>
                                      </p:cBhvr>
                                    </p:animEffect>
                                  </p:childTnLst>
                                </p:cTn>
                              </p:par>
                            </p:childTnLst>
                          </p:cTn>
                        </p:par>
                        <p:par>
                          <p:cTn id="22" fill="hold" nodeType="afterGroup">
                            <p:stCondLst>
                              <p:cond delay="8500"/>
                            </p:stCondLst>
                            <p:childTnLst>
                              <p:par>
                                <p:cTn id="23" presetID="55" presetClass="entr" presetSubtype="0" fill="hold" grpId="0" nodeType="afterEffect">
                                  <p:stCondLst>
                                    <p:cond delay="500"/>
                                  </p:stCondLst>
                                  <p:childTnLst>
                                    <p:set>
                                      <p:cBhvr>
                                        <p:cTn id="24" dur="1" fill="hold">
                                          <p:stCondLst>
                                            <p:cond delay="0"/>
                                          </p:stCondLst>
                                        </p:cTn>
                                        <p:tgtEl>
                                          <p:spTgt spid="48133"/>
                                        </p:tgtEl>
                                        <p:attrNameLst>
                                          <p:attrName>style.visibility</p:attrName>
                                        </p:attrNameLst>
                                      </p:cBhvr>
                                      <p:to>
                                        <p:strVal val="visible"/>
                                      </p:to>
                                    </p:set>
                                    <p:anim calcmode="lin" valueType="num">
                                      <p:cBhvr>
                                        <p:cTn id="25" dur="1000" fill="hold"/>
                                        <p:tgtEl>
                                          <p:spTgt spid="48133"/>
                                        </p:tgtEl>
                                        <p:attrNameLst>
                                          <p:attrName>ppt_w</p:attrName>
                                        </p:attrNameLst>
                                      </p:cBhvr>
                                      <p:tavLst>
                                        <p:tav tm="0">
                                          <p:val>
                                            <p:strVal val="#ppt_w*0.70"/>
                                          </p:val>
                                        </p:tav>
                                        <p:tav tm="100000">
                                          <p:val>
                                            <p:strVal val="#ppt_w"/>
                                          </p:val>
                                        </p:tav>
                                      </p:tavLst>
                                    </p:anim>
                                    <p:anim calcmode="lin" valueType="num">
                                      <p:cBhvr>
                                        <p:cTn id="26" dur="1000" fill="hold"/>
                                        <p:tgtEl>
                                          <p:spTgt spid="48133"/>
                                        </p:tgtEl>
                                        <p:attrNameLst>
                                          <p:attrName>ppt_h</p:attrName>
                                        </p:attrNameLst>
                                      </p:cBhvr>
                                      <p:tavLst>
                                        <p:tav tm="0">
                                          <p:val>
                                            <p:strVal val="#ppt_h"/>
                                          </p:val>
                                        </p:tav>
                                        <p:tav tm="100000">
                                          <p:val>
                                            <p:strVal val="#ppt_h"/>
                                          </p:val>
                                        </p:tav>
                                      </p:tavLst>
                                    </p:anim>
                                    <p:animEffect transition="in" filter="fade">
                                      <p:cBhvr>
                                        <p:cTn id="27" dur="1000"/>
                                        <p:tgtEl>
                                          <p:spTgt spid="48133"/>
                                        </p:tgtEl>
                                      </p:cBhvr>
                                    </p:animEffect>
                                  </p:childTnLst>
                                </p:cTn>
                              </p:par>
                            </p:childTnLst>
                          </p:cTn>
                        </p:par>
                        <p:par>
                          <p:cTn id="28" fill="hold" nodeType="afterGroup">
                            <p:stCondLst>
                              <p:cond delay="10000"/>
                            </p:stCondLst>
                            <p:childTnLst>
                              <p:par>
                                <p:cTn id="29" presetID="10" presetClass="entr" presetSubtype="0" fill="hold" grpId="0" nodeType="afterEffect">
                                  <p:stCondLst>
                                    <p:cond delay="500"/>
                                  </p:stCondLst>
                                  <p:childTnLst>
                                    <p:set>
                                      <p:cBhvr>
                                        <p:cTn id="30" dur="1" fill="hold">
                                          <p:stCondLst>
                                            <p:cond delay="0"/>
                                          </p:stCondLst>
                                        </p:cTn>
                                        <p:tgtEl>
                                          <p:spTgt spid="48142"/>
                                        </p:tgtEl>
                                        <p:attrNameLst>
                                          <p:attrName>style.visibility</p:attrName>
                                        </p:attrNameLst>
                                      </p:cBhvr>
                                      <p:to>
                                        <p:strVal val="visible"/>
                                      </p:to>
                                    </p:set>
                                    <p:animEffect transition="in" filter="fade">
                                      <p:cBhvr>
                                        <p:cTn id="31" dur="2000"/>
                                        <p:tgtEl>
                                          <p:spTgt spid="48142"/>
                                        </p:tgtEl>
                                      </p:cBhvr>
                                    </p:animEffect>
                                  </p:childTnLst>
                                </p:cTn>
                              </p:par>
                            </p:childTnLst>
                          </p:cTn>
                        </p:par>
                        <p:par>
                          <p:cTn id="32" fill="hold" nodeType="afterGroup">
                            <p:stCondLst>
                              <p:cond delay="12500"/>
                            </p:stCondLst>
                            <p:childTnLst>
                              <p:par>
                                <p:cTn id="33" presetID="55" presetClass="entr" presetSubtype="0" fill="hold" grpId="0" nodeType="afterEffect">
                                  <p:stCondLst>
                                    <p:cond delay="500"/>
                                  </p:stCondLst>
                                  <p:childTnLst>
                                    <p:set>
                                      <p:cBhvr>
                                        <p:cTn id="34" dur="1" fill="hold">
                                          <p:stCondLst>
                                            <p:cond delay="0"/>
                                          </p:stCondLst>
                                        </p:cTn>
                                        <p:tgtEl>
                                          <p:spTgt spid="48136"/>
                                        </p:tgtEl>
                                        <p:attrNameLst>
                                          <p:attrName>style.visibility</p:attrName>
                                        </p:attrNameLst>
                                      </p:cBhvr>
                                      <p:to>
                                        <p:strVal val="visible"/>
                                      </p:to>
                                    </p:set>
                                    <p:anim calcmode="lin" valueType="num">
                                      <p:cBhvr>
                                        <p:cTn id="35" dur="1000" fill="hold"/>
                                        <p:tgtEl>
                                          <p:spTgt spid="48136"/>
                                        </p:tgtEl>
                                        <p:attrNameLst>
                                          <p:attrName>ppt_w</p:attrName>
                                        </p:attrNameLst>
                                      </p:cBhvr>
                                      <p:tavLst>
                                        <p:tav tm="0">
                                          <p:val>
                                            <p:strVal val="#ppt_w*0.70"/>
                                          </p:val>
                                        </p:tav>
                                        <p:tav tm="100000">
                                          <p:val>
                                            <p:strVal val="#ppt_w"/>
                                          </p:val>
                                        </p:tav>
                                      </p:tavLst>
                                    </p:anim>
                                    <p:anim calcmode="lin" valueType="num">
                                      <p:cBhvr>
                                        <p:cTn id="36" dur="1000" fill="hold"/>
                                        <p:tgtEl>
                                          <p:spTgt spid="48136"/>
                                        </p:tgtEl>
                                        <p:attrNameLst>
                                          <p:attrName>ppt_h</p:attrName>
                                        </p:attrNameLst>
                                      </p:cBhvr>
                                      <p:tavLst>
                                        <p:tav tm="0">
                                          <p:val>
                                            <p:strVal val="#ppt_h"/>
                                          </p:val>
                                        </p:tav>
                                        <p:tav tm="100000">
                                          <p:val>
                                            <p:strVal val="#ppt_h"/>
                                          </p:val>
                                        </p:tav>
                                      </p:tavLst>
                                    </p:anim>
                                    <p:animEffect transition="in" filter="fade">
                                      <p:cBhvr>
                                        <p:cTn id="37" dur="1000"/>
                                        <p:tgtEl>
                                          <p:spTgt spid="48136"/>
                                        </p:tgtEl>
                                      </p:cBhvr>
                                    </p:animEffect>
                                  </p:childTnLst>
                                </p:cTn>
                              </p:par>
                            </p:childTnLst>
                          </p:cTn>
                        </p:par>
                        <p:par>
                          <p:cTn id="38" fill="hold" nodeType="afterGroup">
                            <p:stCondLst>
                              <p:cond delay="14000"/>
                            </p:stCondLst>
                            <p:childTnLst>
                              <p:par>
                                <p:cTn id="39" presetID="9" presetClass="entr" presetSubtype="0" fill="hold" grpId="0" nodeType="afterEffect">
                                  <p:stCondLst>
                                    <p:cond delay="0"/>
                                  </p:stCondLst>
                                  <p:childTnLst>
                                    <p:set>
                                      <p:cBhvr>
                                        <p:cTn id="40" dur="1" fill="hold">
                                          <p:stCondLst>
                                            <p:cond delay="0"/>
                                          </p:stCondLst>
                                        </p:cTn>
                                        <p:tgtEl>
                                          <p:spTgt spid="48144"/>
                                        </p:tgtEl>
                                        <p:attrNameLst>
                                          <p:attrName>style.visibility</p:attrName>
                                        </p:attrNameLst>
                                      </p:cBhvr>
                                      <p:to>
                                        <p:strVal val="visible"/>
                                      </p:to>
                                    </p:set>
                                    <p:animEffect transition="in" filter="dissolve">
                                      <p:cBhvr>
                                        <p:cTn id="41" dur="2000"/>
                                        <p:tgtEl>
                                          <p:spTgt spid="48144"/>
                                        </p:tgtEl>
                                      </p:cBhvr>
                                    </p:animEffect>
                                  </p:childTnLst>
                                </p:cTn>
                              </p:par>
                            </p:childTnLst>
                          </p:cTn>
                        </p:par>
                        <p:par>
                          <p:cTn id="42" fill="hold" nodeType="afterGroup">
                            <p:stCondLst>
                              <p:cond delay="16000"/>
                            </p:stCondLst>
                            <p:childTnLst>
                              <p:par>
                                <p:cTn id="43" presetID="55" presetClass="entr" presetSubtype="0" fill="hold" grpId="0" nodeType="afterEffect">
                                  <p:stCondLst>
                                    <p:cond delay="500"/>
                                  </p:stCondLst>
                                  <p:childTnLst>
                                    <p:set>
                                      <p:cBhvr>
                                        <p:cTn id="44" dur="1" fill="hold">
                                          <p:stCondLst>
                                            <p:cond delay="0"/>
                                          </p:stCondLst>
                                        </p:cTn>
                                        <p:tgtEl>
                                          <p:spTgt spid="48145"/>
                                        </p:tgtEl>
                                        <p:attrNameLst>
                                          <p:attrName>style.visibility</p:attrName>
                                        </p:attrNameLst>
                                      </p:cBhvr>
                                      <p:to>
                                        <p:strVal val="visible"/>
                                      </p:to>
                                    </p:set>
                                    <p:anim calcmode="lin" valueType="num">
                                      <p:cBhvr>
                                        <p:cTn id="45" dur="1000" fill="hold"/>
                                        <p:tgtEl>
                                          <p:spTgt spid="48145"/>
                                        </p:tgtEl>
                                        <p:attrNameLst>
                                          <p:attrName>ppt_w</p:attrName>
                                        </p:attrNameLst>
                                      </p:cBhvr>
                                      <p:tavLst>
                                        <p:tav tm="0">
                                          <p:val>
                                            <p:strVal val="#ppt_w*0.70"/>
                                          </p:val>
                                        </p:tav>
                                        <p:tav tm="100000">
                                          <p:val>
                                            <p:strVal val="#ppt_w"/>
                                          </p:val>
                                        </p:tav>
                                      </p:tavLst>
                                    </p:anim>
                                    <p:anim calcmode="lin" valueType="num">
                                      <p:cBhvr>
                                        <p:cTn id="46" dur="1000" fill="hold"/>
                                        <p:tgtEl>
                                          <p:spTgt spid="48145"/>
                                        </p:tgtEl>
                                        <p:attrNameLst>
                                          <p:attrName>ppt_h</p:attrName>
                                        </p:attrNameLst>
                                      </p:cBhvr>
                                      <p:tavLst>
                                        <p:tav tm="0">
                                          <p:val>
                                            <p:strVal val="#ppt_h"/>
                                          </p:val>
                                        </p:tav>
                                        <p:tav tm="100000">
                                          <p:val>
                                            <p:strVal val="#ppt_h"/>
                                          </p:val>
                                        </p:tav>
                                      </p:tavLst>
                                    </p:anim>
                                    <p:animEffect transition="in" filter="fade">
                                      <p:cBhvr>
                                        <p:cTn id="47" dur="1000"/>
                                        <p:tgtEl>
                                          <p:spTgt spid="48145"/>
                                        </p:tgtEl>
                                      </p:cBhvr>
                                    </p:animEffect>
                                  </p:childTnLst>
                                </p:cTn>
                              </p:par>
                            </p:childTnLst>
                          </p:cTn>
                        </p:par>
                        <p:par>
                          <p:cTn id="48" fill="hold">
                            <p:stCondLst>
                              <p:cond delay="17500"/>
                            </p:stCondLst>
                            <p:childTnLst>
                              <p:par>
                                <p:cTn id="49" presetID="10" presetClass="entr" presetSubtype="0" fill="hold" grpId="0" nodeType="afterEffect">
                                  <p:stCondLst>
                                    <p:cond delay="0"/>
                                  </p:stCondLst>
                                  <p:childTnLst>
                                    <p:set>
                                      <p:cBhvr>
                                        <p:cTn id="50" dur="1" fill="hold">
                                          <p:stCondLst>
                                            <p:cond delay="0"/>
                                          </p:stCondLst>
                                        </p:cTn>
                                        <p:tgtEl>
                                          <p:spTgt spid="48143"/>
                                        </p:tgtEl>
                                        <p:attrNameLst>
                                          <p:attrName>style.visibility</p:attrName>
                                        </p:attrNameLst>
                                      </p:cBhvr>
                                      <p:to>
                                        <p:strVal val="visible"/>
                                      </p:to>
                                    </p:set>
                                    <p:animEffect transition="in" filter="fade">
                                      <p:cBhvr>
                                        <p:cTn id="51" dur="2000"/>
                                        <p:tgtEl>
                                          <p:spTgt spid="48143"/>
                                        </p:tgtEl>
                                      </p:cBhvr>
                                    </p:animEffect>
                                  </p:childTnLst>
                                </p:cTn>
                              </p:par>
                            </p:childTnLst>
                          </p:cTn>
                        </p:par>
                        <p:par>
                          <p:cTn id="52" fill="hold">
                            <p:stCondLst>
                              <p:cond delay="19500"/>
                            </p:stCondLst>
                            <p:childTnLst>
                              <p:par>
                                <p:cTn id="53" presetID="55" presetClass="entr" presetSubtype="0" fill="hold" grpId="0" nodeType="afterEffect">
                                  <p:stCondLst>
                                    <p:cond delay="0"/>
                                  </p:stCondLst>
                                  <p:childTnLst>
                                    <p:set>
                                      <p:cBhvr>
                                        <p:cTn id="54" dur="1" fill="hold">
                                          <p:stCondLst>
                                            <p:cond delay="0"/>
                                          </p:stCondLst>
                                        </p:cTn>
                                        <p:tgtEl>
                                          <p:spTgt spid="48135"/>
                                        </p:tgtEl>
                                        <p:attrNameLst>
                                          <p:attrName>style.visibility</p:attrName>
                                        </p:attrNameLst>
                                      </p:cBhvr>
                                      <p:to>
                                        <p:strVal val="visible"/>
                                      </p:to>
                                    </p:set>
                                    <p:anim calcmode="lin" valueType="num">
                                      <p:cBhvr>
                                        <p:cTn id="55" dur="1000" fill="hold"/>
                                        <p:tgtEl>
                                          <p:spTgt spid="48135"/>
                                        </p:tgtEl>
                                        <p:attrNameLst>
                                          <p:attrName>ppt_w</p:attrName>
                                        </p:attrNameLst>
                                      </p:cBhvr>
                                      <p:tavLst>
                                        <p:tav tm="0">
                                          <p:val>
                                            <p:strVal val="#ppt_w*0.70"/>
                                          </p:val>
                                        </p:tav>
                                        <p:tav tm="100000">
                                          <p:val>
                                            <p:strVal val="#ppt_w"/>
                                          </p:val>
                                        </p:tav>
                                      </p:tavLst>
                                    </p:anim>
                                    <p:anim calcmode="lin" valueType="num">
                                      <p:cBhvr>
                                        <p:cTn id="56" dur="1000" fill="hold"/>
                                        <p:tgtEl>
                                          <p:spTgt spid="48135"/>
                                        </p:tgtEl>
                                        <p:attrNameLst>
                                          <p:attrName>ppt_h</p:attrName>
                                        </p:attrNameLst>
                                      </p:cBhvr>
                                      <p:tavLst>
                                        <p:tav tm="0">
                                          <p:val>
                                            <p:strVal val="#ppt_h"/>
                                          </p:val>
                                        </p:tav>
                                        <p:tav tm="100000">
                                          <p:val>
                                            <p:strVal val="#ppt_h"/>
                                          </p:val>
                                        </p:tav>
                                      </p:tavLst>
                                    </p:anim>
                                    <p:animEffect transition="in" filter="fade">
                                      <p:cBhvr>
                                        <p:cTn id="57" dur="10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34" grpId="0" animBg="1"/>
      <p:bldP spid="48135" grpId="0" animBg="1"/>
      <p:bldP spid="48141" grpId="0"/>
      <p:bldP spid="48143" grpId="0"/>
      <p:bldP spid="48136" grpId="0" animBg="1"/>
      <p:bldP spid="48144" grpId="0"/>
      <p:bldP spid="48142" grpId="0"/>
      <p:bldP spid="481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120650" y="914400"/>
            <a:ext cx="90233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800" dirty="0">
                <a:solidFill>
                  <a:srgbClr val="FFFF00"/>
                </a:solidFill>
              </a:rPr>
              <a:t>But…</a:t>
            </a:r>
            <a:r>
              <a:rPr lang="en-US" sz="4800" dirty="0"/>
              <a:t> </a:t>
            </a:r>
            <a:r>
              <a:rPr lang="en-US" sz="4800" b="0" dirty="0"/>
              <a:t> </a:t>
            </a:r>
          </a:p>
          <a:p>
            <a:pPr algn="l"/>
            <a:endParaRPr lang="en-US" sz="4800" b="0" dirty="0"/>
          </a:p>
          <a:p>
            <a:r>
              <a:rPr lang="en-US" sz="4800" b="0" dirty="0">
                <a:solidFill>
                  <a:schemeClr val="bg1"/>
                </a:solidFill>
              </a:rPr>
              <a:t>What if I can’t see those markings?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500"/>
                                  </p:stCondLst>
                                  <p:childTnLst>
                                    <p:set>
                                      <p:cBhvr>
                                        <p:cTn id="9" dur="1" fill="hold">
                                          <p:stCondLst>
                                            <p:cond delay="0"/>
                                          </p:stCondLst>
                                        </p:cTn>
                                        <p:tgtEl>
                                          <p:spTgt spid="50180">
                                            <p:txEl>
                                              <p:pRg st="2" end="2"/>
                                            </p:txEl>
                                          </p:spTgt>
                                        </p:tgtEl>
                                        <p:attrNameLst>
                                          <p:attrName>style.visibility</p:attrName>
                                        </p:attrNameLst>
                                      </p:cBhvr>
                                      <p:to>
                                        <p:strVal val="visible"/>
                                      </p:to>
                                    </p:set>
                                    <p:animEffect transition="in" filter="fade">
                                      <p:cBhvr>
                                        <p:cTn id="10" dur="2000"/>
                                        <p:tgtEl>
                                          <p:spTgt spid="50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buteo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05505">
            <a:off x="3861773" y="2308744"/>
            <a:ext cx="1485741" cy="264609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 Box 6"/>
          <p:cNvSpPr txBox="1">
            <a:spLocks noChangeArrowheads="1"/>
          </p:cNvSpPr>
          <p:nvPr/>
        </p:nvSpPr>
        <p:spPr bwMode="auto">
          <a:xfrm>
            <a:off x="1442544" y="1155412"/>
            <a:ext cx="65245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chemeClr val="bg1"/>
                </a:solidFill>
              </a:rPr>
              <a:t>Remember the silhouettes?</a:t>
            </a:r>
          </a:p>
        </p:txBody>
      </p:sp>
      <p:sp>
        <p:nvSpPr>
          <p:cNvPr id="51207" name="Text Box 7"/>
          <p:cNvSpPr txBox="1">
            <a:spLocks noChangeArrowheads="1"/>
          </p:cNvSpPr>
          <p:nvPr/>
        </p:nvSpPr>
        <p:spPr bwMode="auto">
          <a:xfrm>
            <a:off x="1600200" y="5486400"/>
            <a:ext cx="648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chemeClr val="bg1"/>
                </a:solidFill>
              </a:rPr>
              <a:t>And don’t forget behavior…</a:t>
            </a:r>
          </a:p>
        </p:txBody>
      </p:sp>
    </p:spTree>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1206"/>
                                        </p:tgtEl>
                                        <p:attrNameLst>
                                          <p:attrName>style.visibility</p:attrName>
                                        </p:attrNameLst>
                                      </p:cBhvr>
                                      <p:to>
                                        <p:strVal val="visible"/>
                                      </p:to>
                                    </p:set>
                                    <p:animEffect transition="in" filter="fade">
                                      <p:cBhvr>
                                        <p:cTn id="7" dur="2000"/>
                                        <p:tgtEl>
                                          <p:spTgt spid="51206"/>
                                        </p:tgtEl>
                                      </p:cBhvr>
                                    </p:animEffect>
                                  </p:childTnLst>
                                </p:cTn>
                              </p:par>
                            </p:childTnLst>
                          </p:cTn>
                        </p:par>
                        <p:par>
                          <p:cTn id="8" fill="hold" nodeType="afterGroup">
                            <p:stCondLst>
                              <p:cond delay="2500"/>
                            </p:stCondLst>
                            <p:childTnLst>
                              <p:par>
                                <p:cTn id="9" presetID="53" presetClass="entr" presetSubtype="0" fill="hold" grpId="0" nodeType="afterEffect">
                                  <p:stCondLst>
                                    <p:cond delay="0"/>
                                  </p:stCondLst>
                                  <p:childTnLst>
                                    <p:set>
                                      <p:cBhvr>
                                        <p:cTn id="10" dur="1" fill="hold">
                                          <p:stCondLst>
                                            <p:cond delay="0"/>
                                          </p:stCondLst>
                                        </p:cTn>
                                        <p:tgtEl>
                                          <p:spTgt spid="51207"/>
                                        </p:tgtEl>
                                        <p:attrNameLst>
                                          <p:attrName>style.visibility</p:attrName>
                                        </p:attrNameLst>
                                      </p:cBhvr>
                                      <p:to>
                                        <p:strVal val="visible"/>
                                      </p:to>
                                    </p:set>
                                    <p:anim calcmode="lin" valueType="num">
                                      <p:cBhvr>
                                        <p:cTn id="11" dur="1000" fill="hold"/>
                                        <p:tgtEl>
                                          <p:spTgt spid="51207"/>
                                        </p:tgtEl>
                                        <p:attrNameLst>
                                          <p:attrName>ppt_w</p:attrName>
                                        </p:attrNameLst>
                                      </p:cBhvr>
                                      <p:tavLst>
                                        <p:tav tm="0">
                                          <p:val>
                                            <p:fltVal val="0"/>
                                          </p:val>
                                        </p:tav>
                                        <p:tav tm="100000">
                                          <p:val>
                                            <p:strVal val="#ppt_w"/>
                                          </p:val>
                                        </p:tav>
                                      </p:tavLst>
                                    </p:anim>
                                    <p:anim calcmode="lin" valueType="num">
                                      <p:cBhvr>
                                        <p:cTn id="12" dur="1000" fill="hold"/>
                                        <p:tgtEl>
                                          <p:spTgt spid="51207"/>
                                        </p:tgtEl>
                                        <p:attrNameLst>
                                          <p:attrName>ppt_h</p:attrName>
                                        </p:attrNameLst>
                                      </p:cBhvr>
                                      <p:tavLst>
                                        <p:tav tm="0">
                                          <p:val>
                                            <p:fltVal val="0"/>
                                          </p:val>
                                        </p:tav>
                                        <p:tav tm="100000">
                                          <p:val>
                                            <p:strVal val="#ppt_h"/>
                                          </p:val>
                                        </p:tav>
                                      </p:tavLst>
                                    </p:anim>
                                    <p:animEffect transition="in" filter="fade">
                                      <p:cBhvr>
                                        <p:cTn id="13"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P spid="512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9" name="Object 5"/>
          <p:cNvGraphicFramePr>
            <a:graphicFrameLocks noChangeAspect="1"/>
          </p:cNvGraphicFramePr>
          <p:nvPr>
            <p:extLst>
              <p:ext uri="{D42A27DB-BD31-4B8C-83A1-F6EECF244321}">
                <p14:modId xmlns:p14="http://schemas.microsoft.com/office/powerpoint/2010/main" val="253631885"/>
              </p:ext>
            </p:extLst>
          </p:nvPr>
        </p:nvGraphicFramePr>
        <p:xfrm>
          <a:off x="3838787" y="2209800"/>
          <a:ext cx="2034963" cy="2895600"/>
        </p:xfrm>
        <a:graphic>
          <a:graphicData uri="http://schemas.openxmlformats.org/presentationml/2006/ole">
            <mc:AlternateContent xmlns:mc="http://schemas.openxmlformats.org/markup-compatibility/2006">
              <mc:Choice xmlns:v="urn:schemas-microsoft-com:vml" Requires="v">
                <p:oleObj spid="_x0000_s52704" name="Image" r:id="rId4" imgW="7174603" imgH="10209524" progId="">
                  <p:embed/>
                </p:oleObj>
              </mc:Choice>
              <mc:Fallback>
                <p:oleObj name="Image" r:id="rId4" imgW="7174603" imgH="10209524" progId="">
                  <p:embed/>
                  <p:pic>
                    <p:nvPicPr>
                      <p:cNvPr id="0" name="Picture 3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87" y="2209800"/>
                        <a:ext cx="2034963"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0" name="Text Box 6"/>
          <p:cNvSpPr txBox="1">
            <a:spLocks noChangeArrowheads="1"/>
          </p:cNvSpPr>
          <p:nvPr/>
        </p:nvSpPr>
        <p:spPr bwMode="auto">
          <a:xfrm>
            <a:off x="381000" y="1513327"/>
            <a:ext cx="3392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“Bulging” </a:t>
            </a:r>
            <a:r>
              <a:rPr lang="en-US" sz="2000" dirty="0" err="1">
                <a:solidFill>
                  <a:schemeClr val="bg1"/>
                </a:solidFill>
              </a:rPr>
              <a:t>secondaries</a:t>
            </a:r>
            <a:endParaRPr lang="en-US" sz="2000" dirty="0">
              <a:solidFill>
                <a:schemeClr val="bg1"/>
              </a:solidFill>
            </a:endParaRPr>
          </a:p>
        </p:txBody>
      </p:sp>
      <p:sp>
        <p:nvSpPr>
          <p:cNvPr id="52231" name="Line 7"/>
          <p:cNvSpPr>
            <a:spLocks noChangeShapeType="1"/>
          </p:cNvSpPr>
          <p:nvPr/>
        </p:nvSpPr>
        <p:spPr bwMode="auto">
          <a:xfrm>
            <a:off x="2133600" y="2057400"/>
            <a:ext cx="2667000" cy="990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2" name="Text Box 8"/>
          <p:cNvSpPr txBox="1">
            <a:spLocks noChangeArrowheads="1"/>
          </p:cNvSpPr>
          <p:nvPr/>
        </p:nvSpPr>
        <p:spPr bwMode="auto">
          <a:xfrm>
            <a:off x="374073" y="5230091"/>
            <a:ext cx="30091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Relatively short tail</a:t>
            </a:r>
          </a:p>
        </p:txBody>
      </p:sp>
      <p:sp>
        <p:nvSpPr>
          <p:cNvPr id="52234" name="Line 10"/>
          <p:cNvSpPr>
            <a:spLocks noChangeShapeType="1"/>
          </p:cNvSpPr>
          <p:nvPr/>
        </p:nvSpPr>
        <p:spPr bwMode="auto">
          <a:xfrm flipV="1">
            <a:off x="2971800" y="3810000"/>
            <a:ext cx="1295400" cy="1371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Text Box 11"/>
          <p:cNvSpPr txBox="1">
            <a:spLocks noChangeArrowheads="1"/>
          </p:cNvSpPr>
          <p:nvPr/>
        </p:nvSpPr>
        <p:spPr bwMode="auto">
          <a:xfrm>
            <a:off x="228600" y="228600"/>
            <a:ext cx="571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rgbClr val="FFFF00"/>
                </a:solidFill>
              </a:rPr>
              <a:t>For example, notice on this silhouette:</a:t>
            </a:r>
          </a:p>
        </p:txBody>
      </p:sp>
      <p:sp>
        <p:nvSpPr>
          <p:cNvPr id="52236" name="Text Box 12"/>
          <p:cNvSpPr txBox="1">
            <a:spLocks noChangeArrowheads="1"/>
          </p:cNvSpPr>
          <p:nvPr/>
        </p:nvSpPr>
        <p:spPr bwMode="auto">
          <a:xfrm>
            <a:off x="5943600" y="228600"/>
            <a:ext cx="22701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C000"/>
                </a:solidFill>
              </a:rPr>
              <a:t>Red-tailed</a:t>
            </a:r>
          </a:p>
        </p:txBody>
      </p:sp>
    </p:spTree>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23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1000"/>
                                  </p:stCondLst>
                                  <p:childTnLst>
                                    <p:set>
                                      <p:cBhvr>
                                        <p:cTn id="9" dur="1" fill="hold">
                                          <p:stCondLst>
                                            <p:cond delay="0"/>
                                          </p:stCondLst>
                                        </p:cTn>
                                        <p:tgtEl>
                                          <p:spTgt spid="52229"/>
                                        </p:tgtEl>
                                        <p:attrNameLst>
                                          <p:attrName>style.visibility</p:attrName>
                                        </p:attrNameLst>
                                      </p:cBhvr>
                                      <p:to>
                                        <p:strVal val="visible"/>
                                      </p:to>
                                    </p:set>
                                    <p:animEffect transition="in" filter="fade">
                                      <p:cBhvr>
                                        <p:cTn id="10" dur="5000"/>
                                        <p:tgtEl>
                                          <p:spTgt spid="52229"/>
                                        </p:tgtEl>
                                      </p:cBhvr>
                                    </p:animEffect>
                                  </p:childTnLst>
                                </p:cTn>
                              </p:par>
                            </p:childTnLst>
                          </p:cTn>
                        </p:par>
                        <p:par>
                          <p:cTn id="11" fill="hold" nodeType="afterGroup">
                            <p:stCondLst>
                              <p:cond delay="6000"/>
                            </p:stCondLst>
                            <p:childTnLst>
                              <p:par>
                                <p:cTn id="12" presetID="10" presetClass="entr" presetSubtype="0" fill="hold" grpId="0" nodeType="afterEffect">
                                  <p:stCondLst>
                                    <p:cond delay="0"/>
                                  </p:stCondLst>
                                  <p:childTnLst>
                                    <p:set>
                                      <p:cBhvr>
                                        <p:cTn id="13" dur="1" fill="hold">
                                          <p:stCondLst>
                                            <p:cond delay="0"/>
                                          </p:stCondLst>
                                        </p:cTn>
                                        <p:tgtEl>
                                          <p:spTgt spid="52230"/>
                                        </p:tgtEl>
                                        <p:attrNameLst>
                                          <p:attrName>style.visibility</p:attrName>
                                        </p:attrNameLst>
                                      </p:cBhvr>
                                      <p:to>
                                        <p:strVal val="visible"/>
                                      </p:to>
                                    </p:set>
                                    <p:animEffect transition="in" filter="fade">
                                      <p:cBhvr>
                                        <p:cTn id="14" dur="2000"/>
                                        <p:tgtEl>
                                          <p:spTgt spid="52230"/>
                                        </p:tgtEl>
                                      </p:cBhvr>
                                    </p:animEffect>
                                  </p:childTnLst>
                                </p:cTn>
                              </p:par>
                            </p:childTnLst>
                          </p:cTn>
                        </p:par>
                        <p:par>
                          <p:cTn id="15" fill="hold" nodeType="afterGroup">
                            <p:stCondLst>
                              <p:cond delay="8000"/>
                            </p:stCondLst>
                            <p:childTnLst>
                              <p:par>
                                <p:cTn id="16" presetID="22" presetClass="entr" presetSubtype="8" fill="hold" grpId="0" nodeType="afterEffect">
                                  <p:stCondLst>
                                    <p:cond delay="500"/>
                                  </p:stCondLst>
                                  <p:childTnLst>
                                    <p:set>
                                      <p:cBhvr>
                                        <p:cTn id="17" dur="1" fill="hold">
                                          <p:stCondLst>
                                            <p:cond delay="0"/>
                                          </p:stCondLst>
                                        </p:cTn>
                                        <p:tgtEl>
                                          <p:spTgt spid="52231"/>
                                        </p:tgtEl>
                                        <p:attrNameLst>
                                          <p:attrName>style.visibility</p:attrName>
                                        </p:attrNameLst>
                                      </p:cBhvr>
                                      <p:to>
                                        <p:strVal val="visible"/>
                                      </p:to>
                                    </p:set>
                                    <p:animEffect transition="in" filter="wipe(left)">
                                      <p:cBhvr>
                                        <p:cTn id="18" dur="1000"/>
                                        <p:tgtEl>
                                          <p:spTgt spid="52231"/>
                                        </p:tgtEl>
                                      </p:cBhvr>
                                    </p:animEffect>
                                  </p:childTnLst>
                                </p:cTn>
                              </p:par>
                            </p:childTnLst>
                          </p:cTn>
                        </p:par>
                        <p:par>
                          <p:cTn id="19" fill="hold" nodeType="afterGroup">
                            <p:stCondLst>
                              <p:cond delay="9500"/>
                            </p:stCondLst>
                            <p:childTnLst>
                              <p:par>
                                <p:cTn id="20" presetID="10" presetClass="entr" presetSubtype="0" fill="hold" grpId="0" nodeType="afterEffect">
                                  <p:stCondLst>
                                    <p:cond delay="0"/>
                                  </p:stCondLst>
                                  <p:childTnLst>
                                    <p:set>
                                      <p:cBhvr>
                                        <p:cTn id="21" dur="1" fill="hold">
                                          <p:stCondLst>
                                            <p:cond delay="0"/>
                                          </p:stCondLst>
                                        </p:cTn>
                                        <p:tgtEl>
                                          <p:spTgt spid="52232"/>
                                        </p:tgtEl>
                                        <p:attrNameLst>
                                          <p:attrName>style.visibility</p:attrName>
                                        </p:attrNameLst>
                                      </p:cBhvr>
                                      <p:to>
                                        <p:strVal val="visible"/>
                                      </p:to>
                                    </p:set>
                                    <p:animEffect transition="in" filter="fade">
                                      <p:cBhvr>
                                        <p:cTn id="22" dur="2000"/>
                                        <p:tgtEl>
                                          <p:spTgt spid="52232"/>
                                        </p:tgtEl>
                                      </p:cBhvr>
                                    </p:animEffect>
                                  </p:childTnLst>
                                </p:cTn>
                              </p:par>
                            </p:childTnLst>
                          </p:cTn>
                        </p:par>
                        <p:par>
                          <p:cTn id="23" fill="hold" nodeType="afterGroup">
                            <p:stCondLst>
                              <p:cond delay="11500"/>
                            </p:stCondLst>
                            <p:childTnLst>
                              <p:par>
                                <p:cTn id="24" presetID="22" presetClass="entr" presetSubtype="4" fill="hold" grpId="0" nodeType="afterEffect">
                                  <p:stCondLst>
                                    <p:cond delay="500"/>
                                  </p:stCondLst>
                                  <p:childTnLst>
                                    <p:set>
                                      <p:cBhvr>
                                        <p:cTn id="25" dur="1" fill="hold">
                                          <p:stCondLst>
                                            <p:cond delay="0"/>
                                          </p:stCondLst>
                                        </p:cTn>
                                        <p:tgtEl>
                                          <p:spTgt spid="52234"/>
                                        </p:tgtEl>
                                        <p:attrNameLst>
                                          <p:attrName>style.visibility</p:attrName>
                                        </p:attrNameLst>
                                      </p:cBhvr>
                                      <p:to>
                                        <p:strVal val="visible"/>
                                      </p:to>
                                    </p:set>
                                    <p:animEffect transition="in" filter="wipe(down)">
                                      <p:cBhvr>
                                        <p:cTn id="26" dur="1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52231" grpId="0" animBg="1"/>
      <p:bldP spid="52232" grpId="0"/>
      <p:bldP spid="52234" grpId="0" animBg="1"/>
      <p:bldP spid="52235"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Redtail, 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36274"/>
            <a:ext cx="2972678" cy="2203432"/>
          </a:xfrm>
          <a:prstGeom prst="rect">
            <a:avLst/>
          </a:prstGeom>
          <a:noFill/>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457200" y="533400"/>
            <a:ext cx="8353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200" dirty="0">
                <a:solidFill>
                  <a:srgbClr val="FFFF00"/>
                </a:solidFill>
              </a:rPr>
              <a:t>What do you notice about this bird?</a:t>
            </a:r>
          </a:p>
        </p:txBody>
      </p:sp>
      <p:sp>
        <p:nvSpPr>
          <p:cNvPr id="54278" name="Text Box 6"/>
          <p:cNvSpPr txBox="1">
            <a:spLocks noChangeArrowheads="1"/>
          </p:cNvSpPr>
          <p:nvPr/>
        </p:nvSpPr>
        <p:spPr bwMode="auto">
          <a:xfrm>
            <a:off x="1584325" y="1592128"/>
            <a:ext cx="26164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It is soaring…</a:t>
            </a:r>
          </a:p>
        </p:txBody>
      </p:sp>
      <p:sp>
        <p:nvSpPr>
          <p:cNvPr id="54279" name="Text Box 7"/>
          <p:cNvSpPr txBox="1">
            <a:spLocks noChangeArrowheads="1"/>
          </p:cNvSpPr>
          <p:nvPr/>
        </p:nvSpPr>
        <p:spPr bwMode="auto">
          <a:xfrm>
            <a:off x="5312956" y="2967335"/>
            <a:ext cx="26356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It is a </a:t>
            </a:r>
            <a:r>
              <a:rPr lang="en-US" dirty="0" err="1">
                <a:solidFill>
                  <a:schemeClr val="bg1"/>
                </a:solidFill>
              </a:rPr>
              <a:t>Buteo</a:t>
            </a:r>
            <a:r>
              <a:rPr lang="en-US" dirty="0">
                <a:solidFill>
                  <a:schemeClr val="bg1"/>
                </a:solidFill>
              </a:rPr>
              <a:t>…</a:t>
            </a:r>
          </a:p>
        </p:txBody>
      </p:sp>
      <p:sp>
        <p:nvSpPr>
          <p:cNvPr id="54280" name="Text Box 8"/>
          <p:cNvSpPr txBox="1">
            <a:spLocks noChangeArrowheads="1"/>
          </p:cNvSpPr>
          <p:nvPr/>
        </p:nvSpPr>
        <p:spPr bwMode="auto">
          <a:xfrm>
            <a:off x="1000347" y="5294178"/>
            <a:ext cx="640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chemeClr val="bg1"/>
                </a:solidFill>
              </a:rPr>
              <a:t>Hmmm… its wings seem to be in a slight dihedral </a:t>
            </a:r>
            <a:r>
              <a:rPr lang="en-US" sz="2000" b="0" dirty="0">
                <a:solidFill>
                  <a:schemeClr val="bg1"/>
                </a:solidFill>
              </a:rPr>
              <a:t>(held above horizontal)</a:t>
            </a:r>
          </a:p>
        </p:txBody>
      </p:sp>
      <p:sp>
        <p:nvSpPr>
          <p:cNvPr id="54281" name="Text Box 9"/>
          <p:cNvSpPr txBox="1">
            <a:spLocks noChangeArrowheads="1"/>
          </p:cNvSpPr>
          <p:nvPr/>
        </p:nvSpPr>
        <p:spPr bwMode="auto">
          <a:xfrm>
            <a:off x="941026" y="4573375"/>
            <a:ext cx="69974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It seems to have bulging </a:t>
            </a:r>
            <a:r>
              <a:rPr lang="en-US" dirty="0" err="1">
                <a:solidFill>
                  <a:schemeClr val="bg1"/>
                </a:solidFill>
              </a:rPr>
              <a:t>secondaries</a:t>
            </a:r>
            <a:r>
              <a:rPr lang="en-US" dirty="0">
                <a:solidFill>
                  <a:schemeClr val="bg1"/>
                </a:solidFill>
              </a:rPr>
              <a:t>...</a:t>
            </a:r>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276"/>
                                        </p:tgtEl>
                                        <p:attrNameLst>
                                          <p:attrName>style.visibility</p:attrName>
                                        </p:attrNameLst>
                                      </p:cBhvr>
                                      <p:to>
                                        <p:strVal val="visible"/>
                                      </p:to>
                                    </p:set>
                                  </p:childTnLst>
                                </p:cTn>
                              </p:par>
                            </p:childTnLst>
                          </p:cTn>
                        </p:par>
                        <p:par>
                          <p:cTn id="10" fill="hold" nodeType="afterGroup">
                            <p:stCondLst>
                              <p:cond delay="0"/>
                            </p:stCondLst>
                            <p:childTnLst>
                              <p:par>
                                <p:cTn id="11" presetID="10" presetClass="entr" presetSubtype="0" fill="hold" grpId="0" nodeType="afterEffect">
                                  <p:stCondLst>
                                    <p:cond delay="1000"/>
                                  </p:stCondLst>
                                  <p:childTnLst>
                                    <p:set>
                                      <p:cBhvr>
                                        <p:cTn id="12" dur="1" fill="hold">
                                          <p:stCondLst>
                                            <p:cond delay="0"/>
                                          </p:stCondLst>
                                        </p:cTn>
                                        <p:tgtEl>
                                          <p:spTgt spid="54278"/>
                                        </p:tgtEl>
                                        <p:attrNameLst>
                                          <p:attrName>style.visibility</p:attrName>
                                        </p:attrNameLst>
                                      </p:cBhvr>
                                      <p:to>
                                        <p:strVal val="visible"/>
                                      </p:to>
                                    </p:set>
                                    <p:animEffect transition="in" filter="fade">
                                      <p:cBhvr>
                                        <p:cTn id="13" dur="2000"/>
                                        <p:tgtEl>
                                          <p:spTgt spid="54278"/>
                                        </p:tgtEl>
                                      </p:cBhvr>
                                    </p:animEffect>
                                  </p:childTnLst>
                                </p:cTn>
                              </p:par>
                            </p:childTnLst>
                          </p:cTn>
                        </p:par>
                        <p:par>
                          <p:cTn id="14" fill="hold" nodeType="afterGroup">
                            <p:stCondLst>
                              <p:cond delay="3000"/>
                            </p:stCondLst>
                            <p:childTnLst>
                              <p:par>
                                <p:cTn id="15" presetID="10" presetClass="entr" presetSubtype="0" fill="hold" grpId="0" nodeType="afterEffect">
                                  <p:stCondLst>
                                    <p:cond delay="500"/>
                                  </p:stCondLst>
                                  <p:childTnLst>
                                    <p:set>
                                      <p:cBhvr>
                                        <p:cTn id="16" dur="1" fill="hold">
                                          <p:stCondLst>
                                            <p:cond delay="0"/>
                                          </p:stCondLst>
                                        </p:cTn>
                                        <p:tgtEl>
                                          <p:spTgt spid="54279"/>
                                        </p:tgtEl>
                                        <p:attrNameLst>
                                          <p:attrName>style.visibility</p:attrName>
                                        </p:attrNameLst>
                                      </p:cBhvr>
                                      <p:to>
                                        <p:strVal val="visible"/>
                                      </p:to>
                                    </p:set>
                                    <p:animEffect transition="in" filter="fade">
                                      <p:cBhvr>
                                        <p:cTn id="17" dur="2000"/>
                                        <p:tgtEl>
                                          <p:spTgt spid="54279"/>
                                        </p:tgtEl>
                                      </p:cBhvr>
                                    </p:animEffect>
                                  </p:childTnLst>
                                </p:cTn>
                              </p:par>
                            </p:childTnLst>
                          </p:cTn>
                        </p:par>
                        <p:par>
                          <p:cTn id="18" fill="hold" nodeType="afterGroup">
                            <p:stCondLst>
                              <p:cond delay="5500"/>
                            </p:stCondLst>
                            <p:childTnLst>
                              <p:par>
                                <p:cTn id="19" presetID="10" presetClass="entr" presetSubtype="0" fill="hold" grpId="0" nodeType="afterEffect">
                                  <p:stCondLst>
                                    <p:cond delay="0"/>
                                  </p:stCondLst>
                                  <p:childTnLst>
                                    <p:set>
                                      <p:cBhvr>
                                        <p:cTn id="20" dur="1" fill="hold">
                                          <p:stCondLst>
                                            <p:cond delay="0"/>
                                          </p:stCondLst>
                                        </p:cTn>
                                        <p:tgtEl>
                                          <p:spTgt spid="54281"/>
                                        </p:tgtEl>
                                        <p:attrNameLst>
                                          <p:attrName>style.visibility</p:attrName>
                                        </p:attrNameLst>
                                      </p:cBhvr>
                                      <p:to>
                                        <p:strVal val="visible"/>
                                      </p:to>
                                    </p:set>
                                    <p:animEffect transition="in" filter="fade">
                                      <p:cBhvr>
                                        <p:cTn id="21" dur="2000"/>
                                        <p:tgtEl>
                                          <p:spTgt spid="54281"/>
                                        </p:tgtEl>
                                      </p:cBhvr>
                                    </p:animEffect>
                                  </p:childTnLst>
                                </p:cTn>
                              </p:par>
                            </p:childTnLst>
                          </p:cTn>
                        </p:par>
                        <p:par>
                          <p:cTn id="22" fill="hold" nodeType="afterGroup">
                            <p:stCondLst>
                              <p:cond delay="7500"/>
                            </p:stCondLst>
                            <p:childTnLst>
                              <p:par>
                                <p:cTn id="23" presetID="53" presetClass="entr" presetSubtype="0" fill="hold" grpId="0" nodeType="afterEffect">
                                  <p:stCondLst>
                                    <p:cond delay="1500"/>
                                  </p:stCondLst>
                                  <p:childTnLst>
                                    <p:set>
                                      <p:cBhvr>
                                        <p:cTn id="24" dur="1" fill="hold">
                                          <p:stCondLst>
                                            <p:cond delay="0"/>
                                          </p:stCondLst>
                                        </p:cTn>
                                        <p:tgtEl>
                                          <p:spTgt spid="54280"/>
                                        </p:tgtEl>
                                        <p:attrNameLst>
                                          <p:attrName>style.visibility</p:attrName>
                                        </p:attrNameLst>
                                      </p:cBhvr>
                                      <p:to>
                                        <p:strVal val="visible"/>
                                      </p:to>
                                    </p:set>
                                    <p:anim calcmode="lin" valueType="num">
                                      <p:cBhvr>
                                        <p:cTn id="25" dur="3000" fill="hold"/>
                                        <p:tgtEl>
                                          <p:spTgt spid="54280"/>
                                        </p:tgtEl>
                                        <p:attrNameLst>
                                          <p:attrName>ppt_w</p:attrName>
                                        </p:attrNameLst>
                                      </p:cBhvr>
                                      <p:tavLst>
                                        <p:tav tm="0">
                                          <p:val>
                                            <p:fltVal val="0"/>
                                          </p:val>
                                        </p:tav>
                                        <p:tav tm="100000">
                                          <p:val>
                                            <p:strVal val="#ppt_w"/>
                                          </p:val>
                                        </p:tav>
                                      </p:tavLst>
                                    </p:anim>
                                    <p:anim calcmode="lin" valueType="num">
                                      <p:cBhvr>
                                        <p:cTn id="26" dur="3000" fill="hold"/>
                                        <p:tgtEl>
                                          <p:spTgt spid="54280"/>
                                        </p:tgtEl>
                                        <p:attrNameLst>
                                          <p:attrName>ppt_h</p:attrName>
                                        </p:attrNameLst>
                                      </p:cBhvr>
                                      <p:tavLst>
                                        <p:tav tm="0">
                                          <p:val>
                                            <p:fltVal val="0"/>
                                          </p:val>
                                        </p:tav>
                                        <p:tav tm="100000">
                                          <p:val>
                                            <p:strVal val="#ppt_h"/>
                                          </p:val>
                                        </p:tav>
                                      </p:tavLst>
                                    </p:anim>
                                    <p:animEffect transition="in" filter="fade">
                                      <p:cBhvr>
                                        <p:cTn id="27" dur="3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79" grpId="0"/>
      <p:bldP spid="54280" grpId="0"/>
      <p:bldP spid="542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Redtail, 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64058"/>
            <a:ext cx="3733800" cy="2767219"/>
          </a:xfrm>
          <a:prstGeom prst="rect">
            <a:avLst/>
          </a:prstGeom>
          <a:noFill/>
          <a:extLst>
            <a:ext uri="{909E8E84-426E-40DD-AFC4-6F175D3DCCD1}">
              <a14:hiddenFill xmlns:a14="http://schemas.microsoft.com/office/drawing/2010/main">
                <a:solidFill>
                  <a:srgbClr val="FFFFFF"/>
                </a:solidFill>
              </a14:hiddenFill>
            </a:ext>
          </a:extLst>
        </p:spPr>
      </p:pic>
      <p:sp>
        <p:nvSpPr>
          <p:cNvPr id="56324" name="Text Box 4"/>
          <p:cNvSpPr txBox="1">
            <a:spLocks noChangeArrowheads="1"/>
          </p:cNvSpPr>
          <p:nvPr/>
        </p:nvSpPr>
        <p:spPr bwMode="auto">
          <a:xfrm>
            <a:off x="76200" y="233061"/>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FFFF00"/>
                </a:solidFill>
              </a:rPr>
              <a:t>Red-tailed Hawks generally soar with their wings held…</a:t>
            </a:r>
            <a:endParaRPr lang="en-US" sz="3200" dirty="0">
              <a:solidFill>
                <a:srgbClr val="FFFF00"/>
              </a:solidFill>
              <a:latin typeface="Arial" charset="0"/>
            </a:endParaRPr>
          </a:p>
        </p:txBody>
      </p:sp>
      <p:sp>
        <p:nvSpPr>
          <p:cNvPr id="56326" name="Rectangle 6"/>
          <p:cNvSpPr>
            <a:spLocks noChangeArrowheads="1"/>
          </p:cNvSpPr>
          <p:nvPr/>
        </p:nvSpPr>
        <p:spPr bwMode="auto">
          <a:xfrm>
            <a:off x="564931" y="1164103"/>
            <a:ext cx="37561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t>…in a slight dihedral</a:t>
            </a:r>
          </a:p>
        </p:txBody>
      </p:sp>
      <p:sp>
        <p:nvSpPr>
          <p:cNvPr id="6" name="Text Box 4"/>
          <p:cNvSpPr txBox="1">
            <a:spLocks noChangeArrowheads="1"/>
          </p:cNvSpPr>
          <p:nvPr/>
        </p:nvSpPr>
        <p:spPr bwMode="auto">
          <a:xfrm>
            <a:off x="4406462" y="2852571"/>
            <a:ext cx="472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rgbClr val="FFFF00"/>
                </a:solidFill>
              </a:rPr>
              <a:t>When Backlit, “</a:t>
            </a:r>
            <a:r>
              <a:rPr lang="en-US" dirty="0" err="1">
                <a:solidFill>
                  <a:srgbClr val="FFFF00"/>
                </a:solidFill>
              </a:rPr>
              <a:t>squar-ish</a:t>
            </a:r>
            <a:r>
              <a:rPr lang="en-US" dirty="0">
                <a:solidFill>
                  <a:srgbClr val="FFFF00"/>
                </a:solidFill>
              </a:rPr>
              <a:t> windows” can be seen…</a:t>
            </a:r>
            <a:endParaRPr lang="en-US" dirty="0">
              <a:solidFill>
                <a:srgbClr val="FFFF00"/>
              </a:solidFill>
              <a:latin typeface="Arial"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750"/>
                    </a14:imgEffect>
                  </a14:imgLayer>
                </a14:imgProps>
              </a:ext>
              <a:ext uri="{28A0092B-C50C-407E-A947-70E740481C1C}">
                <a14:useLocalDpi xmlns:a14="http://schemas.microsoft.com/office/drawing/2010/main" val="0"/>
              </a:ext>
            </a:extLst>
          </a:blip>
          <a:stretch>
            <a:fillRect/>
          </a:stretch>
        </p:blipFill>
        <p:spPr>
          <a:xfrm>
            <a:off x="4648200" y="3657599"/>
            <a:ext cx="3962400" cy="3127009"/>
          </a:xfrm>
          <a:prstGeom prst="rect">
            <a:avLst/>
          </a:prstGeom>
        </p:spPr>
      </p:pic>
      <p:cxnSp>
        <p:nvCxnSpPr>
          <p:cNvPr id="4" name="Straight Arrow Connector 3"/>
          <p:cNvCxnSpPr/>
          <p:nvPr/>
        </p:nvCxnSpPr>
        <p:spPr bwMode="auto">
          <a:xfrm flipH="1">
            <a:off x="6553200" y="3429000"/>
            <a:ext cx="1066800" cy="9144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6781800" y="3429000"/>
            <a:ext cx="838200" cy="2590800"/>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1000"/>
                                  </p:stCondLst>
                                  <p:childTnLst>
                                    <p:set>
                                      <p:cBhvr>
                                        <p:cTn id="9" dur="1" fill="hold">
                                          <p:stCondLst>
                                            <p:cond delay="0"/>
                                          </p:stCondLst>
                                        </p:cTn>
                                        <p:tgtEl>
                                          <p:spTgt spid="56325"/>
                                        </p:tgtEl>
                                        <p:attrNameLst>
                                          <p:attrName>style.visibility</p:attrName>
                                        </p:attrNameLst>
                                      </p:cBhvr>
                                      <p:to>
                                        <p:strVal val="visible"/>
                                      </p:to>
                                    </p:set>
                                    <p:anim calcmode="lin" valueType="num">
                                      <p:cBhvr>
                                        <p:cTn id="10" dur="2000" fill="hold"/>
                                        <p:tgtEl>
                                          <p:spTgt spid="56325"/>
                                        </p:tgtEl>
                                        <p:attrNameLst>
                                          <p:attrName>ppt_w</p:attrName>
                                        </p:attrNameLst>
                                      </p:cBhvr>
                                      <p:tavLst>
                                        <p:tav tm="0">
                                          <p:val>
                                            <p:fltVal val="0"/>
                                          </p:val>
                                        </p:tav>
                                        <p:tav tm="100000">
                                          <p:val>
                                            <p:strVal val="#ppt_w"/>
                                          </p:val>
                                        </p:tav>
                                      </p:tavLst>
                                    </p:anim>
                                    <p:anim calcmode="lin" valueType="num">
                                      <p:cBhvr>
                                        <p:cTn id="11" dur="2000" fill="hold"/>
                                        <p:tgtEl>
                                          <p:spTgt spid="56325"/>
                                        </p:tgtEl>
                                        <p:attrNameLst>
                                          <p:attrName>ppt_h</p:attrName>
                                        </p:attrNameLst>
                                      </p:cBhvr>
                                      <p:tavLst>
                                        <p:tav tm="0">
                                          <p:val>
                                            <p:fltVal val="0"/>
                                          </p:val>
                                        </p:tav>
                                        <p:tav tm="100000">
                                          <p:val>
                                            <p:strVal val="#ppt_h"/>
                                          </p:val>
                                        </p:tav>
                                      </p:tavLst>
                                    </p:anim>
                                    <p:animEffect transition="in" filter="fade">
                                      <p:cBhvr>
                                        <p:cTn id="12" dur="2000"/>
                                        <p:tgtEl>
                                          <p:spTgt spid="56325"/>
                                        </p:tgtEl>
                                      </p:cBhvr>
                                    </p:animEffect>
                                  </p:childTnLst>
                                </p:cTn>
                              </p:par>
                            </p:childTnLst>
                          </p:cTn>
                        </p:par>
                        <p:par>
                          <p:cTn id="13" fill="hold" nodeType="afterGroup">
                            <p:stCondLst>
                              <p:cond delay="3000"/>
                            </p:stCondLst>
                            <p:childTnLst>
                              <p:par>
                                <p:cTn id="14" presetID="10" presetClass="entr" presetSubtype="0" fill="hold" grpId="0" nodeType="afterEffect">
                                  <p:stCondLst>
                                    <p:cond delay="50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2000"/>
                                        <p:tgtEl>
                                          <p:spTgt spid="56326"/>
                                        </p:tgtEl>
                                      </p:cBhvr>
                                    </p:animEffec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7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2000"/>
                                        <p:tgtEl>
                                          <p:spTgt spid="6">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6"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9407" name="Object 15"/>
          <p:cNvGraphicFramePr>
            <a:graphicFrameLocks noChangeAspect="1"/>
          </p:cNvGraphicFramePr>
          <p:nvPr>
            <p:extLst>
              <p:ext uri="{D42A27DB-BD31-4B8C-83A1-F6EECF244321}">
                <p14:modId xmlns:p14="http://schemas.microsoft.com/office/powerpoint/2010/main" val="4017718552"/>
              </p:ext>
            </p:extLst>
          </p:nvPr>
        </p:nvGraphicFramePr>
        <p:xfrm>
          <a:off x="5600509" y="3693486"/>
          <a:ext cx="3429000" cy="3059113"/>
        </p:xfrm>
        <a:graphic>
          <a:graphicData uri="http://schemas.openxmlformats.org/presentationml/2006/ole">
            <mc:AlternateContent xmlns:mc="http://schemas.openxmlformats.org/markup-compatibility/2006">
              <mc:Choice xmlns:v="urn:schemas-microsoft-com:vml" Requires="v">
                <p:oleObj spid="_x0000_s267368" name="Image" r:id="rId4" imgW="4355556" imgH="3885714" progId="">
                  <p:embed/>
                </p:oleObj>
              </mc:Choice>
              <mc:Fallback>
                <p:oleObj name="Image" r:id="rId4" imgW="4355556" imgH="3885714" progId="">
                  <p:embed/>
                  <p:pic>
                    <p:nvPicPr>
                      <p:cNvPr id="0" name="Picture 9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509" y="3693486"/>
                        <a:ext cx="3429000"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8" name="Text Box 16"/>
          <p:cNvSpPr txBox="1">
            <a:spLocks noChangeArrowheads="1"/>
          </p:cNvSpPr>
          <p:nvPr/>
        </p:nvSpPr>
        <p:spPr bwMode="auto">
          <a:xfrm>
            <a:off x="102748" y="76200"/>
            <a:ext cx="63039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Red-shouldered</a:t>
            </a:r>
            <a:r>
              <a:rPr lang="en-US" sz="3600" dirty="0">
                <a:solidFill>
                  <a:srgbClr val="FFCC00"/>
                </a:solidFill>
              </a:rPr>
              <a:t> Hawk</a:t>
            </a:r>
          </a:p>
        </p:txBody>
      </p:sp>
      <p:sp>
        <p:nvSpPr>
          <p:cNvPr id="59410" name="Text Box 18"/>
          <p:cNvSpPr txBox="1">
            <a:spLocks noChangeArrowheads="1"/>
          </p:cNvSpPr>
          <p:nvPr/>
        </p:nvSpPr>
        <p:spPr bwMode="auto">
          <a:xfrm>
            <a:off x="230209" y="3407510"/>
            <a:ext cx="30524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Flaps wings a bit more </a:t>
            </a:r>
          </a:p>
          <a:p>
            <a:pPr algn="l"/>
            <a:r>
              <a:rPr lang="en-US" sz="1600" dirty="0">
                <a:solidFill>
                  <a:schemeClr val="bg1"/>
                </a:solidFill>
              </a:rPr>
              <a:t>    than other Buteos do</a:t>
            </a:r>
          </a:p>
        </p:txBody>
      </p:sp>
      <p:sp>
        <p:nvSpPr>
          <p:cNvPr id="59411" name="Text Box 19"/>
          <p:cNvSpPr txBox="1">
            <a:spLocks noChangeArrowheads="1"/>
          </p:cNvSpPr>
          <p:nvPr/>
        </p:nvSpPr>
        <p:spPr bwMode="auto">
          <a:xfrm>
            <a:off x="230209" y="4191000"/>
            <a:ext cx="34243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Proportionately longer tail</a:t>
            </a:r>
          </a:p>
        </p:txBody>
      </p:sp>
      <p:sp>
        <p:nvSpPr>
          <p:cNvPr id="59412" name="Text Box 20"/>
          <p:cNvSpPr txBox="1">
            <a:spLocks noChangeArrowheads="1"/>
          </p:cNvSpPr>
          <p:nvPr/>
        </p:nvSpPr>
        <p:spPr bwMode="auto">
          <a:xfrm>
            <a:off x="230209" y="4625456"/>
            <a:ext cx="28504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Wings reach forward </a:t>
            </a:r>
          </a:p>
          <a:p>
            <a:pPr algn="l"/>
            <a:r>
              <a:rPr lang="en-US" sz="1600" dirty="0">
                <a:solidFill>
                  <a:schemeClr val="bg1"/>
                </a:solidFill>
              </a:rPr>
              <a:t>    while soaring</a:t>
            </a:r>
          </a:p>
        </p:txBody>
      </p:sp>
      <p:sp>
        <p:nvSpPr>
          <p:cNvPr id="59414" name="Text Box 22"/>
          <p:cNvSpPr txBox="1">
            <a:spLocks noChangeArrowheads="1"/>
          </p:cNvSpPr>
          <p:nvPr/>
        </p:nvSpPr>
        <p:spPr bwMode="auto">
          <a:xfrm>
            <a:off x="230209" y="5310684"/>
            <a:ext cx="311816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White “crescents” </a:t>
            </a:r>
          </a:p>
          <a:p>
            <a:pPr algn="l"/>
            <a:r>
              <a:rPr lang="en-US" sz="1600" dirty="0">
                <a:solidFill>
                  <a:schemeClr val="bg1"/>
                </a:solidFill>
              </a:rPr>
              <a:t>   along base of primaries</a:t>
            </a:r>
          </a:p>
          <a:p>
            <a:pPr algn="l"/>
            <a:r>
              <a:rPr lang="en-US" sz="1200" b="0" dirty="0">
                <a:solidFill>
                  <a:schemeClr val="bg1"/>
                </a:solidFill>
              </a:rPr>
              <a:t>    (visible from top or bottom)</a:t>
            </a:r>
          </a:p>
        </p:txBody>
      </p:sp>
      <p:sp>
        <p:nvSpPr>
          <p:cNvPr id="59420" name="Line 28"/>
          <p:cNvSpPr>
            <a:spLocks noChangeShapeType="1"/>
          </p:cNvSpPr>
          <p:nvPr/>
        </p:nvSpPr>
        <p:spPr bwMode="auto">
          <a:xfrm rot="21371074" flipV="1">
            <a:off x="3478133" y="5339861"/>
            <a:ext cx="4788280" cy="94693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3" name="Text Box 21"/>
          <p:cNvSpPr txBox="1">
            <a:spLocks noChangeArrowheads="1"/>
          </p:cNvSpPr>
          <p:nvPr/>
        </p:nvSpPr>
        <p:spPr bwMode="auto">
          <a:xfrm>
            <a:off x="230209" y="6254297"/>
            <a:ext cx="32464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i="1" dirty="0">
                <a:solidFill>
                  <a:schemeClr val="bg1"/>
                </a:solidFill>
              </a:rPr>
              <a:t> Narrow white tail-bands </a:t>
            </a:r>
            <a:endParaRPr lang="en-US" i="1" dirty="0">
              <a:solidFill>
                <a:schemeClr val="bg1"/>
              </a:solidFill>
            </a:endParaRPr>
          </a:p>
        </p:txBody>
      </p:sp>
      <p:sp>
        <p:nvSpPr>
          <p:cNvPr id="59409" name="Text Box 17"/>
          <p:cNvSpPr txBox="1">
            <a:spLocks noChangeArrowheads="1"/>
          </p:cNvSpPr>
          <p:nvPr/>
        </p:nvSpPr>
        <p:spPr bwMode="auto">
          <a:xfrm>
            <a:off x="6406711" y="165427"/>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t> </a:t>
            </a:r>
            <a:r>
              <a:rPr lang="en-US" sz="2000" dirty="0">
                <a:solidFill>
                  <a:schemeClr val="bg1"/>
                </a:solidFill>
              </a:rPr>
              <a:t>mid-sized </a:t>
            </a:r>
            <a:r>
              <a:rPr lang="en-US" sz="2000" dirty="0" err="1">
                <a:solidFill>
                  <a:schemeClr val="bg1"/>
                </a:solidFill>
              </a:rPr>
              <a:t>Buteo</a:t>
            </a:r>
            <a:endParaRPr lang="en-US" sz="2000" dirty="0">
              <a:solidFill>
                <a:schemeClr val="bg1"/>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01" y="777875"/>
            <a:ext cx="2617982" cy="2611437"/>
          </a:xfrm>
          <a:prstGeom prst="rect">
            <a:avLst/>
          </a:prstGeom>
        </p:spPr>
      </p:pic>
      <p:pic>
        <p:nvPicPr>
          <p:cNvPr id="4" name="Picture 3">
            <a:extLst>
              <a:ext uri="{FF2B5EF4-FFF2-40B4-BE49-F238E27FC236}">
                <a16:creationId xmlns:a16="http://schemas.microsoft.com/office/drawing/2014/main" id="{A4A6523E-6DA4-4901-8CB8-2B1FDBB13947}"/>
              </a:ext>
            </a:extLst>
          </p:cNvPr>
          <p:cNvPicPr>
            <a:picLocks noChangeAspect="1"/>
          </p:cNvPicPr>
          <p:nvPr/>
        </p:nvPicPr>
        <p:blipFill>
          <a:blip r:embed="rId7"/>
          <a:stretch>
            <a:fillRect/>
          </a:stretch>
        </p:blipFill>
        <p:spPr>
          <a:xfrm>
            <a:off x="4893117" y="653967"/>
            <a:ext cx="4126232" cy="3012149"/>
          </a:xfrm>
          <a:prstGeom prst="rect">
            <a:avLst/>
          </a:prstGeom>
        </p:spPr>
      </p:pic>
      <p:sp>
        <p:nvSpPr>
          <p:cNvPr id="59419" name="Line 27"/>
          <p:cNvSpPr>
            <a:spLocks noChangeShapeType="1"/>
          </p:cNvSpPr>
          <p:nvPr/>
        </p:nvSpPr>
        <p:spPr bwMode="auto">
          <a:xfrm rot="719481" flipV="1">
            <a:off x="3237417" y="2813950"/>
            <a:ext cx="2499015" cy="289127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87425538"/>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9410"/>
                                        </p:tgtEl>
                                        <p:attrNameLst>
                                          <p:attrName>style.visibility</p:attrName>
                                        </p:attrNameLst>
                                      </p:cBhvr>
                                      <p:to>
                                        <p:strVal val="visible"/>
                                      </p:to>
                                    </p:set>
                                    <p:animEffect transition="in" filter="fade">
                                      <p:cBhvr>
                                        <p:cTn id="7" dur="2000"/>
                                        <p:tgtEl>
                                          <p:spTgt spid="59410"/>
                                        </p:tgtEl>
                                      </p:cBhvr>
                                    </p:animEffect>
                                  </p:childTnLst>
                                </p:cTn>
                              </p:par>
                            </p:childTnLst>
                          </p:cTn>
                        </p:par>
                        <p:par>
                          <p:cTn id="8" fill="hold" nodeType="afterGroup">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59411"/>
                                        </p:tgtEl>
                                        <p:attrNameLst>
                                          <p:attrName>style.visibility</p:attrName>
                                        </p:attrNameLst>
                                      </p:cBhvr>
                                      <p:to>
                                        <p:strVal val="visible"/>
                                      </p:to>
                                    </p:set>
                                    <p:animEffect transition="in" filter="fade">
                                      <p:cBhvr>
                                        <p:cTn id="11" dur="2000"/>
                                        <p:tgtEl>
                                          <p:spTgt spid="59411"/>
                                        </p:tgtEl>
                                      </p:cBhvr>
                                    </p:animEffect>
                                  </p:childTnLst>
                                </p:cTn>
                              </p:par>
                            </p:childTnLst>
                          </p:cTn>
                        </p:par>
                        <p:par>
                          <p:cTn id="12" fill="hold" nodeType="afterGroup">
                            <p:stCondLst>
                              <p:cond delay="5500"/>
                            </p:stCondLst>
                            <p:childTnLst>
                              <p:par>
                                <p:cTn id="13" presetID="10" presetClass="entr" presetSubtype="0" fill="hold" grpId="0" nodeType="afterEffect">
                                  <p:stCondLst>
                                    <p:cond delay="1000"/>
                                  </p:stCondLst>
                                  <p:childTnLst>
                                    <p:set>
                                      <p:cBhvr>
                                        <p:cTn id="14" dur="1" fill="hold">
                                          <p:stCondLst>
                                            <p:cond delay="0"/>
                                          </p:stCondLst>
                                        </p:cTn>
                                        <p:tgtEl>
                                          <p:spTgt spid="59412"/>
                                        </p:tgtEl>
                                        <p:attrNameLst>
                                          <p:attrName>style.visibility</p:attrName>
                                        </p:attrNameLst>
                                      </p:cBhvr>
                                      <p:to>
                                        <p:strVal val="visible"/>
                                      </p:to>
                                    </p:set>
                                    <p:animEffect transition="in" filter="fade">
                                      <p:cBhvr>
                                        <p:cTn id="15" dur="2000"/>
                                        <p:tgtEl>
                                          <p:spTgt spid="59412"/>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59414"/>
                                        </p:tgtEl>
                                        <p:attrNameLst>
                                          <p:attrName>style.visibility</p:attrName>
                                        </p:attrNameLst>
                                      </p:cBhvr>
                                      <p:to>
                                        <p:strVal val="visible"/>
                                      </p:to>
                                    </p:set>
                                    <p:animEffect transition="in" filter="fade">
                                      <p:cBhvr>
                                        <p:cTn id="18" dur="1000"/>
                                        <p:tgtEl>
                                          <p:spTgt spid="59414"/>
                                        </p:tgtEl>
                                      </p:cBhvr>
                                    </p:animEffect>
                                  </p:childTnLst>
                                </p:cTn>
                              </p:par>
                            </p:childTnLst>
                          </p:cTn>
                        </p:par>
                        <p:par>
                          <p:cTn id="19" fill="hold" nodeType="afterGroup">
                            <p:stCondLst>
                              <p:cond delay="8500"/>
                            </p:stCondLst>
                            <p:childTnLst>
                              <p:par>
                                <p:cTn id="20" presetID="42" presetClass="entr" presetSubtype="0" fill="hold" grpId="0" nodeType="afterEffect">
                                  <p:stCondLst>
                                    <p:cond delay="0"/>
                                  </p:stCondLst>
                                  <p:childTnLst>
                                    <p:set>
                                      <p:cBhvr>
                                        <p:cTn id="21" dur="1" fill="hold">
                                          <p:stCondLst>
                                            <p:cond delay="0"/>
                                          </p:stCondLst>
                                        </p:cTn>
                                        <p:tgtEl>
                                          <p:spTgt spid="59419"/>
                                        </p:tgtEl>
                                        <p:attrNameLst>
                                          <p:attrName>style.visibility</p:attrName>
                                        </p:attrNameLst>
                                      </p:cBhvr>
                                      <p:to>
                                        <p:strVal val="visible"/>
                                      </p:to>
                                    </p:set>
                                    <p:animEffect transition="in" filter="fade">
                                      <p:cBhvr>
                                        <p:cTn id="22" dur="1000"/>
                                        <p:tgtEl>
                                          <p:spTgt spid="59419"/>
                                        </p:tgtEl>
                                      </p:cBhvr>
                                    </p:animEffect>
                                    <p:anim calcmode="lin" valueType="num">
                                      <p:cBhvr>
                                        <p:cTn id="23" dur="1000" fill="hold"/>
                                        <p:tgtEl>
                                          <p:spTgt spid="59419"/>
                                        </p:tgtEl>
                                        <p:attrNameLst>
                                          <p:attrName>ppt_x</p:attrName>
                                        </p:attrNameLst>
                                      </p:cBhvr>
                                      <p:tavLst>
                                        <p:tav tm="0">
                                          <p:val>
                                            <p:strVal val="#ppt_x"/>
                                          </p:val>
                                        </p:tav>
                                        <p:tav tm="100000">
                                          <p:val>
                                            <p:strVal val="#ppt_x"/>
                                          </p:val>
                                        </p:tav>
                                      </p:tavLst>
                                    </p:anim>
                                    <p:anim calcmode="lin" valueType="num">
                                      <p:cBhvr>
                                        <p:cTn id="24" dur="1000" fill="hold"/>
                                        <p:tgtEl>
                                          <p:spTgt spid="59419"/>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500"/>
                                  </p:stCondLst>
                                  <p:childTnLst>
                                    <p:set>
                                      <p:cBhvr>
                                        <p:cTn id="26" dur="1" fill="hold">
                                          <p:stCondLst>
                                            <p:cond delay="0"/>
                                          </p:stCondLst>
                                        </p:cTn>
                                        <p:tgtEl>
                                          <p:spTgt spid="59407"/>
                                        </p:tgtEl>
                                        <p:attrNameLst>
                                          <p:attrName>style.visibility</p:attrName>
                                        </p:attrNameLst>
                                      </p:cBhvr>
                                      <p:to>
                                        <p:strVal val="visible"/>
                                      </p:to>
                                    </p:set>
                                    <p:animEffect transition="in" filter="fade">
                                      <p:cBhvr>
                                        <p:cTn id="27" dur="3000"/>
                                        <p:tgtEl>
                                          <p:spTgt spid="59407"/>
                                        </p:tgtEl>
                                      </p:cBhvr>
                                    </p:animEffect>
                                  </p:childTnLst>
                                </p:cTn>
                              </p:par>
                              <p:par>
                                <p:cTn id="28" presetID="53" presetClass="entr" presetSubtype="0" fill="hold" grpId="0" nodeType="withEffect">
                                  <p:stCondLst>
                                    <p:cond delay="1000"/>
                                  </p:stCondLst>
                                  <p:childTnLst>
                                    <p:set>
                                      <p:cBhvr>
                                        <p:cTn id="29" dur="1" fill="hold">
                                          <p:stCondLst>
                                            <p:cond delay="0"/>
                                          </p:stCondLst>
                                        </p:cTn>
                                        <p:tgtEl>
                                          <p:spTgt spid="59413"/>
                                        </p:tgtEl>
                                        <p:attrNameLst>
                                          <p:attrName>style.visibility</p:attrName>
                                        </p:attrNameLst>
                                      </p:cBhvr>
                                      <p:to>
                                        <p:strVal val="visible"/>
                                      </p:to>
                                    </p:set>
                                    <p:anim calcmode="lin" valueType="num">
                                      <p:cBhvr>
                                        <p:cTn id="30" dur="3000" fill="hold"/>
                                        <p:tgtEl>
                                          <p:spTgt spid="59413"/>
                                        </p:tgtEl>
                                        <p:attrNameLst>
                                          <p:attrName>ppt_w</p:attrName>
                                        </p:attrNameLst>
                                      </p:cBhvr>
                                      <p:tavLst>
                                        <p:tav tm="0">
                                          <p:val>
                                            <p:fltVal val="0"/>
                                          </p:val>
                                        </p:tav>
                                        <p:tav tm="100000">
                                          <p:val>
                                            <p:strVal val="#ppt_w"/>
                                          </p:val>
                                        </p:tav>
                                      </p:tavLst>
                                    </p:anim>
                                    <p:anim calcmode="lin" valueType="num">
                                      <p:cBhvr>
                                        <p:cTn id="31" dur="3000" fill="hold"/>
                                        <p:tgtEl>
                                          <p:spTgt spid="59413"/>
                                        </p:tgtEl>
                                        <p:attrNameLst>
                                          <p:attrName>ppt_h</p:attrName>
                                        </p:attrNameLst>
                                      </p:cBhvr>
                                      <p:tavLst>
                                        <p:tav tm="0">
                                          <p:val>
                                            <p:fltVal val="0"/>
                                          </p:val>
                                        </p:tav>
                                        <p:tav tm="100000">
                                          <p:val>
                                            <p:strVal val="#ppt_h"/>
                                          </p:val>
                                        </p:tav>
                                      </p:tavLst>
                                    </p:anim>
                                    <p:animEffect transition="in" filter="fade">
                                      <p:cBhvr>
                                        <p:cTn id="32" dur="3000"/>
                                        <p:tgtEl>
                                          <p:spTgt spid="59413"/>
                                        </p:tgtEl>
                                      </p:cBhvr>
                                    </p:animEffect>
                                  </p:childTnLst>
                                </p:cTn>
                              </p:par>
                            </p:childTnLst>
                          </p:cTn>
                        </p:par>
                        <p:par>
                          <p:cTn id="33" fill="hold" nodeType="afterGroup">
                            <p:stCondLst>
                              <p:cond delay="12500"/>
                            </p:stCondLst>
                            <p:childTnLst>
                              <p:par>
                                <p:cTn id="34" presetID="42" presetClass="entr" presetSubtype="0" fill="hold" grpId="0" nodeType="afterEffect">
                                  <p:stCondLst>
                                    <p:cond delay="0"/>
                                  </p:stCondLst>
                                  <p:childTnLst>
                                    <p:set>
                                      <p:cBhvr>
                                        <p:cTn id="35" dur="1" fill="hold">
                                          <p:stCondLst>
                                            <p:cond delay="0"/>
                                          </p:stCondLst>
                                        </p:cTn>
                                        <p:tgtEl>
                                          <p:spTgt spid="59420"/>
                                        </p:tgtEl>
                                        <p:attrNameLst>
                                          <p:attrName>style.visibility</p:attrName>
                                        </p:attrNameLst>
                                      </p:cBhvr>
                                      <p:to>
                                        <p:strVal val="visible"/>
                                      </p:to>
                                    </p:set>
                                    <p:animEffect transition="in" filter="fade">
                                      <p:cBhvr>
                                        <p:cTn id="36" dur="1000"/>
                                        <p:tgtEl>
                                          <p:spTgt spid="59420"/>
                                        </p:tgtEl>
                                      </p:cBhvr>
                                    </p:animEffect>
                                    <p:anim calcmode="lin" valueType="num">
                                      <p:cBhvr>
                                        <p:cTn id="37" dur="1000" fill="hold"/>
                                        <p:tgtEl>
                                          <p:spTgt spid="59420"/>
                                        </p:tgtEl>
                                        <p:attrNameLst>
                                          <p:attrName>ppt_x</p:attrName>
                                        </p:attrNameLst>
                                      </p:cBhvr>
                                      <p:tavLst>
                                        <p:tav tm="0">
                                          <p:val>
                                            <p:strVal val="#ppt_x"/>
                                          </p:val>
                                        </p:tav>
                                        <p:tav tm="100000">
                                          <p:val>
                                            <p:strVal val="#ppt_x"/>
                                          </p:val>
                                        </p:tav>
                                      </p:tavLst>
                                    </p:anim>
                                    <p:anim calcmode="lin" valueType="num">
                                      <p:cBhvr>
                                        <p:cTn id="38" dur="1000" fill="hold"/>
                                        <p:tgtEl>
                                          <p:spTgt spid="59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4" grpId="0"/>
      <p:bldP spid="59420" grpId="0" animBg="1"/>
      <p:bldP spid="59413" grpId="0"/>
      <p:bldP spid="594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81200" y="304800"/>
            <a:ext cx="48878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a:solidFill>
                  <a:srgbClr val="FFFF00"/>
                </a:solidFill>
              </a:rPr>
              <a:t>Identification</a:t>
            </a:r>
          </a:p>
        </p:txBody>
      </p:sp>
      <p:sp>
        <p:nvSpPr>
          <p:cNvPr id="24579" name="Text Box 3"/>
          <p:cNvSpPr txBox="1">
            <a:spLocks noChangeArrowheads="1"/>
          </p:cNvSpPr>
          <p:nvPr/>
        </p:nvSpPr>
        <p:spPr bwMode="auto">
          <a:xfrm>
            <a:off x="457200" y="1981200"/>
            <a:ext cx="8324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dirty="0">
                <a:solidFill>
                  <a:schemeClr val="bg1"/>
                </a:solidFill>
              </a:rPr>
              <a:t>How can you know what you are seeing?</a:t>
            </a:r>
          </a:p>
        </p:txBody>
      </p:sp>
      <p:sp>
        <p:nvSpPr>
          <p:cNvPr id="24580" name="Text Box 4"/>
          <p:cNvSpPr txBox="1">
            <a:spLocks noChangeArrowheads="1"/>
          </p:cNvSpPr>
          <p:nvPr/>
        </p:nvSpPr>
        <p:spPr bwMode="auto">
          <a:xfrm>
            <a:off x="1066800" y="3537973"/>
            <a:ext cx="642195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2800" dirty="0">
                <a:solidFill>
                  <a:srgbClr val="FFC000"/>
                </a:solidFill>
              </a:rPr>
              <a:t>By Using General Impressions:</a:t>
            </a:r>
          </a:p>
          <a:p>
            <a:pPr algn="l" eaLnBrk="0" hangingPunct="0"/>
            <a:r>
              <a:rPr lang="en-US" sz="2000" dirty="0">
                <a:solidFill>
                  <a:srgbClr val="83FD3F"/>
                </a:solidFill>
              </a:rPr>
              <a:t> </a:t>
            </a:r>
          </a:p>
          <a:p>
            <a:pPr lvl="1" algn="l" eaLnBrk="0" hangingPunct="0">
              <a:buFontTx/>
              <a:buChar char="•"/>
            </a:pPr>
            <a:r>
              <a:rPr lang="en-US" sz="2000" dirty="0">
                <a:solidFill>
                  <a:schemeClr val="bg1"/>
                </a:solidFill>
              </a:rPr>
              <a:t>SHAPE</a:t>
            </a:r>
            <a:r>
              <a:rPr lang="en-US" sz="1800" dirty="0">
                <a:solidFill>
                  <a:schemeClr val="bg1"/>
                </a:solidFill>
              </a:rPr>
              <a:t> </a:t>
            </a:r>
          </a:p>
          <a:p>
            <a:pPr lvl="1" algn="l" eaLnBrk="0" hangingPunct="0">
              <a:buFontTx/>
              <a:buChar char="•"/>
            </a:pPr>
            <a:r>
              <a:rPr lang="en-US" sz="2000" dirty="0">
                <a:solidFill>
                  <a:schemeClr val="bg1"/>
                </a:solidFill>
              </a:rPr>
              <a:t>SIZE</a:t>
            </a:r>
          </a:p>
          <a:p>
            <a:pPr lvl="1" algn="l" eaLnBrk="0" hangingPunct="0">
              <a:buFontTx/>
              <a:buChar char="•"/>
            </a:pPr>
            <a:r>
              <a:rPr lang="en-US" sz="2000" dirty="0">
                <a:solidFill>
                  <a:schemeClr val="bg1"/>
                </a:solidFill>
              </a:rPr>
              <a:t>BEHAVIOR</a:t>
            </a:r>
          </a:p>
        </p:txBody>
      </p:sp>
    </p:spTree>
    <p:extLst>
      <p:ext uri="{BB962C8B-B14F-4D97-AF65-F5344CB8AC3E}">
        <p14:creationId xmlns:p14="http://schemas.microsoft.com/office/powerpoint/2010/main" val="1872063083"/>
      </p:ext>
    </p:extLst>
  </p:cSld>
  <p:clrMapOvr>
    <a:masterClrMapping/>
  </p:clrMapOvr>
  <p:transition spd="slow"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7" name="Picture 27" descr="Broadiedarke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84659">
            <a:off x="5175285" y="2171865"/>
            <a:ext cx="2855100" cy="3683000"/>
          </a:xfrm>
          <a:prstGeom prst="rect">
            <a:avLst/>
          </a:prstGeom>
          <a:noFill/>
          <a:extLst>
            <a:ext uri="{909E8E84-426E-40DD-AFC4-6F175D3DCCD1}">
              <a14:hiddenFill xmlns:a14="http://schemas.microsoft.com/office/drawing/2010/main">
                <a:solidFill>
                  <a:srgbClr val="FFFFFF"/>
                </a:solidFill>
              </a14:hiddenFill>
            </a:ext>
          </a:extLst>
        </p:spPr>
      </p:pic>
      <p:pic>
        <p:nvPicPr>
          <p:cNvPr id="61471" name="Picture 31" descr="JKennedyBWBRD256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0633">
            <a:off x="4845050" y="1958750"/>
            <a:ext cx="3416300" cy="4038600"/>
          </a:xfrm>
          <a:prstGeom prst="rect">
            <a:avLst/>
          </a:prstGeo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224641" y="4688985"/>
            <a:ext cx="28616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“Flame-shaped” wing</a:t>
            </a:r>
          </a:p>
        </p:txBody>
      </p:sp>
      <p:sp>
        <p:nvSpPr>
          <p:cNvPr id="61444" name="Text Box 4"/>
          <p:cNvSpPr txBox="1">
            <a:spLocks noChangeArrowheads="1"/>
          </p:cNvSpPr>
          <p:nvPr/>
        </p:nvSpPr>
        <p:spPr bwMode="auto">
          <a:xfrm>
            <a:off x="282413" y="228600"/>
            <a:ext cx="597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Broad-winged Hawk</a:t>
            </a:r>
          </a:p>
        </p:txBody>
      </p:sp>
      <p:sp>
        <p:nvSpPr>
          <p:cNvPr id="61445" name="Text Box 5"/>
          <p:cNvSpPr txBox="1">
            <a:spLocks noChangeArrowheads="1"/>
          </p:cNvSpPr>
          <p:nvPr/>
        </p:nvSpPr>
        <p:spPr bwMode="auto">
          <a:xfrm>
            <a:off x="224641" y="4330104"/>
            <a:ext cx="33698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600" dirty="0">
                <a:solidFill>
                  <a:schemeClr val="bg1"/>
                </a:solidFill>
              </a:rPr>
              <a:t> Chunky, crow-sized </a:t>
            </a:r>
            <a:r>
              <a:rPr lang="en-US" sz="1600" dirty="0" err="1">
                <a:solidFill>
                  <a:schemeClr val="bg1"/>
                </a:solidFill>
              </a:rPr>
              <a:t>Buteo</a:t>
            </a:r>
            <a:endParaRPr lang="en-US" sz="1600" dirty="0">
              <a:solidFill>
                <a:schemeClr val="bg1"/>
              </a:solidFill>
            </a:endParaRPr>
          </a:p>
        </p:txBody>
      </p:sp>
      <p:sp>
        <p:nvSpPr>
          <p:cNvPr id="61447" name="Text Box 7"/>
          <p:cNvSpPr txBox="1">
            <a:spLocks noChangeArrowheads="1"/>
          </p:cNvSpPr>
          <p:nvPr/>
        </p:nvSpPr>
        <p:spPr bwMode="auto">
          <a:xfrm>
            <a:off x="497541" y="4968022"/>
            <a:ext cx="36415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solidFill>
                  <a:schemeClr val="bg1"/>
                </a:solidFill>
              </a:rPr>
              <a:t>held straight out from body</a:t>
            </a:r>
          </a:p>
        </p:txBody>
      </p:sp>
      <p:sp>
        <p:nvSpPr>
          <p:cNvPr id="61468" name="Freeform 28"/>
          <p:cNvSpPr>
            <a:spLocks/>
          </p:cNvSpPr>
          <p:nvPr/>
        </p:nvSpPr>
        <p:spPr bwMode="auto">
          <a:xfrm>
            <a:off x="5711041" y="2740078"/>
            <a:ext cx="749300" cy="1204912"/>
          </a:xfrm>
          <a:custGeom>
            <a:avLst/>
            <a:gdLst>
              <a:gd name="T0" fmla="*/ 415 w 472"/>
              <a:gd name="T1" fmla="*/ 759 h 759"/>
              <a:gd name="T2" fmla="*/ 249 w 472"/>
              <a:gd name="T3" fmla="*/ 637 h 759"/>
              <a:gd name="T4" fmla="*/ 204 w 472"/>
              <a:gd name="T5" fmla="*/ 582 h 759"/>
              <a:gd name="T6" fmla="*/ 193 w 472"/>
              <a:gd name="T7" fmla="*/ 549 h 759"/>
              <a:gd name="T8" fmla="*/ 160 w 472"/>
              <a:gd name="T9" fmla="*/ 526 h 759"/>
              <a:gd name="T10" fmla="*/ 127 w 472"/>
              <a:gd name="T11" fmla="*/ 493 h 759"/>
              <a:gd name="T12" fmla="*/ 49 w 472"/>
              <a:gd name="T13" fmla="*/ 360 h 759"/>
              <a:gd name="T14" fmla="*/ 16 w 472"/>
              <a:gd name="T15" fmla="*/ 238 h 759"/>
              <a:gd name="T16" fmla="*/ 27 w 472"/>
              <a:gd name="T17" fmla="*/ 6 h 759"/>
              <a:gd name="T18" fmla="*/ 116 w 472"/>
              <a:gd name="T19" fmla="*/ 94 h 759"/>
              <a:gd name="T20" fmla="*/ 215 w 472"/>
              <a:gd name="T21" fmla="*/ 161 h 759"/>
              <a:gd name="T22" fmla="*/ 293 w 472"/>
              <a:gd name="T23" fmla="*/ 227 h 759"/>
              <a:gd name="T24" fmla="*/ 382 w 472"/>
              <a:gd name="T25" fmla="*/ 349 h 759"/>
              <a:gd name="T26" fmla="*/ 459 w 472"/>
              <a:gd name="T27" fmla="*/ 482 h 759"/>
              <a:gd name="T28" fmla="*/ 470 w 472"/>
              <a:gd name="T29" fmla="*/ 59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2" h="759">
                <a:moveTo>
                  <a:pt x="415" y="759"/>
                </a:moveTo>
                <a:cubicBezTo>
                  <a:pt x="359" y="721"/>
                  <a:pt x="313" y="658"/>
                  <a:pt x="249" y="637"/>
                </a:cubicBezTo>
                <a:cubicBezTo>
                  <a:pt x="236" y="617"/>
                  <a:pt x="216" y="602"/>
                  <a:pt x="204" y="582"/>
                </a:cubicBezTo>
                <a:cubicBezTo>
                  <a:pt x="198" y="572"/>
                  <a:pt x="200" y="558"/>
                  <a:pt x="193" y="549"/>
                </a:cubicBezTo>
                <a:cubicBezTo>
                  <a:pt x="185" y="538"/>
                  <a:pt x="170" y="535"/>
                  <a:pt x="160" y="526"/>
                </a:cubicBezTo>
                <a:cubicBezTo>
                  <a:pt x="148" y="516"/>
                  <a:pt x="137" y="505"/>
                  <a:pt x="127" y="493"/>
                </a:cubicBezTo>
                <a:cubicBezTo>
                  <a:pt x="91" y="447"/>
                  <a:pt x="80" y="406"/>
                  <a:pt x="49" y="360"/>
                </a:cubicBezTo>
                <a:cubicBezTo>
                  <a:pt x="39" y="319"/>
                  <a:pt x="26" y="279"/>
                  <a:pt x="16" y="238"/>
                </a:cubicBezTo>
                <a:cubicBezTo>
                  <a:pt x="20" y="161"/>
                  <a:pt x="0" y="78"/>
                  <a:pt x="27" y="6"/>
                </a:cubicBezTo>
                <a:cubicBezTo>
                  <a:pt x="29" y="0"/>
                  <a:pt x="103" y="85"/>
                  <a:pt x="116" y="94"/>
                </a:cubicBezTo>
                <a:cubicBezTo>
                  <a:pt x="149" y="116"/>
                  <a:pt x="186" y="133"/>
                  <a:pt x="215" y="161"/>
                </a:cubicBezTo>
                <a:cubicBezTo>
                  <a:pt x="245" y="190"/>
                  <a:pt x="252" y="213"/>
                  <a:pt x="293" y="227"/>
                </a:cubicBezTo>
                <a:cubicBezTo>
                  <a:pt x="322" y="271"/>
                  <a:pt x="345" y="313"/>
                  <a:pt x="382" y="349"/>
                </a:cubicBezTo>
                <a:cubicBezTo>
                  <a:pt x="399" y="400"/>
                  <a:pt x="441" y="429"/>
                  <a:pt x="459" y="482"/>
                </a:cubicBezTo>
                <a:cubicBezTo>
                  <a:pt x="472" y="571"/>
                  <a:pt x="470" y="534"/>
                  <a:pt x="470" y="593"/>
                </a:cubicBezTo>
              </a:path>
            </a:pathLst>
          </a:custGeom>
          <a:noFill/>
          <a:ln w="28575"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29"/>
          <p:cNvSpPr>
            <a:spLocks noChangeShapeType="1"/>
          </p:cNvSpPr>
          <p:nvPr/>
        </p:nvSpPr>
        <p:spPr bwMode="auto">
          <a:xfrm>
            <a:off x="6858000" y="4172605"/>
            <a:ext cx="609600" cy="11430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Rectangle 8"/>
          <p:cNvSpPr>
            <a:spLocks noChangeArrowheads="1"/>
          </p:cNvSpPr>
          <p:nvPr/>
        </p:nvSpPr>
        <p:spPr bwMode="auto">
          <a:xfrm>
            <a:off x="224641" y="5553998"/>
            <a:ext cx="5486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1600" dirty="0">
                <a:solidFill>
                  <a:schemeClr val="bg1"/>
                </a:solidFill>
              </a:rPr>
              <a:t> Wide, black tail bands</a:t>
            </a:r>
          </a:p>
          <a:p>
            <a:pPr algn="l"/>
            <a:endParaRPr lang="en-US" sz="1600" dirty="0">
              <a:solidFill>
                <a:schemeClr val="bg1"/>
              </a:solidFill>
            </a:endParaRPr>
          </a:p>
          <a:p>
            <a:pPr algn="l">
              <a:buFontTx/>
              <a:buChar char="•"/>
            </a:pPr>
            <a:r>
              <a:rPr lang="en-US" sz="1600" dirty="0">
                <a:solidFill>
                  <a:schemeClr val="bg1"/>
                </a:solidFill>
              </a:rPr>
              <a:t> Pale under-wing with</a:t>
            </a:r>
          </a:p>
          <a:p>
            <a:pPr algn="l"/>
            <a:r>
              <a:rPr lang="en-US" sz="1600" dirty="0">
                <a:solidFill>
                  <a:schemeClr val="bg1"/>
                </a:solidFill>
                <a:latin typeface="Arial" charset="0"/>
              </a:rPr>
              <a:t>   </a:t>
            </a:r>
            <a:r>
              <a:rPr lang="en-US" sz="1600" dirty="0">
                <a:solidFill>
                  <a:schemeClr val="bg1"/>
                </a:solidFill>
              </a:rPr>
              <a:t>black trailing edge</a:t>
            </a:r>
          </a:p>
        </p:txBody>
      </p:sp>
      <p:pic>
        <p:nvPicPr>
          <p:cNvPr id="267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978" y="1010305"/>
            <a:ext cx="202711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0" name="Picture 20" descr="B-w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02386">
            <a:off x="4804044" y="1820385"/>
            <a:ext cx="3209244" cy="4343400"/>
          </a:xfrm>
          <a:prstGeom prst="rect">
            <a:avLst/>
          </a:prstGeom>
          <a:noFill/>
          <a:extLst>
            <a:ext uri="{909E8E84-426E-40DD-AFC4-6F175D3DCCD1}">
              <a14:hiddenFill xmlns:a14="http://schemas.microsoft.com/office/drawing/2010/main">
                <a:solidFill>
                  <a:srgbClr val="FFFFFF"/>
                </a:solidFill>
              </a14:hiddenFill>
            </a:ext>
          </a:extLst>
        </p:spPr>
      </p:pic>
      <p:sp>
        <p:nvSpPr>
          <p:cNvPr id="61463" name="Line 23"/>
          <p:cNvSpPr>
            <a:spLocks noChangeShapeType="1"/>
          </p:cNvSpPr>
          <p:nvPr/>
        </p:nvSpPr>
        <p:spPr bwMode="auto">
          <a:xfrm flipV="1">
            <a:off x="3200400" y="4330104"/>
            <a:ext cx="2362200" cy="138489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Line 21"/>
          <p:cNvSpPr>
            <a:spLocks noChangeShapeType="1"/>
          </p:cNvSpPr>
          <p:nvPr/>
        </p:nvSpPr>
        <p:spPr bwMode="auto">
          <a:xfrm flipV="1">
            <a:off x="3019970" y="4968022"/>
            <a:ext cx="3533230" cy="142359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2000"/>
                                        <p:tgtEl>
                                          <p:spTgt spid="61445"/>
                                        </p:tgtEl>
                                      </p:cBhvr>
                                    </p:animEffect>
                                  </p:childTnLst>
                                </p:cTn>
                              </p:par>
                            </p:childTnLst>
                          </p:cTn>
                        </p:par>
                        <p:par>
                          <p:cTn id="8" fill="hold" nodeType="afterGroup">
                            <p:stCondLst>
                              <p:cond delay="2500"/>
                            </p:stCondLst>
                            <p:childTnLst>
                              <p:par>
                                <p:cTn id="9" presetID="10" presetClass="entr" presetSubtype="0" fill="hold" nodeType="afterEffect">
                                  <p:stCondLst>
                                    <p:cond delay="500"/>
                                  </p:stCondLst>
                                  <p:childTnLst>
                                    <p:set>
                                      <p:cBhvr>
                                        <p:cTn id="10" dur="1" fill="hold">
                                          <p:stCondLst>
                                            <p:cond delay="0"/>
                                          </p:stCondLst>
                                        </p:cTn>
                                        <p:tgtEl>
                                          <p:spTgt spid="61467"/>
                                        </p:tgtEl>
                                        <p:attrNameLst>
                                          <p:attrName>style.visibility</p:attrName>
                                        </p:attrNameLst>
                                      </p:cBhvr>
                                      <p:to>
                                        <p:strVal val="visible"/>
                                      </p:to>
                                    </p:set>
                                    <p:animEffect transition="in" filter="fade">
                                      <p:cBhvr>
                                        <p:cTn id="11" dur="2000"/>
                                        <p:tgtEl>
                                          <p:spTgt spid="61467"/>
                                        </p:tgtEl>
                                      </p:cBhvr>
                                    </p:animEffect>
                                  </p:childTnLst>
                                </p:cTn>
                              </p:par>
                            </p:childTnLst>
                          </p:cTn>
                        </p:par>
                        <p:par>
                          <p:cTn id="12" fill="hold" nodeType="afterGroup">
                            <p:stCondLst>
                              <p:cond delay="5000"/>
                            </p:stCondLst>
                            <p:childTnLst>
                              <p:par>
                                <p:cTn id="13" presetID="53" presetClass="entr" presetSubtype="0" fill="hold" grpId="0" nodeType="afterEffect">
                                  <p:stCondLst>
                                    <p:cond delay="1500"/>
                                  </p:stCondLst>
                                  <p:childTnLst>
                                    <p:set>
                                      <p:cBhvr>
                                        <p:cTn id="14" dur="1" fill="hold">
                                          <p:stCondLst>
                                            <p:cond delay="0"/>
                                          </p:stCondLst>
                                        </p:cTn>
                                        <p:tgtEl>
                                          <p:spTgt spid="61446"/>
                                        </p:tgtEl>
                                        <p:attrNameLst>
                                          <p:attrName>style.visibility</p:attrName>
                                        </p:attrNameLst>
                                      </p:cBhvr>
                                      <p:to>
                                        <p:strVal val="visible"/>
                                      </p:to>
                                    </p:set>
                                    <p:anim calcmode="lin" valueType="num">
                                      <p:cBhvr>
                                        <p:cTn id="15" dur="1000" fill="hold"/>
                                        <p:tgtEl>
                                          <p:spTgt spid="61446"/>
                                        </p:tgtEl>
                                        <p:attrNameLst>
                                          <p:attrName>ppt_w</p:attrName>
                                        </p:attrNameLst>
                                      </p:cBhvr>
                                      <p:tavLst>
                                        <p:tav tm="0">
                                          <p:val>
                                            <p:fltVal val="0"/>
                                          </p:val>
                                        </p:tav>
                                        <p:tav tm="100000">
                                          <p:val>
                                            <p:strVal val="#ppt_w"/>
                                          </p:val>
                                        </p:tav>
                                      </p:tavLst>
                                    </p:anim>
                                    <p:anim calcmode="lin" valueType="num">
                                      <p:cBhvr>
                                        <p:cTn id="16" dur="1000" fill="hold"/>
                                        <p:tgtEl>
                                          <p:spTgt spid="61446"/>
                                        </p:tgtEl>
                                        <p:attrNameLst>
                                          <p:attrName>ppt_h</p:attrName>
                                        </p:attrNameLst>
                                      </p:cBhvr>
                                      <p:tavLst>
                                        <p:tav tm="0">
                                          <p:val>
                                            <p:fltVal val="0"/>
                                          </p:val>
                                        </p:tav>
                                        <p:tav tm="100000">
                                          <p:val>
                                            <p:strVal val="#ppt_h"/>
                                          </p:val>
                                        </p:tav>
                                      </p:tavLst>
                                    </p:anim>
                                    <p:animEffect transition="in" filter="fade">
                                      <p:cBhvr>
                                        <p:cTn id="17" dur="1000"/>
                                        <p:tgtEl>
                                          <p:spTgt spid="61446"/>
                                        </p:tgtEl>
                                      </p:cBhvr>
                                    </p:animEffect>
                                  </p:childTnLst>
                                </p:cTn>
                              </p:par>
                            </p:childTnLst>
                          </p:cTn>
                        </p:par>
                        <p:par>
                          <p:cTn id="18" fill="hold" nodeType="afterGroup">
                            <p:stCondLst>
                              <p:cond delay="7500"/>
                            </p:stCondLst>
                            <p:childTnLst>
                              <p:par>
                                <p:cTn id="19" presetID="22" presetClass="entr" presetSubtype="4" fill="hold" grpId="0" nodeType="afterEffect">
                                  <p:stCondLst>
                                    <p:cond delay="1000"/>
                                  </p:stCondLst>
                                  <p:childTnLst>
                                    <p:set>
                                      <p:cBhvr>
                                        <p:cTn id="20" dur="1" fill="hold">
                                          <p:stCondLst>
                                            <p:cond delay="0"/>
                                          </p:stCondLst>
                                        </p:cTn>
                                        <p:tgtEl>
                                          <p:spTgt spid="61468"/>
                                        </p:tgtEl>
                                        <p:attrNameLst>
                                          <p:attrName>style.visibility</p:attrName>
                                        </p:attrNameLst>
                                      </p:cBhvr>
                                      <p:to>
                                        <p:strVal val="visible"/>
                                      </p:to>
                                    </p:set>
                                    <p:animEffect transition="in" filter="wipe(down)">
                                      <p:cBhvr>
                                        <p:cTn id="21" dur="1000"/>
                                        <p:tgtEl>
                                          <p:spTgt spid="61468"/>
                                        </p:tgtEl>
                                      </p:cBhvr>
                                    </p:animEffect>
                                  </p:childTnLst>
                                </p:cTn>
                              </p:par>
                              <p:par>
                                <p:cTn id="22" presetID="53" presetClass="entr" presetSubtype="0" fill="hold" grpId="0" nodeType="withEffect">
                                  <p:stCondLst>
                                    <p:cond delay="1000"/>
                                  </p:stCondLst>
                                  <p:childTnLst>
                                    <p:set>
                                      <p:cBhvr>
                                        <p:cTn id="23" dur="1" fill="hold">
                                          <p:stCondLst>
                                            <p:cond delay="0"/>
                                          </p:stCondLst>
                                        </p:cTn>
                                        <p:tgtEl>
                                          <p:spTgt spid="61447"/>
                                        </p:tgtEl>
                                        <p:attrNameLst>
                                          <p:attrName>style.visibility</p:attrName>
                                        </p:attrNameLst>
                                      </p:cBhvr>
                                      <p:to>
                                        <p:strVal val="visible"/>
                                      </p:to>
                                    </p:set>
                                    <p:anim calcmode="lin" valueType="num">
                                      <p:cBhvr>
                                        <p:cTn id="24" dur="2000" fill="hold"/>
                                        <p:tgtEl>
                                          <p:spTgt spid="61447"/>
                                        </p:tgtEl>
                                        <p:attrNameLst>
                                          <p:attrName>ppt_w</p:attrName>
                                        </p:attrNameLst>
                                      </p:cBhvr>
                                      <p:tavLst>
                                        <p:tav tm="0">
                                          <p:val>
                                            <p:fltVal val="0"/>
                                          </p:val>
                                        </p:tav>
                                        <p:tav tm="100000">
                                          <p:val>
                                            <p:strVal val="#ppt_w"/>
                                          </p:val>
                                        </p:tav>
                                      </p:tavLst>
                                    </p:anim>
                                    <p:anim calcmode="lin" valueType="num">
                                      <p:cBhvr>
                                        <p:cTn id="25" dur="2000" fill="hold"/>
                                        <p:tgtEl>
                                          <p:spTgt spid="61447"/>
                                        </p:tgtEl>
                                        <p:attrNameLst>
                                          <p:attrName>ppt_h</p:attrName>
                                        </p:attrNameLst>
                                      </p:cBhvr>
                                      <p:tavLst>
                                        <p:tav tm="0">
                                          <p:val>
                                            <p:fltVal val="0"/>
                                          </p:val>
                                        </p:tav>
                                        <p:tav tm="100000">
                                          <p:val>
                                            <p:strVal val="#ppt_h"/>
                                          </p:val>
                                        </p:tav>
                                      </p:tavLst>
                                    </p:anim>
                                    <p:animEffect transition="in" filter="fade">
                                      <p:cBhvr>
                                        <p:cTn id="26" dur="2000"/>
                                        <p:tgtEl>
                                          <p:spTgt spid="61447"/>
                                        </p:tgtEl>
                                      </p:cBhvr>
                                    </p:animEffect>
                                  </p:childTnLst>
                                </p:cTn>
                              </p:par>
                            </p:childTnLst>
                          </p:cTn>
                        </p:par>
                        <p:par>
                          <p:cTn id="27" fill="hold" nodeType="afterGroup">
                            <p:stCondLst>
                              <p:cond delay="10500"/>
                            </p:stCondLst>
                            <p:childTnLst>
                              <p:par>
                                <p:cTn id="28" presetID="22" presetClass="entr" presetSubtype="1" fill="hold" grpId="0" nodeType="afterEffect">
                                  <p:stCondLst>
                                    <p:cond delay="1000"/>
                                  </p:stCondLst>
                                  <p:childTnLst>
                                    <p:set>
                                      <p:cBhvr>
                                        <p:cTn id="29" dur="1" fill="hold">
                                          <p:stCondLst>
                                            <p:cond delay="0"/>
                                          </p:stCondLst>
                                        </p:cTn>
                                        <p:tgtEl>
                                          <p:spTgt spid="61469"/>
                                        </p:tgtEl>
                                        <p:attrNameLst>
                                          <p:attrName>style.visibility</p:attrName>
                                        </p:attrNameLst>
                                      </p:cBhvr>
                                      <p:to>
                                        <p:strVal val="visible"/>
                                      </p:to>
                                    </p:set>
                                    <p:animEffect transition="in" filter="wipe(up)">
                                      <p:cBhvr>
                                        <p:cTn id="30" dur="1000"/>
                                        <p:tgtEl>
                                          <p:spTgt spid="61469"/>
                                        </p:tgtEl>
                                      </p:cBhvr>
                                    </p:animEffect>
                                  </p:childTnLst>
                                </p:cTn>
                              </p:par>
                            </p:childTnLst>
                          </p:cTn>
                        </p:par>
                        <p:par>
                          <p:cTn id="31" fill="hold" nodeType="afterGroup">
                            <p:stCondLst>
                              <p:cond delay="12500"/>
                            </p:stCondLst>
                            <p:childTnLst>
                              <p:par>
                                <p:cTn id="32" presetID="10" presetClass="entr" presetSubtype="0" fill="hold" nodeType="afterEffect">
                                  <p:stCondLst>
                                    <p:cond delay="500"/>
                                  </p:stCondLst>
                                  <p:childTnLst>
                                    <p:set>
                                      <p:cBhvr>
                                        <p:cTn id="33" dur="1" fill="hold">
                                          <p:stCondLst>
                                            <p:cond delay="0"/>
                                          </p:stCondLst>
                                        </p:cTn>
                                        <p:tgtEl>
                                          <p:spTgt spid="61471"/>
                                        </p:tgtEl>
                                        <p:attrNameLst>
                                          <p:attrName>style.visibility</p:attrName>
                                        </p:attrNameLst>
                                      </p:cBhvr>
                                      <p:to>
                                        <p:strVal val="visible"/>
                                      </p:to>
                                    </p:set>
                                    <p:animEffect transition="in" filter="fade">
                                      <p:cBhvr>
                                        <p:cTn id="34" dur="2000"/>
                                        <p:tgtEl>
                                          <p:spTgt spid="61471"/>
                                        </p:tgtEl>
                                      </p:cBhvr>
                                    </p:animEffect>
                                  </p:childTnLst>
                                </p:cTn>
                              </p:par>
                            </p:childTnLst>
                          </p:cTn>
                        </p:par>
                        <p:par>
                          <p:cTn id="35" fill="hold" nodeType="afterGroup">
                            <p:stCondLst>
                              <p:cond delay="15000"/>
                            </p:stCondLst>
                            <p:childTnLst>
                              <p:par>
                                <p:cTn id="36" presetID="10" presetClass="exit" presetSubtype="0" fill="hold" grpId="1" nodeType="afterEffect">
                                  <p:stCondLst>
                                    <p:cond delay="500"/>
                                  </p:stCondLst>
                                  <p:childTnLst>
                                    <p:animEffect transition="out" filter="fade">
                                      <p:cBhvr>
                                        <p:cTn id="37" dur="2000"/>
                                        <p:tgtEl>
                                          <p:spTgt spid="61468"/>
                                        </p:tgtEl>
                                      </p:cBhvr>
                                    </p:animEffect>
                                    <p:set>
                                      <p:cBhvr>
                                        <p:cTn id="38" dur="1" fill="hold">
                                          <p:stCondLst>
                                            <p:cond delay="1999"/>
                                          </p:stCondLst>
                                        </p:cTn>
                                        <p:tgtEl>
                                          <p:spTgt spid="6146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61469"/>
                                        </p:tgtEl>
                                      </p:cBhvr>
                                    </p:animEffect>
                                    <p:set>
                                      <p:cBhvr>
                                        <p:cTn id="41" dur="1" fill="hold">
                                          <p:stCondLst>
                                            <p:cond delay="1999"/>
                                          </p:stCondLst>
                                        </p:cTn>
                                        <p:tgtEl>
                                          <p:spTgt spid="61469"/>
                                        </p:tgtEl>
                                        <p:attrNameLst>
                                          <p:attrName>style.visibility</p:attrName>
                                        </p:attrNameLst>
                                      </p:cBhvr>
                                      <p:to>
                                        <p:strVal val="hidden"/>
                                      </p:to>
                                    </p:set>
                                  </p:childTnLst>
                                </p:cTn>
                              </p:par>
                            </p:childTnLst>
                          </p:cTn>
                        </p:par>
                        <p:par>
                          <p:cTn id="42" fill="hold" nodeType="afterGroup">
                            <p:stCondLst>
                              <p:cond delay="17500"/>
                            </p:stCondLst>
                            <p:childTnLst>
                              <p:par>
                                <p:cTn id="43" presetID="53" presetClass="entr" presetSubtype="0" fill="hold" nodeType="afterEffect">
                                  <p:stCondLst>
                                    <p:cond delay="1000"/>
                                  </p:stCondLst>
                                  <p:childTnLst>
                                    <p:set>
                                      <p:cBhvr>
                                        <p:cTn id="44" dur="1" fill="hold">
                                          <p:stCondLst>
                                            <p:cond delay="0"/>
                                          </p:stCondLst>
                                        </p:cTn>
                                        <p:tgtEl>
                                          <p:spTgt spid="61460"/>
                                        </p:tgtEl>
                                        <p:attrNameLst>
                                          <p:attrName>style.visibility</p:attrName>
                                        </p:attrNameLst>
                                      </p:cBhvr>
                                      <p:to>
                                        <p:strVal val="visible"/>
                                      </p:to>
                                    </p:set>
                                    <p:anim calcmode="lin" valueType="num">
                                      <p:cBhvr>
                                        <p:cTn id="45" dur="2000" fill="hold"/>
                                        <p:tgtEl>
                                          <p:spTgt spid="61460"/>
                                        </p:tgtEl>
                                        <p:attrNameLst>
                                          <p:attrName>ppt_w</p:attrName>
                                        </p:attrNameLst>
                                      </p:cBhvr>
                                      <p:tavLst>
                                        <p:tav tm="0">
                                          <p:val>
                                            <p:fltVal val="0"/>
                                          </p:val>
                                        </p:tav>
                                        <p:tav tm="100000">
                                          <p:val>
                                            <p:strVal val="#ppt_w"/>
                                          </p:val>
                                        </p:tav>
                                      </p:tavLst>
                                    </p:anim>
                                    <p:anim calcmode="lin" valueType="num">
                                      <p:cBhvr>
                                        <p:cTn id="46" dur="2000" fill="hold"/>
                                        <p:tgtEl>
                                          <p:spTgt spid="61460"/>
                                        </p:tgtEl>
                                        <p:attrNameLst>
                                          <p:attrName>ppt_h</p:attrName>
                                        </p:attrNameLst>
                                      </p:cBhvr>
                                      <p:tavLst>
                                        <p:tav tm="0">
                                          <p:val>
                                            <p:fltVal val="0"/>
                                          </p:val>
                                        </p:tav>
                                        <p:tav tm="100000">
                                          <p:val>
                                            <p:strVal val="#ppt_h"/>
                                          </p:val>
                                        </p:tav>
                                      </p:tavLst>
                                    </p:anim>
                                    <p:animEffect transition="in" filter="fade">
                                      <p:cBhvr>
                                        <p:cTn id="47" dur="2000"/>
                                        <p:tgtEl>
                                          <p:spTgt spid="61460"/>
                                        </p:tgtEl>
                                      </p:cBhvr>
                                    </p:animEffect>
                                  </p:childTnLst>
                                </p:cTn>
                              </p:par>
                              <p:par>
                                <p:cTn id="48" presetID="10" presetClass="exit" presetSubtype="0" fill="hold" nodeType="withEffect">
                                  <p:stCondLst>
                                    <p:cond delay="0"/>
                                  </p:stCondLst>
                                  <p:childTnLst>
                                    <p:animEffect transition="out" filter="fade">
                                      <p:cBhvr>
                                        <p:cTn id="49" dur="2000"/>
                                        <p:tgtEl>
                                          <p:spTgt spid="61471"/>
                                        </p:tgtEl>
                                      </p:cBhvr>
                                    </p:animEffect>
                                    <p:set>
                                      <p:cBhvr>
                                        <p:cTn id="50" dur="1" fill="hold">
                                          <p:stCondLst>
                                            <p:cond delay="1999"/>
                                          </p:stCondLst>
                                        </p:cTn>
                                        <p:tgtEl>
                                          <p:spTgt spid="61471"/>
                                        </p:tgtEl>
                                        <p:attrNameLst>
                                          <p:attrName>style.visibility</p:attrName>
                                        </p:attrNameLst>
                                      </p:cBhvr>
                                      <p:to>
                                        <p:strVal val="hidden"/>
                                      </p:to>
                                    </p:set>
                                  </p:childTnLst>
                                </p:cTn>
                              </p:par>
                              <p:par>
                                <p:cTn id="51" presetID="53" presetClass="entr" presetSubtype="0" fill="hold" nodeType="withEffect">
                                  <p:stCondLst>
                                    <p:cond delay="500"/>
                                  </p:stCondLst>
                                  <p:childTnLst>
                                    <p:set>
                                      <p:cBhvr>
                                        <p:cTn id="52" dur="1" fill="hold">
                                          <p:stCondLst>
                                            <p:cond delay="0"/>
                                          </p:stCondLst>
                                        </p:cTn>
                                        <p:tgtEl>
                                          <p:spTgt spid="61448">
                                            <p:txEl>
                                              <p:pRg st="0" end="0"/>
                                            </p:txEl>
                                          </p:spTgt>
                                        </p:tgtEl>
                                        <p:attrNameLst>
                                          <p:attrName>style.visibility</p:attrName>
                                        </p:attrNameLst>
                                      </p:cBhvr>
                                      <p:to>
                                        <p:strVal val="visible"/>
                                      </p:to>
                                    </p:set>
                                    <p:anim calcmode="lin" valueType="num">
                                      <p:cBhvr>
                                        <p:cTn id="53"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55" dur="1000"/>
                                        <p:tgtEl>
                                          <p:spTgt spid="61448">
                                            <p:txEl>
                                              <p:pRg st="0" end="0"/>
                                            </p:txEl>
                                          </p:spTgt>
                                        </p:tgtEl>
                                      </p:cBhvr>
                                    </p:animEffect>
                                  </p:childTnLst>
                                </p:cTn>
                              </p:par>
                            </p:childTnLst>
                          </p:cTn>
                        </p:par>
                        <p:par>
                          <p:cTn id="56" fill="hold" nodeType="afterGroup">
                            <p:stCondLst>
                              <p:cond delay="20500"/>
                            </p:stCondLst>
                            <p:childTnLst>
                              <p:par>
                                <p:cTn id="57" presetID="9" presetClass="entr" presetSubtype="0" fill="hold" grpId="0" nodeType="afterEffect">
                                  <p:stCondLst>
                                    <p:cond delay="1000"/>
                                  </p:stCondLst>
                                  <p:childTnLst>
                                    <p:set>
                                      <p:cBhvr>
                                        <p:cTn id="58" dur="1" fill="hold">
                                          <p:stCondLst>
                                            <p:cond delay="0"/>
                                          </p:stCondLst>
                                        </p:cTn>
                                        <p:tgtEl>
                                          <p:spTgt spid="61463"/>
                                        </p:tgtEl>
                                        <p:attrNameLst>
                                          <p:attrName>style.visibility</p:attrName>
                                        </p:attrNameLst>
                                      </p:cBhvr>
                                      <p:to>
                                        <p:strVal val="visible"/>
                                      </p:to>
                                    </p:set>
                                    <p:animEffect transition="in" filter="dissolve">
                                      <p:cBhvr>
                                        <p:cTn id="59" dur="1000"/>
                                        <p:tgtEl>
                                          <p:spTgt spid="61463"/>
                                        </p:tgtEl>
                                      </p:cBhvr>
                                    </p:animEffect>
                                  </p:childTnLst>
                                </p:cTn>
                              </p:par>
                            </p:childTnLst>
                          </p:cTn>
                        </p:par>
                        <p:par>
                          <p:cTn id="60" fill="hold" nodeType="afterGroup">
                            <p:stCondLst>
                              <p:cond delay="22500"/>
                            </p:stCondLst>
                            <p:childTnLst>
                              <p:par>
                                <p:cTn id="61" presetID="53" presetClass="entr" presetSubtype="0" fill="hold" nodeType="afterEffect">
                                  <p:stCondLst>
                                    <p:cond delay="1000"/>
                                  </p:stCondLst>
                                  <p:childTnLst>
                                    <p:set>
                                      <p:cBhvr>
                                        <p:cTn id="62" dur="1" fill="hold">
                                          <p:stCondLst>
                                            <p:cond delay="0"/>
                                          </p:stCondLst>
                                        </p:cTn>
                                        <p:tgtEl>
                                          <p:spTgt spid="61448">
                                            <p:txEl>
                                              <p:pRg st="2" end="2"/>
                                            </p:txEl>
                                          </p:spTgt>
                                        </p:tgtEl>
                                        <p:attrNameLst>
                                          <p:attrName>style.visibility</p:attrName>
                                        </p:attrNameLst>
                                      </p:cBhvr>
                                      <p:to>
                                        <p:strVal val="visible"/>
                                      </p:to>
                                    </p:set>
                                    <p:anim calcmode="lin" valueType="num">
                                      <p:cBhvr>
                                        <p:cTn id="63" dur="1000" fill="hold"/>
                                        <p:tgtEl>
                                          <p:spTgt spid="61448">
                                            <p:txEl>
                                              <p:pRg st="2" end="2"/>
                                            </p:txEl>
                                          </p:spTgt>
                                        </p:tgtEl>
                                        <p:attrNameLst>
                                          <p:attrName>ppt_w</p:attrName>
                                        </p:attrNameLst>
                                      </p:cBhvr>
                                      <p:tavLst>
                                        <p:tav tm="0">
                                          <p:val>
                                            <p:fltVal val="0"/>
                                          </p:val>
                                        </p:tav>
                                        <p:tav tm="100000">
                                          <p:val>
                                            <p:strVal val="#ppt_w"/>
                                          </p:val>
                                        </p:tav>
                                      </p:tavLst>
                                    </p:anim>
                                    <p:anim calcmode="lin" valueType="num">
                                      <p:cBhvr>
                                        <p:cTn id="64" dur="1000" fill="hold"/>
                                        <p:tgtEl>
                                          <p:spTgt spid="61448">
                                            <p:txEl>
                                              <p:pRg st="2" end="2"/>
                                            </p:txEl>
                                          </p:spTgt>
                                        </p:tgtEl>
                                        <p:attrNameLst>
                                          <p:attrName>ppt_h</p:attrName>
                                        </p:attrNameLst>
                                      </p:cBhvr>
                                      <p:tavLst>
                                        <p:tav tm="0">
                                          <p:val>
                                            <p:fltVal val="0"/>
                                          </p:val>
                                        </p:tav>
                                        <p:tav tm="100000">
                                          <p:val>
                                            <p:strVal val="#ppt_h"/>
                                          </p:val>
                                        </p:tav>
                                      </p:tavLst>
                                    </p:anim>
                                    <p:animEffect transition="in" filter="fade">
                                      <p:cBhvr>
                                        <p:cTn id="65" dur="1000"/>
                                        <p:tgtEl>
                                          <p:spTgt spid="61448">
                                            <p:txEl>
                                              <p:pRg st="2" end="2"/>
                                            </p:txEl>
                                          </p:spTgt>
                                        </p:tgtEl>
                                      </p:cBhvr>
                                    </p:animEffect>
                                  </p:childTnLst>
                                </p:cTn>
                              </p:par>
                              <p:par>
                                <p:cTn id="66" presetID="53" presetClass="entr" presetSubtype="0" fill="hold" nodeType="withEffect">
                                  <p:stCondLst>
                                    <p:cond delay="1000"/>
                                  </p:stCondLst>
                                  <p:childTnLst>
                                    <p:set>
                                      <p:cBhvr>
                                        <p:cTn id="67" dur="1" fill="hold">
                                          <p:stCondLst>
                                            <p:cond delay="0"/>
                                          </p:stCondLst>
                                        </p:cTn>
                                        <p:tgtEl>
                                          <p:spTgt spid="61448">
                                            <p:txEl>
                                              <p:pRg st="3" end="3"/>
                                            </p:txEl>
                                          </p:spTgt>
                                        </p:tgtEl>
                                        <p:attrNameLst>
                                          <p:attrName>style.visibility</p:attrName>
                                        </p:attrNameLst>
                                      </p:cBhvr>
                                      <p:to>
                                        <p:strVal val="visible"/>
                                      </p:to>
                                    </p:set>
                                    <p:anim calcmode="lin" valueType="num">
                                      <p:cBhvr>
                                        <p:cTn id="68" dur="1000" fill="hold"/>
                                        <p:tgtEl>
                                          <p:spTgt spid="61448">
                                            <p:txEl>
                                              <p:pRg st="3" end="3"/>
                                            </p:txEl>
                                          </p:spTgt>
                                        </p:tgtEl>
                                        <p:attrNameLst>
                                          <p:attrName>ppt_w</p:attrName>
                                        </p:attrNameLst>
                                      </p:cBhvr>
                                      <p:tavLst>
                                        <p:tav tm="0">
                                          <p:val>
                                            <p:fltVal val="0"/>
                                          </p:val>
                                        </p:tav>
                                        <p:tav tm="100000">
                                          <p:val>
                                            <p:strVal val="#ppt_w"/>
                                          </p:val>
                                        </p:tav>
                                      </p:tavLst>
                                    </p:anim>
                                    <p:anim calcmode="lin" valueType="num">
                                      <p:cBhvr>
                                        <p:cTn id="69" dur="1000" fill="hold"/>
                                        <p:tgtEl>
                                          <p:spTgt spid="61448">
                                            <p:txEl>
                                              <p:pRg st="3" end="3"/>
                                            </p:txEl>
                                          </p:spTgt>
                                        </p:tgtEl>
                                        <p:attrNameLst>
                                          <p:attrName>ppt_h</p:attrName>
                                        </p:attrNameLst>
                                      </p:cBhvr>
                                      <p:tavLst>
                                        <p:tav tm="0">
                                          <p:val>
                                            <p:fltVal val="0"/>
                                          </p:val>
                                        </p:tav>
                                        <p:tav tm="100000">
                                          <p:val>
                                            <p:strVal val="#ppt_h"/>
                                          </p:val>
                                        </p:tav>
                                      </p:tavLst>
                                    </p:anim>
                                    <p:animEffect transition="in" filter="fade">
                                      <p:cBhvr>
                                        <p:cTn id="70" dur="1000"/>
                                        <p:tgtEl>
                                          <p:spTgt spid="61448">
                                            <p:txEl>
                                              <p:pRg st="3" end="3"/>
                                            </p:txEl>
                                          </p:spTgt>
                                        </p:tgtEl>
                                      </p:cBhvr>
                                    </p:animEffect>
                                  </p:childTnLst>
                                </p:cTn>
                              </p:par>
                            </p:childTnLst>
                          </p:cTn>
                        </p:par>
                        <p:par>
                          <p:cTn id="71" fill="hold">
                            <p:stCondLst>
                              <p:cond delay="24500"/>
                            </p:stCondLst>
                            <p:childTnLst>
                              <p:par>
                                <p:cTn id="72" presetID="55" presetClass="entr" presetSubtype="0" fill="hold" grpId="0" nodeType="afterEffect">
                                  <p:stCondLst>
                                    <p:cond delay="0"/>
                                  </p:stCondLst>
                                  <p:childTnLst>
                                    <p:set>
                                      <p:cBhvr>
                                        <p:cTn id="73" dur="1" fill="hold">
                                          <p:stCondLst>
                                            <p:cond delay="0"/>
                                          </p:stCondLst>
                                        </p:cTn>
                                        <p:tgtEl>
                                          <p:spTgt spid="61461"/>
                                        </p:tgtEl>
                                        <p:attrNameLst>
                                          <p:attrName>style.visibility</p:attrName>
                                        </p:attrNameLst>
                                      </p:cBhvr>
                                      <p:to>
                                        <p:strVal val="visible"/>
                                      </p:to>
                                    </p:set>
                                    <p:anim calcmode="lin" valueType="num">
                                      <p:cBhvr>
                                        <p:cTn id="74" dur="1000" fill="hold"/>
                                        <p:tgtEl>
                                          <p:spTgt spid="61461"/>
                                        </p:tgtEl>
                                        <p:attrNameLst>
                                          <p:attrName>ppt_w</p:attrName>
                                        </p:attrNameLst>
                                      </p:cBhvr>
                                      <p:tavLst>
                                        <p:tav tm="0">
                                          <p:val>
                                            <p:strVal val="#ppt_w*0.70"/>
                                          </p:val>
                                        </p:tav>
                                        <p:tav tm="100000">
                                          <p:val>
                                            <p:strVal val="#ppt_w"/>
                                          </p:val>
                                        </p:tav>
                                      </p:tavLst>
                                    </p:anim>
                                    <p:anim calcmode="lin" valueType="num">
                                      <p:cBhvr>
                                        <p:cTn id="75" dur="1000" fill="hold"/>
                                        <p:tgtEl>
                                          <p:spTgt spid="61461"/>
                                        </p:tgtEl>
                                        <p:attrNameLst>
                                          <p:attrName>ppt_h</p:attrName>
                                        </p:attrNameLst>
                                      </p:cBhvr>
                                      <p:tavLst>
                                        <p:tav tm="0">
                                          <p:val>
                                            <p:strVal val="#ppt_h"/>
                                          </p:val>
                                        </p:tav>
                                        <p:tav tm="100000">
                                          <p:val>
                                            <p:strVal val="#ppt_h"/>
                                          </p:val>
                                        </p:tav>
                                      </p:tavLst>
                                    </p:anim>
                                    <p:animEffect transition="in" filter="fade">
                                      <p:cBhvr>
                                        <p:cTn id="76" dur="1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5" grpId="0"/>
      <p:bldP spid="61447" grpId="0"/>
      <p:bldP spid="61468" grpId="0" animBg="1"/>
      <p:bldP spid="61468" grpId="1" animBg="1"/>
      <p:bldP spid="61469" grpId="0" animBg="1"/>
      <p:bldP spid="61469" grpId="1" animBg="1"/>
      <p:bldP spid="61463" grpId="0" animBg="1"/>
      <p:bldP spid="614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enhancedket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334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descr="JME_kettle1asm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69" name="Rectangle 5"/>
          <p:cNvSpPr>
            <a:spLocks noChangeArrowheads="1"/>
          </p:cNvSpPr>
          <p:nvPr/>
        </p:nvSpPr>
        <p:spPr bwMode="auto">
          <a:xfrm>
            <a:off x="1165362" y="2296180"/>
            <a:ext cx="56941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“Kettles” during migration</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88069"/>
                                        </p:tgtEl>
                                        <p:attrNameLst>
                                          <p:attrName>style.visibility</p:attrName>
                                        </p:attrNameLst>
                                      </p:cBhvr>
                                      <p:to>
                                        <p:strVal val="visible"/>
                                      </p:to>
                                    </p:set>
                                  </p:childTnLst>
                                </p:cTn>
                              </p:par>
                            </p:childTnLst>
                          </p:cTn>
                        </p:par>
                        <p:par>
                          <p:cTn id="7" fill="hold" nodeType="afterGroup">
                            <p:stCondLst>
                              <p:cond delay="2500"/>
                            </p:stCondLst>
                            <p:childTnLst>
                              <p:par>
                                <p:cTn id="8" presetID="55" presetClass="entr" presetSubtype="0" fill="hold" nodeType="afterEffect">
                                  <p:stCondLst>
                                    <p:cond delay="1500"/>
                                  </p:stCondLst>
                                  <p:childTnLst>
                                    <p:set>
                                      <p:cBhvr>
                                        <p:cTn id="9" dur="1" fill="hold">
                                          <p:stCondLst>
                                            <p:cond delay="0"/>
                                          </p:stCondLst>
                                        </p:cTn>
                                        <p:tgtEl>
                                          <p:spTgt spid="88068"/>
                                        </p:tgtEl>
                                        <p:attrNameLst>
                                          <p:attrName>style.visibility</p:attrName>
                                        </p:attrNameLst>
                                      </p:cBhvr>
                                      <p:to>
                                        <p:strVal val="visible"/>
                                      </p:to>
                                    </p:set>
                                    <p:anim calcmode="lin" valueType="num">
                                      <p:cBhvr>
                                        <p:cTn id="10" dur="2000" fill="hold"/>
                                        <p:tgtEl>
                                          <p:spTgt spid="88068"/>
                                        </p:tgtEl>
                                        <p:attrNameLst>
                                          <p:attrName>ppt_w</p:attrName>
                                        </p:attrNameLst>
                                      </p:cBhvr>
                                      <p:tavLst>
                                        <p:tav tm="0">
                                          <p:val>
                                            <p:strVal val="#ppt_w*0.70"/>
                                          </p:val>
                                        </p:tav>
                                        <p:tav tm="100000">
                                          <p:val>
                                            <p:strVal val="#ppt_w"/>
                                          </p:val>
                                        </p:tav>
                                      </p:tavLst>
                                    </p:anim>
                                    <p:anim calcmode="lin" valueType="num">
                                      <p:cBhvr>
                                        <p:cTn id="11" dur="2000" fill="hold"/>
                                        <p:tgtEl>
                                          <p:spTgt spid="88068"/>
                                        </p:tgtEl>
                                        <p:attrNameLst>
                                          <p:attrName>ppt_h</p:attrName>
                                        </p:attrNameLst>
                                      </p:cBhvr>
                                      <p:tavLst>
                                        <p:tav tm="0">
                                          <p:val>
                                            <p:strVal val="#ppt_h"/>
                                          </p:val>
                                        </p:tav>
                                        <p:tav tm="100000">
                                          <p:val>
                                            <p:strVal val="#ppt_h"/>
                                          </p:val>
                                        </p:tav>
                                      </p:tavLst>
                                    </p:anim>
                                    <p:animEffect transition="in" filter="fade">
                                      <p:cBhvr>
                                        <p:cTn id="12" dur="2000"/>
                                        <p:tgtEl>
                                          <p:spTgt spid="88068"/>
                                        </p:tgtEl>
                                      </p:cBhvr>
                                    </p:animEffect>
                                  </p:childTnLst>
                                </p:cTn>
                              </p:par>
                            </p:childTnLst>
                          </p:cTn>
                        </p:par>
                        <p:par>
                          <p:cTn id="13" fill="hold" nodeType="afterGroup">
                            <p:stCondLst>
                              <p:cond delay="6000"/>
                            </p:stCondLst>
                            <p:childTnLst>
                              <p:par>
                                <p:cTn id="14" presetID="23" presetClass="entr" presetSubtype="16" fill="hold" nodeType="afterEffect">
                                  <p:stCondLst>
                                    <p:cond delay="500"/>
                                  </p:stCondLst>
                                  <p:childTnLst>
                                    <p:set>
                                      <p:cBhvr>
                                        <p:cTn id="15" dur="1" fill="hold">
                                          <p:stCondLst>
                                            <p:cond delay="0"/>
                                          </p:stCondLst>
                                        </p:cTn>
                                        <p:tgtEl>
                                          <p:spTgt spid="88070"/>
                                        </p:tgtEl>
                                        <p:attrNameLst>
                                          <p:attrName>style.visibility</p:attrName>
                                        </p:attrNameLst>
                                      </p:cBhvr>
                                      <p:to>
                                        <p:strVal val="visible"/>
                                      </p:to>
                                    </p:set>
                                    <p:anim calcmode="lin" valueType="num">
                                      <p:cBhvr>
                                        <p:cTn id="16" dur="3000" fill="hold"/>
                                        <p:tgtEl>
                                          <p:spTgt spid="88070"/>
                                        </p:tgtEl>
                                        <p:attrNameLst>
                                          <p:attrName>ppt_w</p:attrName>
                                        </p:attrNameLst>
                                      </p:cBhvr>
                                      <p:tavLst>
                                        <p:tav tm="0">
                                          <p:val>
                                            <p:fltVal val="0"/>
                                          </p:val>
                                        </p:tav>
                                        <p:tav tm="100000">
                                          <p:val>
                                            <p:strVal val="#ppt_w"/>
                                          </p:val>
                                        </p:tav>
                                      </p:tavLst>
                                    </p:anim>
                                    <p:anim calcmode="lin" valueType="num">
                                      <p:cBhvr>
                                        <p:cTn id="17" dur="3000" fill="hold"/>
                                        <p:tgtEl>
                                          <p:spTgt spid="88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1752600" y="25400"/>
            <a:ext cx="58480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CC00"/>
                </a:solidFill>
              </a:rPr>
              <a:t>Immature Broad-winged Hawk</a:t>
            </a:r>
          </a:p>
          <a:p>
            <a:r>
              <a:rPr lang="en-US" dirty="0">
                <a:solidFill>
                  <a:srgbClr val="FFCC00"/>
                </a:solidFill>
              </a:rPr>
              <a:t>vs</a:t>
            </a:r>
          </a:p>
          <a:p>
            <a:r>
              <a:rPr lang="en-US" dirty="0">
                <a:solidFill>
                  <a:srgbClr val="FFCC00"/>
                </a:solidFill>
              </a:rPr>
              <a:t>Immature Red-shouldered Hawk</a:t>
            </a:r>
          </a:p>
        </p:txBody>
      </p:sp>
      <p:sp>
        <p:nvSpPr>
          <p:cNvPr id="61448" name="Rectangle 8"/>
          <p:cNvSpPr>
            <a:spLocks noChangeArrowheads="1"/>
          </p:cNvSpPr>
          <p:nvPr/>
        </p:nvSpPr>
        <p:spPr bwMode="auto">
          <a:xfrm>
            <a:off x="1371600" y="5787922"/>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l">
              <a:buFont typeface="Arial" panose="020B0604020202020204" pitchFamily="34" charset="0"/>
              <a:buChar char="•"/>
            </a:pPr>
            <a:r>
              <a:rPr lang="en-US" sz="1600" dirty="0">
                <a:solidFill>
                  <a:schemeClr val="bg1"/>
                </a:solidFill>
              </a:rPr>
              <a:t>Notice the pale mid-throat on Broad-winged</a:t>
            </a:r>
          </a:p>
          <a:p>
            <a:pPr algn="l"/>
            <a:endParaRPr lang="en-US" sz="1600" dirty="0">
              <a:solidFill>
                <a:schemeClr val="bg1"/>
              </a:solidFill>
            </a:endParaRPr>
          </a:p>
          <a:p>
            <a:pPr marL="285750" indent="-285750" algn="l">
              <a:buFont typeface="Arial" panose="020B0604020202020204" pitchFamily="34" charset="0"/>
              <a:buChar char="•"/>
            </a:pPr>
            <a:r>
              <a:rPr lang="en-US" sz="1600" dirty="0">
                <a:solidFill>
                  <a:schemeClr val="bg1"/>
                </a:solidFill>
              </a:rPr>
              <a:t>Thinner white tail bands on Red-shouldered </a:t>
            </a:r>
          </a:p>
        </p:txBody>
      </p:sp>
      <p:pic>
        <p:nvPicPr>
          <p:cNvPr id="3" name="Picture 2">
            <a:extLst>
              <a:ext uri="{FF2B5EF4-FFF2-40B4-BE49-F238E27FC236}">
                <a16:creationId xmlns:a16="http://schemas.microsoft.com/office/drawing/2014/main" id="{16F37668-B896-4D27-8798-F5CB27540BCE}"/>
              </a:ext>
            </a:extLst>
          </p:cNvPr>
          <p:cNvPicPr>
            <a:picLocks noChangeAspect="1"/>
          </p:cNvPicPr>
          <p:nvPr/>
        </p:nvPicPr>
        <p:blipFill>
          <a:blip r:embed="rId3"/>
          <a:stretch>
            <a:fillRect/>
          </a:stretch>
        </p:blipFill>
        <p:spPr>
          <a:xfrm>
            <a:off x="1605906" y="1372147"/>
            <a:ext cx="6242694" cy="4269357"/>
          </a:xfrm>
          <a:prstGeom prst="rect">
            <a:avLst/>
          </a:prstGeom>
        </p:spPr>
      </p:pic>
    </p:spTree>
    <p:extLst>
      <p:ext uri="{BB962C8B-B14F-4D97-AF65-F5344CB8AC3E}">
        <p14:creationId xmlns:p14="http://schemas.microsoft.com/office/powerpoint/2010/main" val="1362344090"/>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1000"/>
                                  </p:stCondLst>
                                  <p:childTnLst>
                                    <p:set>
                                      <p:cBhvr>
                                        <p:cTn id="6" dur="1" fill="hold">
                                          <p:stCondLst>
                                            <p:cond delay="0"/>
                                          </p:stCondLst>
                                        </p:cTn>
                                        <p:tgtEl>
                                          <p:spTgt spid="61448">
                                            <p:txEl>
                                              <p:pRg st="0" end="0"/>
                                            </p:txEl>
                                          </p:spTgt>
                                        </p:tgtEl>
                                        <p:attrNameLst>
                                          <p:attrName>style.visibility</p:attrName>
                                        </p:attrNameLst>
                                      </p:cBhvr>
                                      <p:to>
                                        <p:strVal val="visible"/>
                                      </p:to>
                                    </p:set>
                                    <p:anim calcmode="lin" valueType="num">
                                      <p:cBhvr>
                                        <p:cTn id="7"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1448">
                                            <p:txEl>
                                              <p:pRg st="0" end="0"/>
                                            </p:txEl>
                                          </p:spTgt>
                                        </p:tgtEl>
                                      </p:cBhvr>
                                    </p:animEffect>
                                  </p:childTnLst>
                                </p:cTn>
                              </p:par>
                            </p:childTnLst>
                          </p:cTn>
                        </p:par>
                        <p:par>
                          <p:cTn id="10" fill="hold">
                            <p:stCondLst>
                              <p:cond delay="2000"/>
                            </p:stCondLst>
                            <p:childTnLst>
                              <p:par>
                                <p:cTn id="11" presetID="53" presetClass="entr" presetSubtype="0" fill="hold" nodeType="afterEffect">
                                  <p:stCondLst>
                                    <p:cond delay="1000"/>
                                  </p:stCondLst>
                                  <p:childTnLst>
                                    <p:set>
                                      <p:cBhvr>
                                        <p:cTn id="12" dur="1" fill="hold">
                                          <p:stCondLst>
                                            <p:cond delay="0"/>
                                          </p:stCondLst>
                                        </p:cTn>
                                        <p:tgtEl>
                                          <p:spTgt spid="61448">
                                            <p:txEl>
                                              <p:pRg st="2" end="2"/>
                                            </p:txEl>
                                          </p:spTgt>
                                        </p:tgtEl>
                                        <p:attrNameLst>
                                          <p:attrName>style.visibility</p:attrName>
                                        </p:attrNameLst>
                                      </p:cBhvr>
                                      <p:to>
                                        <p:strVal val="visible"/>
                                      </p:to>
                                    </p:set>
                                    <p:anim calcmode="lin" valueType="num">
                                      <p:cBhvr>
                                        <p:cTn id="13" dur="1000" fill="hold"/>
                                        <p:tgtEl>
                                          <p:spTgt spid="61448">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61448">
                                            <p:txEl>
                                              <p:pRg st="2" end="2"/>
                                            </p:txEl>
                                          </p:spTgt>
                                        </p:tgtEl>
                                        <p:attrNameLst>
                                          <p:attrName>ppt_h</p:attrName>
                                        </p:attrNameLst>
                                      </p:cBhvr>
                                      <p:tavLst>
                                        <p:tav tm="0">
                                          <p:val>
                                            <p:fltVal val="0"/>
                                          </p:val>
                                        </p:tav>
                                        <p:tav tm="100000">
                                          <p:val>
                                            <p:strVal val="#ppt_h"/>
                                          </p:val>
                                        </p:tav>
                                      </p:tavLst>
                                    </p:anim>
                                    <p:animEffect transition="in" filter="fade">
                                      <p:cBhvr>
                                        <p:cTn id="15" dur="1000"/>
                                        <p:tgtEl>
                                          <p:spTgt spid="614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Text Box 6"/>
          <p:cNvSpPr txBox="1">
            <a:spLocks noChangeArrowheads="1"/>
          </p:cNvSpPr>
          <p:nvPr/>
        </p:nvSpPr>
        <p:spPr bwMode="auto">
          <a:xfrm>
            <a:off x="224641" y="4688985"/>
            <a:ext cx="27332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600" dirty="0">
                <a:solidFill>
                  <a:schemeClr val="bg1"/>
                </a:solidFill>
              </a:rPr>
              <a:t> Broad-winged has pretty even colored secondaries</a:t>
            </a:r>
          </a:p>
        </p:txBody>
      </p:sp>
      <p:sp>
        <p:nvSpPr>
          <p:cNvPr id="61444" name="Text Box 4"/>
          <p:cNvSpPr txBox="1">
            <a:spLocks noChangeArrowheads="1"/>
          </p:cNvSpPr>
          <p:nvPr/>
        </p:nvSpPr>
        <p:spPr bwMode="auto">
          <a:xfrm>
            <a:off x="282413" y="228600"/>
            <a:ext cx="71089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dirty="0">
                <a:solidFill>
                  <a:srgbClr val="FFCC00"/>
                </a:solidFill>
              </a:rPr>
              <a:t>Comparison continued…</a:t>
            </a:r>
          </a:p>
        </p:txBody>
      </p:sp>
      <p:sp>
        <p:nvSpPr>
          <p:cNvPr id="61448" name="Rectangle 8"/>
          <p:cNvSpPr>
            <a:spLocks noChangeArrowheads="1"/>
          </p:cNvSpPr>
          <p:nvPr/>
        </p:nvSpPr>
        <p:spPr bwMode="auto">
          <a:xfrm>
            <a:off x="3276600" y="4687635"/>
            <a:ext cx="335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600" dirty="0">
                <a:solidFill>
                  <a:schemeClr val="bg1"/>
                </a:solidFill>
              </a:rPr>
              <a:t> Red-shouldered has some “white-barring”</a:t>
            </a:r>
          </a:p>
        </p:txBody>
      </p:sp>
      <p:pic>
        <p:nvPicPr>
          <p:cNvPr id="267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741" y="1149080"/>
            <a:ext cx="202711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3" name="Line 23"/>
          <p:cNvSpPr>
            <a:spLocks noChangeShapeType="1"/>
          </p:cNvSpPr>
          <p:nvPr/>
        </p:nvSpPr>
        <p:spPr bwMode="auto">
          <a:xfrm flipV="1">
            <a:off x="1707493" y="2895600"/>
            <a:ext cx="654707" cy="248138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a:extLst>
              <a:ext uri="{FF2B5EF4-FFF2-40B4-BE49-F238E27FC236}">
                <a16:creationId xmlns:a16="http://schemas.microsoft.com/office/drawing/2014/main" id="{99C2BECD-30C6-4024-AC92-F4CD9DBB1BE2}"/>
              </a:ext>
            </a:extLst>
          </p:cNvPr>
          <p:cNvPicPr>
            <a:picLocks noChangeAspect="1"/>
          </p:cNvPicPr>
          <p:nvPr/>
        </p:nvPicPr>
        <p:blipFill>
          <a:blip r:embed="rId4"/>
          <a:stretch>
            <a:fillRect/>
          </a:stretch>
        </p:blipFill>
        <p:spPr>
          <a:xfrm>
            <a:off x="3505200" y="1167804"/>
            <a:ext cx="4571585" cy="3162300"/>
          </a:xfrm>
          <a:prstGeom prst="rect">
            <a:avLst/>
          </a:prstGeom>
        </p:spPr>
      </p:pic>
      <p:sp>
        <p:nvSpPr>
          <p:cNvPr id="61461" name="Line 21"/>
          <p:cNvSpPr>
            <a:spLocks noChangeShapeType="1"/>
          </p:cNvSpPr>
          <p:nvPr/>
        </p:nvSpPr>
        <p:spPr bwMode="auto">
          <a:xfrm flipV="1">
            <a:off x="5181529" y="2971800"/>
            <a:ext cx="914471" cy="213268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26275831"/>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61446"/>
                                        </p:tgtEl>
                                        <p:attrNameLst>
                                          <p:attrName>style.visibility</p:attrName>
                                        </p:attrNameLst>
                                      </p:cBhvr>
                                      <p:to>
                                        <p:strVal val="visible"/>
                                      </p:to>
                                    </p:set>
                                    <p:anim calcmode="lin" valueType="num">
                                      <p:cBhvr>
                                        <p:cTn id="7" dur="1000" fill="hold"/>
                                        <p:tgtEl>
                                          <p:spTgt spid="61446"/>
                                        </p:tgtEl>
                                        <p:attrNameLst>
                                          <p:attrName>ppt_w</p:attrName>
                                        </p:attrNameLst>
                                      </p:cBhvr>
                                      <p:tavLst>
                                        <p:tav tm="0">
                                          <p:val>
                                            <p:fltVal val="0"/>
                                          </p:val>
                                        </p:tav>
                                        <p:tav tm="100000">
                                          <p:val>
                                            <p:strVal val="#ppt_w"/>
                                          </p:val>
                                        </p:tav>
                                      </p:tavLst>
                                    </p:anim>
                                    <p:anim calcmode="lin" valueType="num">
                                      <p:cBhvr>
                                        <p:cTn id="8" dur="1000" fill="hold"/>
                                        <p:tgtEl>
                                          <p:spTgt spid="61446"/>
                                        </p:tgtEl>
                                        <p:attrNameLst>
                                          <p:attrName>ppt_h</p:attrName>
                                        </p:attrNameLst>
                                      </p:cBhvr>
                                      <p:tavLst>
                                        <p:tav tm="0">
                                          <p:val>
                                            <p:fltVal val="0"/>
                                          </p:val>
                                        </p:tav>
                                        <p:tav tm="100000">
                                          <p:val>
                                            <p:strVal val="#ppt_h"/>
                                          </p:val>
                                        </p:tav>
                                      </p:tavLst>
                                    </p:anim>
                                    <p:animEffect transition="in" filter="fade">
                                      <p:cBhvr>
                                        <p:cTn id="9" dur="1000"/>
                                        <p:tgtEl>
                                          <p:spTgt spid="61446"/>
                                        </p:tgtEl>
                                      </p:cBhvr>
                                    </p:animEffect>
                                  </p:childTnLst>
                                </p:cTn>
                              </p:par>
                              <p:par>
                                <p:cTn id="10" presetID="53" presetClass="entr" presetSubtype="0" fill="hold" nodeType="withEffect">
                                  <p:stCondLst>
                                    <p:cond delay="500"/>
                                  </p:stCondLst>
                                  <p:childTnLst>
                                    <p:set>
                                      <p:cBhvr>
                                        <p:cTn id="11" dur="1" fill="hold">
                                          <p:stCondLst>
                                            <p:cond delay="0"/>
                                          </p:stCondLst>
                                        </p:cTn>
                                        <p:tgtEl>
                                          <p:spTgt spid="61448">
                                            <p:txEl>
                                              <p:pRg st="0" end="0"/>
                                            </p:txEl>
                                          </p:spTgt>
                                        </p:tgtEl>
                                        <p:attrNameLst>
                                          <p:attrName>style.visibility</p:attrName>
                                        </p:attrNameLst>
                                      </p:cBhvr>
                                      <p:to>
                                        <p:strVal val="visible"/>
                                      </p:to>
                                    </p:set>
                                    <p:anim calcmode="lin" valueType="num">
                                      <p:cBhvr>
                                        <p:cTn id="12" dur="1000" fill="hold"/>
                                        <p:tgtEl>
                                          <p:spTgt spid="6144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1448">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61448">
                                            <p:txEl>
                                              <p:pRg st="0" end="0"/>
                                            </p:txEl>
                                          </p:spTgt>
                                        </p:tgtEl>
                                      </p:cBhvr>
                                    </p:animEffect>
                                  </p:childTnLst>
                                </p:cTn>
                              </p:par>
                            </p:childTnLst>
                          </p:cTn>
                        </p:par>
                        <p:par>
                          <p:cTn id="15" fill="hold" nodeType="afterGroup">
                            <p:stCondLst>
                              <p:cond delay="2500"/>
                            </p:stCondLst>
                            <p:childTnLst>
                              <p:par>
                                <p:cTn id="16" presetID="9" presetClass="entr" presetSubtype="0" fill="hold" grpId="0" nodeType="afterEffect">
                                  <p:stCondLst>
                                    <p:cond delay="1000"/>
                                  </p:stCondLst>
                                  <p:childTnLst>
                                    <p:set>
                                      <p:cBhvr>
                                        <p:cTn id="17" dur="1" fill="hold">
                                          <p:stCondLst>
                                            <p:cond delay="0"/>
                                          </p:stCondLst>
                                        </p:cTn>
                                        <p:tgtEl>
                                          <p:spTgt spid="61463"/>
                                        </p:tgtEl>
                                        <p:attrNameLst>
                                          <p:attrName>style.visibility</p:attrName>
                                        </p:attrNameLst>
                                      </p:cBhvr>
                                      <p:to>
                                        <p:strVal val="visible"/>
                                      </p:to>
                                    </p:set>
                                    <p:animEffect transition="in" filter="dissolve">
                                      <p:cBhvr>
                                        <p:cTn id="18" dur="1000"/>
                                        <p:tgtEl>
                                          <p:spTgt spid="61463"/>
                                        </p:tgtEl>
                                      </p:cBhvr>
                                    </p:animEffect>
                                  </p:childTnLst>
                                </p:cTn>
                              </p:par>
                            </p:childTnLst>
                          </p:cTn>
                        </p:par>
                        <p:par>
                          <p:cTn id="19" fill="hold">
                            <p:stCondLst>
                              <p:cond delay="4500"/>
                            </p:stCondLst>
                            <p:childTnLst>
                              <p:par>
                                <p:cTn id="20" presetID="55" presetClass="entr" presetSubtype="0" fill="hold" grpId="0" nodeType="afterEffect">
                                  <p:stCondLst>
                                    <p:cond delay="0"/>
                                  </p:stCondLst>
                                  <p:childTnLst>
                                    <p:set>
                                      <p:cBhvr>
                                        <p:cTn id="21" dur="1" fill="hold">
                                          <p:stCondLst>
                                            <p:cond delay="0"/>
                                          </p:stCondLst>
                                        </p:cTn>
                                        <p:tgtEl>
                                          <p:spTgt spid="61461"/>
                                        </p:tgtEl>
                                        <p:attrNameLst>
                                          <p:attrName>style.visibility</p:attrName>
                                        </p:attrNameLst>
                                      </p:cBhvr>
                                      <p:to>
                                        <p:strVal val="visible"/>
                                      </p:to>
                                    </p:set>
                                    <p:anim calcmode="lin" valueType="num">
                                      <p:cBhvr>
                                        <p:cTn id="22" dur="1000" fill="hold"/>
                                        <p:tgtEl>
                                          <p:spTgt spid="61461"/>
                                        </p:tgtEl>
                                        <p:attrNameLst>
                                          <p:attrName>ppt_w</p:attrName>
                                        </p:attrNameLst>
                                      </p:cBhvr>
                                      <p:tavLst>
                                        <p:tav tm="0">
                                          <p:val>
                                            <p:strVal val="#ppt_w*0.70"/>
                                          </p:val>
                                        </p:tav>
                                        <p:tav tm="100000">
                                          <p:val>
                                            <p:strVal val="#ppt_w"/>
                                          </p:val>
                                        </p:tav>
                                      </p:tavLst>
                                    </p:anim>
                                    <p:anim calcmode="lin" valueType="num">
                                      <p:cBhvr>
                                        <p:cTn id="23" dur="1000" fill="hold"/>
                                        <p:tgtEl>
                                          <p:spTgt spid="61461"/>
                                        </p:tgtEl>
                                        <p:attrNameLst>
                                          <p:attrName>ppt_h</p:attrName>
                                        </p:attrNameLst>
                                      </p:cBhvr>
                                      <p:tavLst>
                                        <p:tav tm="0">
                                          <p:val>
                                            <p:strVal val="#ppt_h"/>
                                          </p:val>
                                        </p:tav>
                                        <p:tav tm="100000">
                                          <p:val>
                                            <p:strVal val="#ppt_h"/>
                                          </p:val>
                                        </p:tav>
                                      </p:tavLst>
                                    </p:anim>
                                    <p:animEffect transition="in" filter="fade">
                                      <p:cBhvr>
                                        <p:cTn id="24" dur="1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63" grpId="0" animBg="1"/>
      <p:bldP spid="614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falcon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29257">
            <a:off x="6180819" y="1844247"/>
            <a:ext cx="2156848" cy="2046682"/>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685800" y="533400"/>
            <a:ext cx="2338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Falcons</a:t>
            </a:r>
          </a:p>
        </p:txBody>
      </p:sp>
      <p:sp>
        <p:nvSpPr>
          <p:cNvPr id="72709" name="Text Box 5"/>
          <p:cNvSpPr txBox="1">
            <a:spLocks noChangeArrowheads="1"/>
          </p:cNvSpPr>
          <p:nvPr/>
        </p:nvSpPr>
        <p:spPr bwMode="auto">
          <a:xfrm>
            <a:off x="3163187" y="643225"/>
            <a:ext cx="4995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are fast-moving raptors</a:t>
            </a:r>
          </a:p>
        </p:txBody>
      </p:sp>
      <p:sp>
        <p:nvSpPr>
          <p:cNvPr id="72712" name="Text Box 8"/>
          <p:cNvSpPr txBox="1">
            <a:spLocks noChangeArrowheads="1"/>
          </p:cNvSpPr>
          <p:nvPr/>
        </p:nvSpPr>
        <p:spPr bwMode="auto">
          <a:xfrm>
            <a:off x="724472" y="2979985"/>
            <a:ext cx="3847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Long pointed wings</a:t>
            </a:r>
          </a:p>
        </p:txBody>
      </p:sp>
      <p:sp>
        <p:nvSpPr>
          <p:cNvPr id="72715" name="Text Box 11"/>
          <p:cNvSpPr txBox="1">
            <a:spLocks noChangeArrowheads="1"/>
          </p:cNvSpPr>
          <p:nvPr/>
        </p:nvSpPr>
        <p:spPr bwMode="auto">
          <a:xfrm>
            <a:off x="724472" y="2230398"/>
            <a:ext cx="42274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Have a “sickle” shape</a:t>
            </a:r>
          </a:p>
        </p:txBody>
      </p:sp>
      <p:sp>
        <p:nvSpPr>
          <p:cNvPr id="72717" name="Text Box 13"/>
          <p:cNvSpPr txBox="1">
            <a:spLocks noChangeArrowheads="1"/>
          </p:cNvSpPr>
          <p:nvPr/>
        </p:nvSpPr>
        <p:spPr bwMode="auto">
          <a:xfrm>
            <a:off x="914400" y="4864698"/>
            <a:ext cx="6324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800" b="0" dirty="0">
                <a:solidFill>
                  <a:schemeClr val="bg1"/>
                </a:solidFill>
              </a:rPr>
              <a:t>(Peregrines and Kestrels sometimes do in migration)</a:t>
            </a:r>
          </a:p>
        </p:txBody>
      </p:sp>
      <p:sp>
        <p:nvSpPr>
          <p:cNvPr id="72718" name="Text Box 14"/>
          <p:cNvSpPr txBox="1">
            <a:spLocks noChangeArrowheads="1"/>
          </p:cNvSpPr>
          <p:nvPr/>
        </p:nvSpPr>
        <p:spPr bwMode="auto">
          <a:xfrm>
            <a:off x="685800" y="3756702"/>
            <a:ext cx="2618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Long-</a:t>
            </a:r>
            <a:r>
              <a:rPr lang="en-US" dirty="0" err="1">
                <a:solidFill>
                  <a:schemeClr val="bg1"/>
                </a:solidFill>
              </a:rPr>
              <a:t>ish</a:t>
            </a:r>
            <a:r>
              <a:rPr lang="en-US" dirty="0">
                <a:solidFill>
                  <a:schemeClr val="bg1"/>
                </a:solidFill>
              </a:rPr>
              <a:t> tail</a:t>
            </a:r>
          </a:p>
        </p:txBody>
      </p:sp>
      <p:sp>
        <p:nvSpPr>
          <p:cNvPr id="72719" name="Text Box 15"/>
          <p:cNvSpPr txBox="1">
            <a:spLocks noChangeArrowheads="1"/>
          </p:cNvSpPr>
          <p:nvPr/>
        </p:nvSpPr>
        <p:spPr bwMode="auto">
          <a:xfrm>
            <a:off x="685800" y="4403033"/>
            <a:ext cx="3144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dirty="0">
                <a:solidFill>
                  <a:schemeClr val="bg1"/>
                </a:solidFill>
              </a:rPr>
              <a:t> Rarely soar</a:t>
            </a: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1000"/>
                                        <p:tgtEl>
                                          <p:spTgt spid="7270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2715">
                                            <p:txEl>
                                              <p:pRg st="0" end="0"/>
                                            </p:txEl>
                                          </p:spTgt>
                                        </p:tgtEl>
                                        <p:attrNameLst>
                                          <p:attrName>style.visibility</p:attrName>
                                        </p:attrNameLst>
                                      </p:cBhvr>
                                      <p:to>
                                        <p:strVal val="visible"/>
                                      </p:to>
                                    </p:set>
                                    <p:animEffect transition="in" filter="fade">
                                      <p:cBhvr>
                                        <p:cTn id="11" dur="2000"/>
                                        <p:tgtEl>
                                          <p:spTgt spid="72715">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72712">
                                            <p:txEl>
                                              <p:pRg st="0" end="0"/>
                                            </p:txEl>
                                          </p:spTgt>
                                        </p:tgtEl>
                                        <p:attrNameLst>
                                          <p:attrName>style.visibility</p:attrName>
                                        </p:attrNameLst>
                                      </p:cBhvr>
                                      <p:to>
                                        <p:strVal val="visible"/>
                                      </p:to>
                                    </p:set>
                                    <p:animEffect transition="in" filter="fade">
                                      <p:cBhvr>
                                        <p:cTn id="15" dur="2000"/>
                                        <p:tgtEl>
                                          <p:spTgt spid="72712">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72718">
                                            <p:txEl>
                                              <p:pRg st="0" end="0"/>
                                            </p:txEl>
                                          </p:spTgt>
                                        </p:tgtEl>
                                        <p:attrNameLst>
                                          <p:attrName>style.visibility</p:attrName>
                                        </p:attrNameLst>
                                      </p:cBhvr>
                                      <p:to>
                                        <p:strVal val="visible"/>
                                      </p:to>
                                    </p:set>
                                    <p:animEffect transition="in" filter="fade">
                                      <p:cBhvr>
                                        <p:cTn id="19" dur="2000"/>
                                        <p:tgtEl>
                                          <p:spTgt spid="72718">
                                            <p:txEl>
                                              <p:pRg st="0" end="0"/>
                                            </p:txEl>
                                          </p:spTgt>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72719">
                                            <p:txEl>
                                              <p:pRg st="0" end="0"/>
                                            </p:txEl>
                                          </p:spTgt>
                                        </p:tgtEl>
                                        <p:attrNameLst>
                                          <p:attrName>style.visibility</p:attrName>
                                        </p:attrNameLst>
                                      </p:cBhvr>
                                      <p:to>
                                        <p:strVal val="visible"/>
                                      </p:to>
                                    </p:set>
                                    <p:animEffect transition="in" filter="fade">
                                      <p:cBhvr>
                                        <p:cTn id="23" dur="2000"/>
                                        <p:tgtEl>
                                          <p:spTgt spid="727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2717">
                                            <p:txEl>
                                              <p:pRg st="0" end="0"/>
                                            </p:txEl>
                                          </p:spTgt>
                                        </p:tgtEl>
                                        <p:attrNameLst>
                                          <p:attrName>style.visibility</p:attrName>
                                        </p:attrNameLst>
                                      </p:cBhvr>
                                      <p:to>
                                        <p:strVal val="visible"/>
                                      </p:to>
                                    </p:set>
                                    <p:animEffect transition="in" filter="fade">
                                      <p:cBhvr>
                                        <p:cTn id="26" dur="2000"/>
                                        <p:tgtEl>
                                          <p:spTgt spid="727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57000">
              <a:srgbClr val="347AEC"/>
            </a:gs>
            <a:gs pos="100000">
              <a:srgbClr val="347AEC">
                <a:gamma/>
                <a:shade val="73725"/>
                <a:invGamma/>
              </a:srgbClr>
            </a:gs>
          </a:gsLst>
          <a:lin ang="5400000" scaled="1"/>
        </a:gradFill>
        <a:effectLst/>
      </p:bgPr>
    </p:bg>
    <p:spTree>
      <p:nvGrpSpPr>
        <p:cNvPr id="1" name=""/>
        <p:cNvGrpSpPr/>
        <p:nvPr/>
      </p:nvGrpSpPr>
      <p:grpSpPr>
        <a:xfrm>
          <a:off x="0" y="0"/>
          <a:ext cx="0" cy="0"/>
          <a:chOff x="0" y="0"/>
          <a:chExt cx="0" cy="0"/>
        </a:xfrm>
      </p:grpSpPr>
      <p:pic>
        <p:nvPicPr>
          <p:cNvPr id="82948" name="Picture 4" descr="DaveMcNhawks 043"/>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625"/>
                    </a14:imgEffect>
                    <a14:imgEffect>
                      <a14:saturation sat="235000"/>
                    </a14:imgEffect>
                  </a14:imgLayer>
                </a14:imgProps>
              </a:ext>
              <a:ext uri="{28A0092B-C50C-407E-A947-70E740481C1C}">
                <a14:useLocalDpi xmlns:a14="http://schemas.microsoft.com/office/drawing/2010/main" val="0"/>
              </a:ext>
            </a:extLst>
          </a:blip>
          <a:srcRect/>
          <a:stretch>
            <a:fillRect/>
          </a:stretch>
        </p:blipFill>
        <p:spPr bwMode="auto">
          <a:xfrm>
            <a:off x="3505200" y="421269"/>
            <a:ext cx="5562600" cy="4179827"/>
          </a:xfrm>
          <a:prstGeom prst="rect">
            <a:avLst/>
          </a:prstGeom>
          <a:noFill/>
          <a:extLst>
            <a:ext uri="{909E8E84-426E-40DD-AFC4-6F175D3DCCD1}">
              <a14:hiddenFill xmlns:a14="http://schemas.microsoft.com/office/drawing/2010/main">
                <a:solidFill>
                  <a:srgbClr val="FFFFFF"/>
                </a:solidFill>
              </a14:hiddenFill>
            </a:ext>
          </a:extLst>
        </p:spPr>
      </p:pic>
      <p:sp>
        <p:nvSpPr>
          <p:cNvPr id="82949" name="Text Box 5"/>
          <p:cNvSpPr txBox="1">
            <a:spLocks noChangeArrowheads="1"/>
          </p:cNvSpPr>
          <p:nvPr/>
        </p:nvSpPr>
        <p:spPr bwMode="auto">
          <a:xfrm>
            <a:off x="304800" y="304800"/>
            <a:ext cx="46281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American Kestrel</a:t>
            </a:r>
          </a:p>
        </p:txBody>
      </p:sp>
      <p:pic>
        <p:nvPicPr>
          <p:cNvPr id="82953" name="Picture 9" descr="silhouetteFal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83688">
            <a:off x="7549595" y="509952"/>
            <a:ext cx="755941" cy="1427889"/>
          </a:xfrm>
          <a:prstGeom prst="rect">
            <a:avLst/>
          </a:prstGeom>
          <a:noFill/>
          <a:extLst>
            <a:ext uri="{909E8E84-426E-40DD-AFC4-6F175D3DCCD1}">
              <a14:hiddenFill xmlns:a14="http://schemas.microsoft.com/office/drawing/2010/main">
                <a:solidFill>
                  <a:srgbClr val="FFFFFF"/>
                </a:solidFill>
              </a14:hiddenFill>
            </a:ext>
          </a:extLst>
        </p:spPr>
      </p:pic>
      <p:sp>
        <p:nvSpPr>
          <p:cNvPr id="82954" name="Text Box 10"/>
          <p:cNvSpPr txBox="1">
            <a:spLocks noChangeArrowheads="1"/>
          </p:cNvSpPr>
          <p:nvPr/>
        </p:nvSpPr>
        <p:spPr bwMode="auto">
          <a:xfrm>
            <a:off x="1337775" y="2224388"/>
            <a:ext cx="1281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Males </a:t>
            </a:r>
          </a:p>
        </p:txBody>
      </p:sp>
      <p:sp>
        <p:nvSpPr>
          <p:cNvPr id="82950" name="Text Box 6"/>
          <p:cNvSpPr txBox="1">
            <a:spLocks noChangeArrowheads="1"/>
          </p:cNvSpPr>
          <p:nvPr/>
        </p:nvSpPr>
        <p:spPr bwMode="auto">
          <a:xfrm>
            <a:off x="565782" y="904725"/>
            <a:ext cx="40398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our smallest falcon</a:t>
            </a:r>
          </a:p>
        </p:txBody>
      </p:sp>
      <p:pic>
        <p:nvPicPr>
          <p:cNvPr id="82958" name="Picture 14" descr="perchedmaleA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447801"/>
            <a:ext cx="2514600" cy="2011378"/>
          </a:xfrm>
          <a:prstGeom prst="rect">
            <a:avLst/>
          </a:prstGeom>
          <a:noFill/>
          <a:extLst>
            <a:ext uri="{909E8E84-426E-40DD-AFC4-6F175D3DCCD1}">
              <a14:hiddenFill xmlns:a14="http://schemas.microsoft.com/office/drawing/2010/main">
                <a:solidFill>
                  <a:srgbClr val="FFFFFF"/>
                </a:solidFill>
              </a14:hiddenFill>
            </a:ext>
          </a:extLst>
        </p:spPr>
      </p:pic>
      <p:pic>
        <p:nvPicPr>
          <p:cNvPr id="82959" name="Picture 15" descr="female kestr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2250" y="3733800"/>
            <a:ext cx="2438400" cy="1951038"/>
          </a:xfrm>
          <a:prstGeom prst="rect">
            <a:avLst/>
          </a:prstGeom>
          <a:noFill/>
          <a:extLst>
            <a:ext uri="{909E8E84-426E-40DD-AFC4-6F175D3DCCD1}">
              <a14:hiddenFill xmlns:a14="http://schemas.microsoft.com/office/drawing/2010/main">
                <a:solidFill>
                  <a:srgbClr val="FFFFFF"/>
                </a:solidFill>
              </a14:hiddenFill>
            </a:ext>
          </a:extLst>
        </p:spPr>
      </p:pic>
      <p:sp>
        <p:nvSpPr>
          <p:cNvPr id="82952" name="Text Box 8"/>
          <p:cNvSpPr txBox="1">
            <a:spLocks noChangeArrowheads="1"/>
          </p:cNvSpPr>
          <p:nvPr/>
        </p:nvSpPr>
        <p:spPr bwMode="auto">
          <a:xfrm>
            <a:off x="1058862" y="4263662"/>
            <a:ext cx="8702675"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a:solidFill>
                  <a:schemeClr val="bg1"/>
                </a:solidFill>
              </a:rPr>
              <a:t>      </a:t>
            </a:r>
            <a:r>
              <a:rPr lang="en-US" dirty="0">
                <a:solidFill>
                  <a:schemeClr val="bg1"/>
                </a:solidFill>
              </a:rPr>
              <a:t>and Females</a:t>
            </a:r>
          </a:p>
          <a:p>
            <a:pPr algn="l"/>
            <a:r>
              <a:rPr lang="en-US" dirty="0">
                <a:solidFill>
                  <a:schemeClr val="bg1"/>
                </a:solidFill>
              </a:rPr>
              <a:t> </a:t>
            </a:r>
          </a:p>
          <a:p>
            <a:pPr algn="l"/>
            <a:endParaRPr lang="en-US" dirty="0">
              <a:solidFill>
                <a:schemeClr val="bg1"/>
              </a:solidFill>
            </a:endParaRPr>
          </a:p>
          <a:p>
            <a:pPr algn="l"/>
            <a:endParaRPr lang="en-US" dirty="0">
              <a:solidFill>
                <a:schemeClr val="bg1"/>
              </a:solidFill>
            </a:endParaRPr>
          </a:p>
          <a:p>
            <a:pPr algn="l"/>
            <a:r>
              <a:rPr lang="en-US" dirty="0">
                <a:solidFill>
                  <a:schemeClr val="bg1"/>
                </a:solidFill>
              </a:rPr>
              <a:t>       are dimorphic </a:t>
            </a:r>
            <a:r>
              <a:rPr lang="en-US" sz="2000" b="0" dirty="0">
                <a:solidFill>
                  <a:schemeClr val="bg1"/>
                </a:solidFill>
              </a:rPr>
              <a:t>(differ in plumage)</a:t>
            </a:r>
          </a:p>
        </p:txBody>
      </p:sp>
    </p:spTree>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82953"/>
                                        </p:tgtEl>
                                        <p:attrNameLst>
                                          <p:attrName>style.visibility</p:attrName>
                                        </p:attrNameLst>
                                      </p:cBhvr>
                                      <p:to>
                                        <p:strVal val="visible"/>
                                      </p:to>
                                    </p:set>
                                    <p:anim calcmode="lin" valueType="num">
                                      <p:cBhvr>
                                        <p:cTn id="7" dur="1000" fill="hold"/>
                                        <p:tgtEl>
                                          <p:spTgt spid="82953"/>
                                        </p:tgtEl>
                                        <p:attrNameLst>
                                          <p:attrName>ppt_w</p:attrName>
                                        </p:attrNameLst>
                                      </p:cBhvr>
                                      <p:tavLst>
                                        <p:tav tm="0">
                                          <p:val>
                                            <p:fltVal val="0"/>
                                          </p:val>
                                        </p:tav>
                                        <p:tav tm="100000">
                                          <p:val>
                                            <p:strVal val="#ppt_w"/>
                                          </p:val>
                                        </p:tav>
                                      </p:tavLst>
                                    </p:anim>
                                    <p:anim calcmode="lin" valueType="num">
                                      <p:cBhvr>
                                        <p:cTn id="8" dur="1000" fill="hold"/>
                                        <p:tgtEl>
                                          <p:spTgt spid="82953"/>
                                        </p:tgtEl>
                                        <p:attrNameLst>
                                          <p:attrName>ppt_h</p:attrName>
                                        </p:attrNameLst>
                                      </p:cBhvr>
                                      <p:tavLst>
                                        <p:tav tm="0">
                                          <p:val>
                                            <p:fltVal val="0"/>
                                          </p:val>
                                        </p:tav>
                                        <p:tav tm="100000">
                                          <p:val>
                                            <p:strVal val="#ppt_h"/>
                                          </p:val>
                                        </p:tav>
                                      </p:tavLst>
                                    </p:anim>
                                    <p:animEffect transition="in" filter="fade">
                                      <p:cBhvr>
                                        <p:cTn id="9" dur="1000"/>
                                        <p:tgtEl>
                                          <p:spTgt spid="82953"/>
                                        </p:tgtEl>
                                      </p:cBhvr>
                                    </p:animEffect>
                                  </p:childTnLst>
                                </p:cTn>
                              </p:par>
                            </p:childTnLst>
                          </p:cTn>
                        </p:par>
                        <p:par>
                          <p:cTn id="10" fill="hold" nodeType="afterGroup">
                            <p:stCondLst>
                              <p:cond delay="1000"/>
                            </p:stCondLst>
                            <p:childTnLst>
                              <p:par>
                                <p:cTn id="11" presetID="6" presetClass="emph" presetSubtype="0" fill="hold" nodeType="afterEffect">
                                  <p:stCondLst>
                                    <p:cond delay="0"/>
                                  </p:stCondLst>
                                  <p:childTnLst>
                                    <p:animScale>
                                      <p:cBhvr>
                                        <p:cTn id="12" dur="2000" fill="hold"/>
                                        <p:tgtEl>
                                          <p:spTgt spid="82953"/>
                                        </p:tgtEl>
                                      </p:cBhvr>
                                      <p:by x="150000" y="150000"/>
                                    </p:animScale>
                                  </p:childTnLst>
                                </p:cTn>
                              </p:par>
                            </p:childTnLst>
                          </p:cTn>
                        </p:par>
                        <p:par>
                          <p:cTn id="13" fill="hold" nodeType="afterGroup">
                            <p:stCondLst>
                              <p:cond delay="3000"/>
                            </p:stCondLst>
                            <p:childTnLst>
                              <p:par>
                                <p:cTn id="14" presetID="53" presetClass="entr" presetSubtype="0" fill="hold" nodeType="afterEffect">
                                  <p:stCondLst>
                                    <p:cond delay="0"/>
                                  </p:stCondLst>
                                  <p:childTnLst>
                                    <p:set>
                                      <p:cBhvr>
                                        <p:cTn id="15" dur="1" fill="hold">
                                          <p:stCondLst>
                                            <p:cond delay="0"/>
                                          </p:stCondLst>
                                        </p:cTn>
                                        <p:tgtEl>
                                          <p:spTgt spid="82948"/>
                                        </p:tgtEl>
                                        <p:attrNameLst>
                                          <p:attrName>style.visibility</p:attrName>
                                        </p:attrNameLst>
                                      </p:cBhvr>
                                      <p:to>
                                        <p:strVal val="visible"/>
                                      </p:to>
                                    </p:set>
                                    <p:anim calcmode="lin" valueType="num">
                                      <p:cBhvr>
                                        <p:cTn id="16" dur="500" fill="hold"/>
                                        <p:tgtEl>
                                          <p:spTgt spid="82948"/>
                                        </p:tgtEl>
                                        <p:attrNameLst>
                                          <p:attrName>ppt_w</p:attrName>
                                        </p:attrNameLst>
                                      </p:cBhvr>
                                      <p:tavLst>
                                        <p:tav tm="0">
                                          <p:val>
                                            <p:fltVal val="0"/>
                                          </p:val>
                                        </p:tav>
                                        <p:tav tm="100000">
                                          <p:val>
                                            <p:strVal val="#ppt_w"/>
                                          </p:val>
                                        </p:tav>
                                      </p:tavLst>
                                    </p:anim>
                                    <p:anim calcmode="lin" valueType="num">
                                      <p:cBhvr>
                                        <p:cTn id="17" dur="500" fill="hold"/>
                                        <p:tgtEl>
                                          <p:spTgt spid="82948"/>
                                        </p:tgtEl>
                                        <p:attrNameLst>
                                          <p:attrName>ppt_h</p:attrName>
                                        </p:attrNameLst>
                                      </p:cBhvr>
                                      <p:tavLst>
                                        <p:tav tm="0">
                                          <p:val>
                                            <p:fltVal val="0"/>
                                          </p:val>
                                        </p:tav>
                                        <p:tav tm="100000">
                                          <p:val>
                                            <p:strVal val="#ppt_h"/>
                                          </p:val>
                                        </p:tav>
                                      </p:tavLst>
                                    </p:anim>
                                    <p:animEffect transition="in" filter="fade">
                                      <p:cBhvr>
                                        <p:cTn id="18" dur="500"/>
                                        <p:tgtEl>
                                          <p:spTgt spid="82948"/>
                                        </p:tgtEl>
                                      </p:cBhvr>
                                    </p:animEffect>
                                  </p:childTnLst>
                                </p:cTn>
                              </p:par>
                            </p:childTnLst>
                          </p:cTn>
                        </p:par>
                        <p:par>
                          <p:cTn id="19" fill="hold" nodeType="afterGroup">
                            <p:stCondLst>
                              <p:cond delay="3500"/>
                            </p:stCondLst>
                            <p:childTnLst>
                              <p:par>
                                <p:cTn id="20" presetID="10" presetClass="exit" presetSubtype="0" fill="hold" nodeType="afterEffect">
                                  <p:stCondLst>
                                    <p:cond delay="3000"/>
                                  </p:stCondLst>
                                  <p:childTnLst>
                                    <p:animEffect transition="out" filter="fade">
                                      <p:cBhvr>
                                        <p:cTn id="21" dur="1000"/>
                                        <p:tgtEl>
                                          <p:spTgt spid="82948"/>
                                        </p:tgtEl>
                                      </p:cBhvr>
                                    </p:animEffect>
                                    <p:set>
                                      <p:cBhvr>
                                        <p:cTn id="22" dur="1" fill="hold">
                                          <p:stCondLst>
                                            <p:cond delay="999"/>
                                          </p:stCondLst>
                                        </p:cTn>
                                        <p:tgtEl>
                                          <p:spTgt spid="82948"/>
                                        </p:tgtEl>
                                        <p:attrNameLst>
                                          <p:attrName>style.visibility</p:attrName>
                                        </p:attrNameLst>
                                      </p:cBhvr>
                                      <p:to>
                                        <p:strVal val="hidden"/>
                                      </p:to>
                                    </p:set>
                                  </p:childTnLst>
                                </p:cTn>
                              </p:par>
                            </p:childTnLst>
                          </p:cTn>
                        </p:par>
                        <p:par>
                          <p:cTn id="23" fill="hold">
                            <p:stCondLst>
                              <p:cond delay="7500"/>
                            </p:stCondLst>
                            <p:childTnLst>
                              <p:par>
                                <p:cTn id="24" presetID="10" presetClass="entr" presetSubtype="0" fill="hold" grpId="0" nodeType="afterEffect">
                                  <p:stCondLst>
                                    <p:cond delay="0"/>
                                  </p:stCondLst>
                                  <p:childTnLst>
                                    <p:set>
                                      <p:cBhvr>
                                        <p:cTn id="25" dur="1" fill="hold">
                                          <p:stCondLst>
                                            <p:cond delay="0"/>
                                          </p:stCondLst>
                                        </p:cTn>
                                        <p:tgtEl>
                                          <p:spTgt spid="82954"/>
                                        </p:tgtEl>
                                        <p:attrNameLst>
                                          <p:attrName>style.visibility</p:attrName>
                                        </p:attrNameLst>
                                      </p:cBhvr>
                                      <p:to>
                                        <p:strVal val="visible"/>
                                      </p:to>
                                    </p:set>
                                    <p:animEffect transition="in" filter="fade">
                                      <p:cBhvr>
                                        <p:cTn id="26" dur="1000"/>
                                        <p:tgtEl>
                                          <p:spTgt spid="82954"/>
                                        </p:tgtEl>
                                      </p:cBhvr>
                                    </p:animEffect>
                                  </p:childTnLst>
                                </p:cTn>
                              </p:par>
                            </p:childTnLst>
                          </p:cTn>
                        </p:par>
                        <p:par>
                          <p:cTn id="27" fill="hold" nodeType="afterGroup">
                            <p:stCondLst>
                              <p:cond delay="8500"/>
                            </p:stCondLst>
                            <p:childTnLst>
                              <p:par>
                                <p:cTn id="28" presetID="10" presetClass="entr" presetSubtype="0" fill="hold" nodeType="afterEffect">
                                  <p:stCondLst>
                                    <p:cond delay="500"/>
                                  </p:stCondLst>
                                  <p:childTnLst>
                                    <p:set>
                                      <p:cBhvr>
                                        <p:cTn id="29" dur="1" fill="hold">
                                          <p:stCondLst>
                                            <p:cond delay="0"/>
                                          </p:stCondLst>
                                        </p:cTn>
                                        <p:tgtEl>
                                          <p:spTgt spid="82958"/>
                                        </p:tgtEl>
                                        <p:attrNameLst>
                                          <p:attrName>style.visibility</p:attrName>
                                        </p:attrNameLst>
                                      </p:cBhvr>
                                      <p:to>
                                        <p:strVal val="visible"/>
                                      </p:to>
                                    </p:set>
                                    <p:animEffect transition="in" filter="fade">
                                      <p:cBhvr>
                                        <p:cTn id="30" dur="1000"/>
                                        <p:tgtEl>
                                          <p:spTgt spid="82958"/>
                                        </p:tgtEl>
                                      </p:cBhvr>
                                    </p:animEffect>
                                  </p:childTnLst>
                                </p:cTn>
                              </p:par>
                            </p:childTnLst>
                          </p:cTn>
                        </p:par>
                        <p:par>
                          <p:cTn id="31" fill="hold" nodeType="afterGroup">
                            <p:stCondLst>
                              <p:cond delay="10000"/>
                            </p:stCondLst>
                            <p:childTnLst>
                              <p:par>
                                <p:cTn id="32" presetID="10" presetClass="entr" presetSubtype="0" fill="hold" nodeType="afterEffect">
                                  <p:stCondLst>
                                    <p:cond delay="500"/>
                                  </p:stCondLst>
                                  <p:childTnLst>
                                    <p:set>
                                      <p:cBhvr>
                                        <p:cTn id="33" dur="1" fill="hold">
                                          <p:stCondLst>
                                            <p:cond delay="0"/>
                                          </p:stCondLst>
                                        </p:cTn>
                                        <p:tgtEl>
                                          <p:spTgt spid="82952">
                                            <p:txEl>
                                              <p:pRg st="0" end="0"/>
                                            </p:txEl>
                                          </p:spTgt>
                                        </p:tgtEl>
                                        <p:attrNameLst>
                                          <p:attrName>style.visibility</p:attrName>
                                        </p:attrNameLst>
                                      </p:cBhvr>
                                      <p:to>
                                        <p:strVal val="visible"/>
                                      </p:to>
                                    </p:set>
                                    <p:animEffect transition="in" filter="fade">
                                      <p:cBhvr>
                                        <p:cTn id="34" dur="1000"/>
                                        <p:tgtEl>
                                          <p:spTgt spid="82952">
                                            <p:txEl>
                                              <p:pRg st="0" end="0"/>
                                            </p:txEl>
                                          </p:spTgt>
                                        </p:tgtEl>
                                      </p:cBhvr>
                                    </p:animEffect>
                                  </p:childTnLst>
                                </p:cTn>
                              </p:par>
                            </p:childTnLst>
                          </p:cTn>
                        </p:par>
                        <p:par>
                          <p:cTn id="35" fill="hold">
                            <p:stCondLst>
                              <p:cond delay="11500"/>
                            </p:stCondLst>
                            <p:childTnLst>
                              <p:par>
                                <p:cTn id="36" presetID="10" presetClass="entr" presetSubtype="0" fill="hold" nodeType="afterEffect">
                                  <p:stCondLst>
                                    <p:cond delay="500"/>
                                  </p:stCondLst>
                                  <p:childTnLst>
                                    <p:set>
                                      <p:cBhvr>
                                        <p:cTn id="37" dur="1" fill="hold">
                                          <p:stCondLst>
                                            <p:cond delay="0"/>
                                          </p:stCondLst>
                                        </p:cTn>
                                        <p:tgtEl>
                                          <p:spTgt spid="82952">
                                            <p:txEl>
                                              <p:pRg st="1" end="1"/>
                                            </p:txEl>
                                          </p:spTgt>
                                        </p:tgtEl>
                                        <p:attrNameLst>
                                          <p:attrName>style.visibility</p:attrName>
                                        </p:attrNameLst>
                                      </p:cBhvr>
                                      <p:to>
                                        <p:strVal val="visible"/>
                                      </p:to>
                                    </p:set>
                                    <p:animEffect transition="in" filter="fade">
                                      <p:cBhvr>
                                        <p:cTn id="38" dur="1000"/>
                                        <p:tgtEl>
                                          <p:spTgt spid="82952">
                                            <p:txEl>
                                              <p:pRg st="1" end="1"/>
                                            </p:txEl>
                                          </p:spTgt>
                                        </p:tgtEl>
                                      </p:cBhvr>
                                    </p:animEffect>
                                  </p:childTnLst>
                                </p:cTn>
                              </p:par>
                            </p:childTnLst>
                          </p:cTn>
                        </p:par>
                        <p:par>
                          <p:cTn id="39" fill="hold" nodeType="afterGroup">
                            <p:stCondLst>
                              <p:cond delay="13000"/>
                            </p:stCondLst>
                            <p:childTnLst>
                              <p:par>
                                <p:cTn id="40" presetID="10" presetClass="entr" presetSubtype="0" fill="hold" nodeType="afterEffect">
                                  <p:stCondLst>
                                    <p:cond delay="0"/>
                                  </p:stCondLst>
                                  <p:childTnLst>
                                    <p:set>
                                      <p:cBhvr>
                                        <p:cTn id="41" dur="1" fill="hold">
                                          <p:stCondLst>
                                            <p:cond delay="0"/>
                                          </p:stCondLst>
                                        </p:cTn>
                                        <p:tgtEl>
                                          <p:spTgt spid="82959"/>
                                        </p:tgtEl>
                                        <p:attrNameLst>
                                          <p:attrName>style.visibility</p:attrName>
                                        </p:attrNameLst>
                                      </p:cBhvr>
                                      <p:to>
                                        <p:strVal val="visible"/>
                                      </p:to>
                                    </p:set>
                                    <p:animEffect transition="in" filter="fade">
                                      <p:cBhvr>
                                        <p:cTn id="42" dur="1000"/>
                                        <p:tgtEl>
                                          <p:spTgt spid="82959"/>
                                        </p:tgtEl>
                                      </p:cBhvr>
                                    </p:animEffect>
                                  </p:childTnLst>
                                </p:cTn>
                              </p:par>
                            </p:childTnLst>
                          </p:cTn>
                        </p:par>
                        <p:par>
                          <p:cTn id="43" fill="hold" nodeType="afterGroup">
                            <p:stCondLst>
                              <p:cond delay="14000"/>
                            </p:stCondLst>
                            <p:childTnLst>
                              <p:par>
                                <p:cTn id="44" presetID="10" presetClass="entr" presetSubtype="0" fill="hold" nodeType="afterEffect">
                                  <p:stCondLst>
                                    <p:cond delay="1000"/>
                                  </p:stCondLst>
                                  <p:childTnLst>
                                    <p:set>
                                      <p:cBhvr>
                                        <p:cTn id="45" dur="1" fill="hold">
                                          <p:stCondLst>
                                            <p:cond delay="0"/>
                                          </p:stCondLst>
                                        </p:cTn>
                                        <p:tgtEl>
                                          <p:spTgt spid="82952">
                                            <p:txEl>
                                              <p:pRg st="4" end="4"/>
                                            </p:txEl>
                                          </p:spTgt>
                                        </p:tgtEl>
                                        <p:attrNameLst>
                                          <p:attrName>style.visibility</p:attrName>
                                        </p:attrNameLst>
                                      </p:cBhvr>
                                      <p:to>
                                        <p:strVal val="visible"/>
                                      </p:to>
                                    </p:set>
                                    <p:animEffect transition="in" filter="fade">
                                      <p:cBhvr>
                                        <p:cTn id="46" dur="1000"/>
                                        <p:tgtEl>
                                          <p:spTgt spid="829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47" name="Picture 19" descr="cleanedkestrel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2266" y="304800"/>
            <a:ext cx="4673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69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970" y="304800"/>
            <a:ext cx="42291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9" name="Text Box 11"/>
          <p:cNvSpPr txBox="1">
            <a:spLocks noChangeArrowheads="1"/>
          </p:cNvSpPr>
          <p:nvPr/>
        </p:nvSpPr>
        <p:spPr bwMode="auto">
          <a:xfrm>
            <a:off x="4580266" y="4273896"/>
            <a:ext cx="234429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Male</a:t>
            </a:r>
          </a:p>
          <a:p>
            <a:pPr algn="l"/>
            <a:r>
              <a:rPr lang="en-US" sz="2000" b="0" dirty="0"/>
              <a:t> </a:t>
            </a:r>
          </a:p>
          <a:p>
            <a:pPr algn="l"/>
            <a:r>
              <a:rPr lang="en-US" sz="1600" dirty="0">
                <a:solidFill>
                  <a:schemeClr val="bg1"/>
                </a:solidFill>
              </a:rPr>
              <a:t>Has bright </a:t>
            </a:r>
            <a:r>
              <a:rPr lang="en-US" sz="1600" dirty="0" err="1">
                <a:solidFill>
                  <a:schemeClr val="bg1"/>
                </a:solidFill>
              </a:rPr>
              <a:t>rufous</a:t>
            </a:r>
            <a:endParaRPr lang="en-US" sz="1600" dirty="0">
              <a:solidFill>
                <a:schemeClr val="bg1"/>
              </a:solidFill>
            </a:endParaRPr>
          </a:p>
          <a:p>
            <a:pPr algn="l"/>
            <a:r>
              <a:rPr lang="en-US" sz="1600" dirty="0">
                <a:solidFill>
                  <a:schemeClr val="bg1"/>
                </a:solidFill>
              </a:rPr>
              <a:t>back and blue-</a:t>
            </a:r>
            <a:r>
              <a:rPr lang="en-US" sz="1600" dirty="0" err="1">
                <a:solidFill>
                  <a:schemeClr val="bg1"/>
                </a:solidFill>
              </a:rPr>
              <a:t>ish</a:t>
            </a:r>
            <a:r>
              <a:rPr lang="en-US" sz="1600" dirty="0">
                <a:solidFill>
                  <a:schemeClr val="bg1"/>
                </a:solidFill>
              </a:rPr>
              <a:t> wings</a:t>
            </a:r>
          </a:p>
        </p:txBody>
      </p:sp>
      <p:sp>
        <p:nvSpPr>
          <p:cNvPr id="73748" name="Text Box 20"/>
          <p:cNvSpPr txBox="1">
            <a:spLocks noChangeArrowheads="1"/>
          </p:cNvSpPr>
          <p:nvPr/>
        </p:nvSpPr>
        <p:spPr bwMode="auto">
          <a:xfrm>
            <a:off x="6772158" y="5029200"/>
            <a:ext cx="19638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chemeClr val="bg1"/>
                </a:solidFill>
              </a:rPr>
              <a:t>With a single dark band at end of tail</a:t>
            </a:r>
          </a:p>
        </p:txBody>
      </p:sp>
      <p:sp>
        <p:nvSpPr>
          <p:cNvPr id="73749" name="Text Box 21"/>
          <p:cNvSpPr txBox="1">
            <a:spLocks noChangeArrowheads="1"/>
          </p:cNvSpPr>
          <p:nvPr/>
        </p:nvSpPr>
        <p:spPr bwMode="auto">
          <a:xfrm>
            <a:off x="2292245" y="4517886"/>
            <a:ext cx="1866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solidFill>
                  <a:schemeClr val="bg1"/>
                </a:solidFill>
              </a:rPr>
              <a:t>And numerous narrow bands in tail</a:t>
            </a:r>
          </a:p>
        </p:txBody>
      </p:sp>
      <p:sp>
        <p:nvSpPr>
          <p:cNvPr id="73740" name="Text Box 12"/>
          <p:cNvSpPr txBox="1">
            <a:spLocks noChangeArrowheads="1"/>
          </p:cNvSpPr>
          <p:nvPr/>
        </p:nvSpPr>
        <p:spPr bwMode="auto">
          <a:xfrm>
            <a:off x="398134" y="3810000"/>
            <a:ext cx="17145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dirty="0">
                <a:solidFill>
                  <a:srgbClr val="FFFF00"/>
                </a:solidFill>
              </a:rPr>
              <a:t>Female</a:t>
            </a:r>
            <a:r>
              <a:rPr lang="en-US" sz="2800" b="0" dirty="0">
                <a:solidFill>
                  <a:schemeClr val="bg2"/>
                </a:solidFill>
              </a:rPr>
              <a:t> </a:t>
            </a:r>
          </a:p>
          <a:p>
            <a:pPr algn="l"/>
            <a:endParaRPr lang="en-US" sz="1800" b="0" dirty="0"/>
          </a:p>
          <a:p>
            <a:pPr algn="l"/>
            <a:r>
              <a:rPr lang="en-US" sz="1600" dirty="0">
                <a:solidFill>
                  <a:schemeClr val="bg1"/>
                </a:solidFill>
              </a:rPr>
              <a:t>Has a more subtle </a:t>
            </a:r>
            <a:r>
              <a:rPr lang="en-US" sz="1600" dirty="0" err="1">
                <a:solidFill>
                  <a:schemeClr val="bg1"/>
                </a:solidFill>
              </a:rPr>
              <a:t>rufous</a:t>
            </a:r>
            <a:r>
              <a:rPr lang="en-US" sz="1600" dirty="0">
                <a:solidFill>
                  <a:schemeClr val="bg1"/>
                </a:solidFill>
              </a:rPr>
              <a:t> back</a:t>
            </a:r>
          </a:p>
        </p:txBody>
      </p:sp>
      <p:sp>
        <p:nvSpPr>
          <p:cNvPr id="73743" name="Line 15"/>
          <p:cNvSpPr>
            <a:spLocks noChangeShapeType="1"/>
          </p:cNvSpPr>
          <p:nvPr/>
        </p:nvSpPr>
        <p:spPr bwMode="auto">
          <a:xfrm rot="1609764" flipH="1" flipV="1">
            <a:off x="4739703" y="2461242"/>
            <a:ext cx="3245991" cy="185931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a:extLst>
              <a:ext uri="{FF2B5EF4-FFF2-40B4-BE49-F238E27FC236}">
                <a16:creationId xmlns:a16="http://schemas.microsoft.com/office/drawing/2014/main" id="{987BB784-B8F8-BA0B-4F31-15BD524FE7B0}"/>
              </a:ext>
            </a:extLst>
          </p:cNvPr>
          <p:cNvPicPr>
            <a:picLocks noChangeAspect="1"/>
          </p:cNvPicPr>
          <p:nvPr/>
        </p:nvPicPr>
        <p:blipFill>
          <a:blip r:embed="rId5"/>
          <a:stretch>
            <a:fillRect/>
          </a:stretch>
        </p:blipFill>
        <p:spPr>
          <a:xfrm>
            <a:off x="0" y="304800"/>
            <a:ext cx="4355471" cy="3505200"/>
          </a:xfrm>
          <a:prstGeom prst="rect">
            <a:avLst/>
          </a:prstGeom>
        </p:spPr>
      </p:pic>
      <p:sp>
        <p:nvSpPr>
          <p:cNvPr id="73744" name="Line 16"/>
          <p:cNvSpPr>
            <a:spLocks noChangeShapeType="1"/>
          </p:cNvSpPr>
          <p:nvPr/>
        </p:nvSpPr>
        <p:spPr bwMode="auto">
          <a:xfrm rot="1323178" flipH="1" flipV="1">
            <a:off x="930987" y="2012721"/>
            <a:ext cx="2557626" cy="184865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2000"/>
                                        <p:tgtEl>
                                          <p:spTgt spid="73739"/>
                                        </p:tgtEl>
                                      </p:cBhvr>
                                    </p:animEffect>
                                  </p:childTnLst>
                                </p:cTn>
                              </p:par>
                            </p:childTnLst>
                          </p:cTn>
                        </p:par>
                        <p:par>
                          <p:cTn id="8" fill="hold" nodeType="afterGroup">
                            <p:stCondLst>
                              <p:cond delay="7000"/>
                            </p:stCondLst>
                            <p:childTnLst>
                              <p:par>
                                <p:cTn id="9" presetID="10" presetClass="entr" presetSubtype="0" fill="hold" grpId="0" nodeType="afterEffect">
                                  <p:stCondLst>
                                    <p:cond delay="0"/>
                                  </p:stCondLst>
                                  <p:childTnLst>
                                    <p:set>
                                      <p:cBhvr>
                                        <p:cTn id="10" dur="1" fill="hold">
                                          <p:stCondLst>
                                            <p:cond delay="0"/>
                                          </p:stCondLst>
                                        </p:cTn>
                                        <p:tgtEl>
                                          <p:spTgt spid="73740"/>
                                        </p:tgtEl>
                                        <p:attrNameLst>
                                          <p:attrName>style.visibility</p:attrName>
                                        </p:attrNameLst>
                                      </p:cBhvr>
                                      <p:to>
                                        <p:strVal val="visible"/>
                                      </p:to>
                                    </p:set>
                                    <p:animEffect transition="in" filter="fade">
                                      <p:cBhvr>
                                        <p:cTn id="11" dur="2000"/>
                                        <p:tgtEl>
                                          <p:spTgt spid="73740"/>
                                        </p:tgtEl>
                                      </p:cBhvr>
                                    </p:animEffect>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2000"/>
                                        <p:tgtEl>
                                          <p:spTgt spid="73747"/>
                                        </p:tgtEl>
                                      </p:cBhvr>
                                    </p:animEffect>
                                    <p:set>
                                      <p:cBhvr>
                                        <p:cTn id="15" dur="1" fill="hold">
                                          <p:stCondLst>
                                            <p:cond delay="1999"/>
                                          </p:stCondLst>
                                        </p:cTn>
                                        <p:tgtEl>
                                          <p:spTgt spid="7374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3748"/>
                                        </p:tgtEl>
                                        <p:attrNameLst>
                                          <p:attrName>style.visibility</p:attrName>
                                        </p:attrNameLst>
                                      </p:cBhvr>
                                      <p:to>
                                        <p:strVal val="visible"/>
                                      </p:to>
                                    </p:set>
                                    <p:animEffect transition="in" filter="fade">
                                      <p:cBhvr>
                                        <p:cTn id="18" dur="2000"/>
                                        <p:tgtEl>
                                          <p:spTgt spid="73748"/>
                                        </p:tgtEl>
                                      </p:cBhvr>
                                    </p:animEffect>
                                  </p:childTnLst>
                                </p:cTn>
                              </p:par>
                            </p:childTnLst>
                          </p:cTn>
                        </p:par>
                        <p:par>
                          <p:cTn id="19" fill="hold" nodeType="afterGroup">
                            <p:stCondLst>
                              <p:cond delay="11000"/>
                            </p:stCondLst>
                            <p:childTnLst>
                              <p:par>
                                <p:cTn id="20" presetID="10" presetClass="entr" presetSubtype="0" fill="hold" nodeType="afterEffect">
                                  <p:stCondLst>
                                    <p:cond delay="0"/>
                                  </p:stCondLst>
                                  <p:childTnLst>
                                    <p:set>
                                      <p:cBhvr>
                                        <p:cTn id="21" dur="1" fill="hold">
                                          <p:stCondLst>
                                            <p:cond delay="0"/>
                                          </p:stCondLst>
                                        </p:cTn>
                                        <p:tgtEl>
                                          <p:spTgt spid="269314"/>
                                        </p:tgtEl>
                                        <p:attrNameLst>
                                          <p:attrName>style.visibility</p:attrName>
                                        </p:attrNameLst>
                                      </p:cBhvr>
                                      <p:to>
                                        <p:strVal val="visible"/>
                                      </p:to>
                                    </p:set>
                                    <p:animEffect transition="in" filter="fade">
                                      <p:cBhvr>
                                        <p:cTn id="22" dur="500"/>
                                        <p:tgtEl>
                                          <p:spTgt spid="269314"/>
                                        </p:tgtEl>
                                      </p:cBhvr>
                                    </p:animEffect>
                                  </p:childTnLst>
                                </p:cTn>
                              </p:par>
                            </p:childTnLst>
                          </p:cTn>
                        </p:par>
                        <p:par>
                          <p:cTn id="23" fill="hold">
                            <p:stCondLst>
                              <p:cond delay="11500"/>
                            </p:stCondLst>
                            <p:childTnLst>
                              <p:par>
                                <p:cTn id="24" presetID="55" presetClass="entr" presetSubtype="0" fill="hold" grpId="0" nodeType="afterEffect">
                                  <p:stCondLst>
                                    <p:cond delay="0"/>
                                  </p:stCondLst>
                                  <p:childTnLst>
                                    <p:set>
                                      <p:cBhvr>
                                        <p:cTn id="25" dur="1" fill="hold">
                                          <p:stCondLst>
                                            <p:cond delay="0"/>
                                          </p:stCondLst>
                                        </p:cTn>
                                        <p:tgtEl>
                                          <p:spTgt spid="73743"/>
                                        </p:tgtEl>
                                        <p:attrNameLst>
                                          <p:attrName>style.visibility</p:attrName>
                                        </p:attrNameLst>
                                      </p:cBhvr>
                                      <p:to>
                                        <p:strVal val="visible"/>
                                      </p:to>
                                    </p:set>
                                    <p:anim calcmode="lin" valueType="num">
                                      <p:cBhvr>
                                        <p:cTn id="26" dur="2000" fill="hold"/>
                                        <p:tgtEl>
                                          <p:spTgt spid="73743"/>
                                        </p:tgtEl>
                                        <p:attrNameLst>
                                          <p:attrName>ppt_w</p:attrName>
                                        </p:attrNameLst>
                                      </p:cBhvr>
                                      <p:tavLst>
                                        <p:tav tm="0">
                                          <p:val>
                                            <p:strVal val="#ppt_w*0.70"/>
                                          </p:val>
                                        </p:tav>
                                        <p:tav tm="100000">
                                          <p:val>
                                            <p:strVal val="#ppt_w"/>
                                          </p:val>
                                        </p:tav>
                                      </p:tavLst>
                                    </p:anim>
                                    <p:anim calcmode="lin" valueType="num">
                                      <p:cBhvr>
                                        <p:cTn id="27" dur="2000" fill="hold"/>
                                        <p:tgtEl>
                                          <p:spTgt spid="73743"/>
                                        </p:tgtEl>
                                        <p:attrNameLst>
                                          <p:attrName>ppt_h</p:attrName>
                                        </p:attrNameLst>
                                      </p:cBhvr>
                                      <p:tavLst>
                                        <p:tav tm="0">
                                          <p:val>
                                            <p:strVal val="#ppt_h"/>
                                          </p:val>
                                        </p:tav>
                                        <p:tav tm="100000">
                                          <p:val>
                                            <p:strVal val="#ppt_h"/>
                                          </p:val>
                                        </p:tav>
                                      </p:tavLst>
                                    </p:anim>
                                    <p:animEffect transition="in" filter="fade">
                                      <p:cBhvr>
                                        <p:cTn id="28" dur="2000"/>
                                        <p:tgtEl>
                                          <p:spTgt spid="73743"/>
                                        </p:tgtEl>
                                      </p:cBhvr>
                                    </p:animEffect>
                                  </p:childTnLst>
                                </p:cTn>
                              </p:par>
                            </p:childTnLst>
                          </p:cTn>
                        </p:par>
                        <p:par>
                          <p:cTn id="29" fill="hold">
                            <p:stCondLst>
                              <p:cond delay="13500"/>
                            </p:stCondLst>
                            <p:childTnLst>
                              <p:par>
                                <p:cTn id="30" presetID="10" presetClass="entr" presetSubtype="0" fill="hold" grpId="0" nodeType="afterEffect">
                                  <p:stCondLst>
                                    <p:cond delay="0"/>
                                  </p:stCondLst>
                                  <p:childTnLst>
                                    <p:set>
                                      <p:cBhvr>
                                        <p:cTn id="31" dur="1" fill="hold">
                                          <p:stCondLst>
                                            <p:cond delay="0"/>
                                          </p:stCondLst>
                                        </p:cTn>
                                        <p:tgtEl>
                                          <p:spTgt spid="73749"/>
                                        </p:tgtEl>
                                        <p:attrNameLst>
                                          <p:attrName>style.visibility</p:attrName>
                                        </p:attrNameLst>
                                      </p:cBhvr>
                                      <p:to>
                                        <p:strVal val="visible"/>
                                      </p:to>
                                    </p:set>
                                    <p:animEffect transition="in" filter="fade">
                                      <p:cBhvr>
                                        <p:cTn id="32" dur="2000"/>
                                        <p:tgtEl>
                                          <p:spTgt spid="73749"/>
                                        </p:tgtEl>
                                      </p:cBhvr>
                                    </p:animEffect>
                                  </p:childTnLst>
                                </p:cTn>
                              </p:par>
                            </p:childTnLst>
                          </p:cTn>
                        </p:par>
                        <p:par>
                          <p:cTn id="33" fill="hold">
                            <p:stCondLst>
                              <p:cond delay="15500"/>
                            </p:stCondLst>
                            <p:childTnLst>
                              <p:par>
                                <p:cTn id="34" presetID="9" presetClass="entr" presetSubtype="0" fill="hold" grpId="0" nodeType="afterEffect">
                                  <p:stCondLst>
                                    <p:cond delay="0"/>
                                  </p:stCondLst>
                                  <p:childTnLst>
                                    <p:set>
                                      <p:cBhvr>
                                        <p:cTn id="35" dur="1" fill="hold">
                                          <p:stCondLst>
                                            <p:cond delay="0"/>
                                          </p:stCondLst>
                                        </p:cTn>
                                        <p:tgtEl>
                                          <p:spTgt spid="73744"/>
                                        </p:tgtEl>
                                        <p:attrNameLst>
                                          <p:attrName>style.visibility</p:attrName>
                                        </p:attrNameLst>
                                      </p:cBhvr>
                                      <p:to>
                                        <p:strVal val="visible"/>
                                      </p:to>
                                    </p:set>
                                    <p:animEffect transition="in" filter="dissolve">
                                      <p:cBhvr>
                                        <p:cTn id="36" dur="2000"/>
                                        <p:tgtEl>
                                          <p:spTgt spid="7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9" grpId="0"/>
      <p:bldP spid="73748" grpId="0"/>
      <p:bldP spid="73749" grpId="0"/>
      <p:bldP spid="73740" grpId="0"/>
      <p:bldP spid="73743" grpId="0" animBg="1"/>
      <p:bldP spid="737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646040" y="228600"/>
            <a:ext cx="196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Merlin</a:t>
            </a:r>
          </a:p>
        </p:txBody>
      </p:sp>
      <p:sp>
        <p:nvSpPr>
          <p:cNvPr id="86021" name="Text Box 5"/>
          <p:cNvSpPr txBox="1">
            <a:spLocks noChangeArrowheads="1"/>
          </p:cNvSpPr>
          <p:nvPr/>
        </p:nvSpPr>
        <p:spPr bwMode="auto">
          <a:xfrm>
            <a:off x="838200" y="930275"/>
            <a:ext cx="62231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Just a little bigger than the Kestrel</a:t>
            </a:r>
          </a:p>
        </p:txBody>
      </p:sp>
      <p:sp>
        <p:nvSpPr>
          <p:cNvPr id="86032" name="Rectangle 16"/>
          <p:cNvSpPr>
            <a:spLocks noChangeArrowheads="1"/>
          </p:cNvSpPr>
          <p:nvPr/>
        </p:nvSpPr>
        <p:spPr bwMode="auto">
          <a:xfrm>
            <a:off x="304800" y="5364853"/>
            <a:ext cx="8763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bg1"/>
                </a:solidFill>
              </a:rPr>
              <a:t>A small, </a:t>
            </a:r>
            <a:r>
              <a:rPr lang="en-US" sz="2000" u="sng" dirty="0">
                <a:solidFill>
                  <a:schemeClr val="bg1"/>
                </a:solidFill>
              </a:rPr>
              <a:t>FAST</a:t>
            </a:r>
            <a:r>
              <a:rPr lang="en-US" sz="2000" dirty="0">
                <a:solidFill>
                  <a:schemeClr val="bg1"/>
                </a:solidFill>
              </a:rPr>
              <a:t> falcon…</a:t>
            </a:r>
          </a:p>
          <a:p>
            <a:pPr algn="l"/>
            <a:endParaRPr lang="en-US" sz="2000" dirty="0">
              <a:solidFill>
                <a:schemeClr val="bg1"/>
              </a:solidFill>
            </a:endParaRPr>
          </a:p>
          <a:p>
            <a:pPr marL="342900" indent="-342900" algn="l">
              <a:buFont typeface="Arial" pitchFamily="34" charset="0"/>
              <a:buChar char="•"/>
            </a:pPr>
            <a:r>
              <a:rPr lang="en-US" sz="1800" dirty="0">
                <a:solidFill>
                  <a:schemeClr val="bg1"/>
                </a:solidFill>
              </a:rPr>
              <a:t>Powerful, flapping flight </a:t>
            </a:r>
          </a:p>
          <a:p>
            <a:pPr marL="285750" indent="-285750" algn="l">
              <a:buFont typeface="Arial" pitchFamily="34" charset="0"/>
              <a:buChar char="•"/>
            </a:pPr>
            <a:r>
              <a:rPr lang="en-US" sz="1800" dirty="0">
                <a:solidFill>
                  <a:schemeClr val="bg1"/>
                </a:solidFill>
              </a:rPr>
              <a:t> Shallower and faster than the Kestrel</a:t>
            </a:r>
          </a:p>
        </p:txBody>
      </p:sp>
      <p:graphicFrame>
        <p:nvGraphicFramePr>
          <p:cNvPr id="2" name="Object 1"/>
          <p:cNvGraphicFramePr>
            <a:graphicFrameLocks noChangeAspect="1"/>
          </p:cNvGraphicFramePr>
          <p:nvPr>
            <p:extLst>
              <p:ext uri="{D42A27DB-BD31-4B8C-83A1-F6EECF244321}">
                <p14:modId xmlns:p14="http://schemas.microsoft.com/office/powerpoint/2010/main" val="2055727393"/>
              </p:ext>
            </p:extLst>
          </p:nvPr>
        </p:nvGraphicFramePr>
        <p:xfrm>
          <a:off x="5324380" y="1560709"/>
          <a:ext cx="3236912" cy="3635375"/>
        </p:xfrm>
        <a:graphic>
          <a:graphicData uri="http://schemas.openxmlformats.org/presentationml/2006/ole">
            <mc:AlternateContent xmlns:mc="http://schemas.openxmlformats.org/markup-compatibility/2006">
              <mc:Choice xmlns:v="urn:schemas-microsoft-com:vml" Requires="v">
                <p:oleObj spid="_x0000_s86506" name="Image" r:id="rId4" imgW="7225397" imgH="8114286" progId="">
                  <p:embed/>
                </p:oleObj>
              </mc:Choice>
              <mc:Fallback>
                <p:oleObj name="Image" r:id="rId4" imgW="7225397" imgH="8114286" progId="">
                  <p:embed/>
                  <p:pic>
                    <p:nvPicPr>
                      <p:cNvPr id="0" name="Picture 3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380" y="1560709"/>
                        <a:ext cx="3236912" cy="363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6302" name="Picture 2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63" y="1560709"/>
            <a:ext cx="489182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fade">
                                      <p:cBhvr>
                                        <p:cTn id="7" dur="2000"/>
                                        <p:tgtEl>
                                          <p:spTgt spid="86021"/>
                                        </p:tgtEl>
                                      </p:cBhvr>
                                    </p:animEffect>
                                  </p:childTnLst>
                                </p:cTn>
                              </p:par>
                            </p:childTnLst>
                          </p:cTn>
                        </p:par>
                        <p:par>
                          <p:cTn id="8" fill="hold" nodeType="afterGroup">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86032"/>
                                        </p:tgtEl>
                                        <p:attrNameLst>
                                          <p:attrName>style.visibility</p:attrName>
                                        </p:attrNameLst>
                                      </p:cBhvr>
                                      <p:to>
                                        <p:strVal val="visible"/>
                                      </p:to>
                                    </p:set>
                                    <p:animEffect transition="in" filter="fade">
                                      <p:cBhvr>
                                        <p:cTn id="11" dur="1000"/>
                                        <p:tgtEl>
                                          <p:spTgt spid="86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90" name="Picture 8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923" y="304800"/>
            <a:ext cx="3394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989" name="Picture 8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131" y="3599912"/>
            <a:ext cx="3402792" cy="309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24" name="Line 12"/>
          <p:cNvSpPr>
            <a:spLocks noChangeShapeType="1"/>
          </p:cNvSpPr>
          <p:nvPr/>
        </p:nvSpPr>
        <p:spPr bwMode="auto">
          <a:xfrm>
            <a:off x="3581400" y="3810000"/>
            <a:ext cx="2514600" cy="838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6" name="Line 14"/>
          <p:cNvSpPr>
            <a:spLocks noChangeShapeType="1"/>
          </p:cNvSpPr>
          <p:nvPr/>
        </p:nvSpPr>
        <p:spPr bwMode="auto">
          <a:xfrm>
            <a:off x="3124200" y="4967017"/>
            <a:ext cx="3124200" cy="1905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Lst>
        </p:spPr>
        <p:txBody>
          <a:bodyPr/>
          <a:lstStyle/>
          <a:p>
            <a:endParaRPr lang="en-US"/>
          </a:p>
        </p:txBody>
      </p:sp>
      <p:sp>
        <p:nvSpPr>
          <p:cNvPr id="90116" name="Rectangle 4"/>
          <p:cNvSpPr>
            <a:spLocks noChangeArrowheads="1"/>
          </p:cNvSpPr>
          <p:nvPr/>
        </p:nvSpPr>
        <p:spPr bwMode="auto">
          <a:xfrm>
            <a:off x="92442" y="1504652"/>
            <a:ext cx="50292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buSzPct val="125000"/>
              <a:buFont typeface="Arial" pitchFamily="34" charset="0"/>
              <a:buChar char="•"/>
            </a:pPr>
            <a:r>
              <a:rPr lang="en-US" sz="1800" dirty="0" err="1">
                <a:solidFill>
                  <a:schemeClr val="bg1"/>
                </a:solidFill>
              </a:rPr>
              <a:t>Merlins</a:t>
            </a:r>
            <a:r>
              <a:rPr lang="en-US" sz="1800" dirty="0">
                <a:solidFill>
                  <a:schemeClr val="bg1"/>
                </a:solidFill>
              </a:rPr>
              <a:t> have dark plumage</a:t>
            </a:r>
          </a:p>
          <a:p>
            <a:pPr algn="l"/>
            <a:endParaRPr lang="en-US" sz="1800" dirty="0">
              <a:solidFill>
                <a:schemeClr val="bg1"/>
              </a:solidFill>
            </a:endParaRPr>
          </a:p>
          <a:p>
            <a:pPr algn="l">
              <a:buFontTx/>
              <a:buChar char="•"/>
            </a:pPr>
            <a:r>
              <a:rPr lang="en-US" sz="1800" dirty="0">
                <a:solidFill>
                  <a:schemeClr val="bg1"/>
                </a:solidFill>
              </a:rPr>
              <a:t>  Like the Kestrel, they are </a:t>
            </a:r>
          </a:p>
          <a:p>
            <a:pPr algn="l"/>
            <a:r>
              <a:rPr lang="en-US" sz="1800" dirty="0">
                <a:solidFill>
                  <a:schemeClr val="bg1"/>
                </a:solidFill>
              </a:rPr>
              <a:t>   dimorphic</a:t>
            </a:r>
          </a:p>
          <a:p>
            <a:pPr algn="l"/>
            <a:endParaRPr lang="en-US" sz="1800" dirty="0">
              <a:solidFill>
                <a:schemeClr val="bg1"/>
              </a:solidFill>
            </a:endParaRPr>
          </a:p>
          <a:p>
            <a:pPr algn="l">
              <a:buFontTx/>
              <a:buChar char="•"/>
            </a:pPr>
            <a:r>
              <a:rPr lang="en-US" sz="1800" dirty="0">
                <a:solidFill>
                  <a:schemeClr val="bg1"/>
                </a:solidFill>
              </a:rPr>
              <a:t>  Males are dark grey</a:t>
            </a:r>
          </a:p>
          <a:p>
            <a:pPr algn="l"/>
            <a:endParaRPr lang="en-US" sz="1800" dirty="0">
              <a:solidFill>
                <a:schemeClr val="bg1"/>
              </a:solidFill>
            </a:endParaRPr>
          </a:p>
          <a:p>
            <a:pPr marL="285750" indent="-285750" algn="l">
              <a:buFont typeface="Arial" panose="020B0604020202020204" pitchFamily="34" charset="0"/>
              <a:buChar char="•"/>
            </a:pPr>
            <a:r>
              <a:rPr lang="en-US" sz="1800" dirty="0">
                <a:solidFill>
                  <a:schemeClr val="bg1"/>
                </a:solidFill>
              </a:rPr>
              <a:t>Wider wings than American</a:t>
            </a:r>
          </a:p>
          <a:p>
            <a:pPr algn="l"/>
            <a:r>
              <a:rPr lang="en-US" sz="1800" dirty="0">
                <a:solidFill>
                  <a:schemeClr val="bg1"/>
                </a:solidFill>
              </a:rPr>
              <a:t>    Kestrel</a:t>
            </a:r>
            <a:endParaRPr lang="en-US" sz="1800" b="0" dirty="0">
              <a:solidFill>
                <a:schemeClr val="bg1"/>
              </a:solidFill>
            </a:endParaRPr>
          </a:p>
          <a:p>
            <a:pPr algn="l"/>
            <a:endParaRPr lang="en-US" sz="1800" dirty="0">
              <a:solidFill>
                <a:schemeClr val="bg1"/>
              </a:solidFill>
            </a:endParaRPr>
          </a:p>
          <a:p>
            <a:pPr algn="l">
              <a:buFontTx/>
              <a:buChar char="•"/>
            </a:pPr>
            <a:r>
              <a:rPr lang="en-US" sz="1800" dirty="0">
                <a:solidFill>
                  <a:schemeClr val="bg1"/>
                </a:solidFill>
              </a:rPr>
              <a:t>  Females and young are</a:t>
            </a:r>
          </a:p>
          <a:p>
            <a:pPr algn="l"/>
            <a:r>
              <a:rPr lang="en-US" sz="1800" dirty="0">
                <a:solidFill>
                  <a:schemeClr val="bg1"/>
                </a:solidFill>
              </a:rPr>
              <a:t>   heavily streaked and</a:t>
            </a:r>
          </a:p>
          <a:p>
            <a:pPr algn="l"/>
            <a:r>
              <a:rPr lang="en-US" sz="1800" dirty="0">
                <a:solidFill>
                  <a:schemeClr val="bg1"/>
                </a:solidFill>
              </a:rPr>
              <a:t>   chocolate brown</a:t>
            </a:r>
          </a:p>
          <a:p>
            <a:pPr algn="l"/>
            <a:r>
              <a:rPr lang="en-US" sz="1800" dirty="0">
                <a:solidFill>
                  <a:schemeClr val="bg1"/>
                </a:solidFill>
              </a:rPr>
              <a:t>  </a:t>
            </a:r>
            <a:r>
              <a:rPr lang="en-US" sz="1400" b="0" dirty="0">
                <a:solidFill>
                  <a:schemeClr val="bg1"/>
                </a:solidFill>
              </a:rPr>
              <a:t>(Note the Checkerboard pattern)</a:t>
            </a:r>
          </a:p>
          <a:p>
            <a:pPr algn="l"/>
            <a:r>
              <a:rPr lang="en-US" sz="2000" dirty="0">
                <a:solidFill>
                  <a:schemeClr val="bg1"/>
                </a:solidFill>
              </a:rPr>
              <a:t> </a:t>
            </a:r>
          </a:p>
        </p:txBody>
      </p:sp>
      <p:sp>
        <p:nvSpPr>
          <p:cNvPr id="15" name="Line 12"/>
          <p:cNvSpPr>
            <a:spLocks noChangeShapeType="1"/>
          </p:cNvSpPr>
          <p:nvPr/>
        </p:nvSpPr>
        <p:spPr bwMode="auto">
          <a:xfrm flipV="1">
            <a:off x="3352800" y="1752600"/>
            <a:ext cx="2895600" cy="1143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81000" y="258762"/>
            <a:ext cx="4992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Peregrine Falcon</a:t>
            </a:r>
          </a:p>
        </p:txBody>
      </p:sp>
      <p:sp>
        <p:nvSpPr>
          <p:cNvPr id="93188" name="Text Box 4"/>
          <p:cNvSpPr txBox="1">
            <a:spLocks noChangeArrowheads="1"/>
          </p:cNvSpPr>
          <p:nvPr/>
        </p:nvSpPr>
        <p:spPr bwMode="auto">
          <a:xfrm>
            <a:off x="228600" y="4881682"/>
            <a:ext cx="8001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800" dirty="0">
                <a:solidFill>
                  <a:schemeClr val="bg1"/>
                </a:solidFill>
              </a:rPr>
              <a:t> </a:t>
            </a:r>
            <a:r>
              <a:rPr lang="en-US" dirty="0">
                <a:solidFill>
                  <a:schemeClr val="bg1"/>
                </a:solidFill>
              </a:rPr>
              <a:t>Very long, pointed wings</a:t>
            </a:r>
            <a:endParaRPr lang="en-US" sz="2800" dirty="0">
              <a:solidFill>
                <a:schemeClr val="bg1"/>
              </a:solidFill>
            </a:endParaRPr>
          </a:p>
          <a:p>
            <a:pPr algn="l">
              <a:buFontTx/>
              <a:buChar char="•"/>
            </a:pPr>
            <a:r>
              <a:rPr lang="en-US" sz="2800" dirty="0">
                <a:solidFill>
                  <a:schemeClr val="bg1"/>
                </a:solidFill>
              </a:rPr>
              <a:t> </a:t>
            </a:r>
            <a:r>
              <a:rPr lang="en-US" dirty="0">
                <a:solidFill>
                  <a:schemeClr val="bg1"/>
                </a:solidFill>
              </a:rPr>
              <a:t>Powerful, deep flaps</a:t>
            </a:r>
          </a:p>
          <a:p>
            <a:pPr algn="l">
              <a:buFontTx/>
              <a:buChar char="•"/>
            </a:pPr>
            <a:r>
              <a:rPr lang="en-US" dirty="0">
                <a:solidFill>
                  <a:schemeClr val="bg1"/>
                </a:solidFill>
              </a:rPr>
              <a:t> </a:t>
            </a:r>
            <a:r>
              <a:rPr lang="en-US" i="1" u="sng" dirty="0">
                <a:solidFill>
                  <a:schemeClr val="bg1"/>
                </a:solidFill>
              </a:rPr>
              <a:t>Fast</a:t>
            </a:r>
            <a:r>
              <a:rPr lang="en-US" dirty="0">
                <a:solidFill>
                  <a:schemeClr val="bg1"/>
                </a:solidFill>
              </a:rPr>
              <a:t> flight</a:t>
            </a:r>
          </a:p>
        </p:txBody>
      </p:sp>
      <p:sp>
        <p:nvSpPr>
          <p:cNvPr id="93189" name="Text Box 5"/>
          <p:cNvSpPr txBox="1">
            <a:spLocks noChangeArrowheads="1"/>
          </p:cNvSpPr>
          <p:nvPr/>
        </p:nvSpPr>
        <p:spPr bwMode="auto">
          <a:xfrm>
            <a:off x="5539499" y="350042"/>
            <a:ext cx="3084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 larger falcon</a:t>
            </a:r>
          </a:p>
        </p:txBody>
      </p:sp>
      <p:pic>
        <p:nvPicPr>
          <p:cNvPr id="3" name="Picture 2">
            <a:extLst>
              <a:ext uri="{FF2B5EF4-FFF2-40B4-BE49-F238E27FC236}">
                <a16:creationId xmlns:a16="http://schemas.microsoft.com/office/drawing/2014/main" id="{D9596982-BB47-47C7-9A2C-A049911BD9A2}"/>
              </a:ext>
            </a:extLst>
          </p:cNvPr>
          <p:cNvPicPr>
            <a:picLocks noChangeAspect="1"/>
          </p:cNvPicPr>
          <p:nvPr/>
        </p:nvPicPr>
        <p:blipFill>
          <a:blip r:embed="rId3"/>
          <a:stretch>
            <a:fillRect/>
          </a:stretch>
        </p:blipFill>
        <p:spPr>
          <a:xfrm>
            <a:off x="4876800" y="1124118"/>
            <a:ext cx="4098558" cy="3575001"/>
          </a:xfrm>
          <a:prstGeom prst="rect">
            <a:avLst/>
          </a:prstGeom>
        </p:spPr>
      </p:pic>
      <p:pic>
        <p:nvPicPr>
          <p:cNvPr id="270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24117"/>
            <a:ext cx="4420845" cy="357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93188">
                                            <p:txEl>
                                              <p:pRg st="0" end="0"/>
                                            </p:txEl>
                                          </p:spTgt>
                                        </p:tgtEl>
                                        <p:attrNameLst>
                                          <p:attrName>style.visibility</p:attrName>
                                        </p:attrNameLst>
                                      </p:cBhvr>
                                      <p:to>
                                        <p:strVal val="visible"/>
                                      </p:to>
                                    </p:set>
                                    <p:animEffect transition="in" filter="fade">
                                      <p:cBhvr>
                                        <p:cTn id="7" dur="2000"/>
                                        <p:tgtEl>
                                          <p:spTgt spid="93188">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93188">
                                            <p:txEl>
                                              <p:pRg st="1" end="1"/>
                                            </p:txEl>
                                          </p:spTgt>
                                        </p:tgtEl>
                                        <p:attrNameLst>
                                          <p:attrName>style.visibility</p:attrName>
                                        </p:attrNameLst>
                                      </p:cBhvr>
                                      <p:to>
                                        <p:strVal val="visible"/>
                                      </p:to>
                                    </p:set>
                                    <p:animEffect transition="in" filter="fade">
                                      <p:cBhvr>
                                        <p:cTn id="11" dur="2000"/>
                                        <p:tgtEl>
                                          <p:spTgt spid="93188">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3188">
                                            <p:txEl>
                                              <p:pRg st="2" end="2"/>
                                            </p:txEl>
                                          </p:spTgt>
                                        </p:tgtEl>
                                        <p:attrNameLst>
                                          <p:attrName>style.visibility</p:attrName>
                                        </p:attrNameLst>
                                      </p:cBhvr>
                                      <p:to>
                                        <p:strVal val="visible"/>
                                      </p:to>
                                    </p:set>
                                    <p:animEffect transition="in" filter="fade">
                                      <p:cBhvr>
                                        <p:cTn id="15" dur="2000"/>
                                        <p:tgtEl>
                                          <p:spTgt spid="93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9" name="Picture 15" descr="mergedbute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525" y="1676400"/>
            <a:ext cx="1011238" cy="1752600"/>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ChangeArrowheads="1"/>
          </p:cNvSpPr>
          <p:nvPr/>
        </p:nvSpPr>
        <p:spPr bwMode="auto">
          <a:xfrm>
            <a:off x="457200" y="457200"/>
            <a:ext cx="81534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a:solidFill>
                  <a:srgbClr val="FFFF00"/>
                </a:solidFill>
              </a:rPr>
              <a:t>First!</a:t>
            </a:r>
          </a:p>
          <a:p>
            <a:pPr algn="l"/>
            <a:endParaRPr lang="en-US" sz="1800" dirty="0">
              <a:solidFill>
                <a:srgbClr val="FFFF00"/>
              </a:solidFill>
            </a:endParaRPr>
          </a:p>
          <a:p>
            <a:r>
              <a:rPr lang="en-US" sz="2800" dirty="0">
                <a:solidFill>
                  <a:srgbClr val="FFC000"/>
                </a:solidFill>
              </a:rPr>
              <a:t>Learn the basic silhouettes/shapes of…</a:t>
            </a:r>
          </a:p>
        </p:txBody>
      </p:sp>
      <p:pic>
        <p:nvPicPr>
          <p:cNvPr id="31752" name="Picture 8" descr="acci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827088"/>
            <a:ext cx="571500" cy="760412"/>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5" name="Rectangle 11"/>
          <p:cNvSpPr>
            <a:spLocks noChangeArrowheads="1"/>
          </p:cNvSpPr>
          <p:nvPr/>
        </p:nvSpPr>
        <p:spPr bwMode="auto">
          <a:xfrm>
            <a:off x="1143000" y="41910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solidFill>
                  <a:schemeClr val="bg1"/>
                </a:solidFill>
              </a:rPr>
              <a:t>Falcons</a:t>
            </a:r>
          </a:p>
        </p:txBody>
      </p:sp>
      <p:pic>
        <p:nvPicPr>
          <p:cNvPr id="31758" name="Picture 14" descr="eagle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92347">
            <a:off x="8763000" y="6172200"/>
            <a:ext cx="2428875"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6" name="Picture 12" descr="falconsilhouet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07807">
            <a:off x="9144000" y="3676650"/>
            <a:ext cx="920750" cy="995363"/>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3" name="Rectangle 9"/>
          <p:cNvSpPr>
            <a:spLocks noChangeArrowheads="1"/>
          </p:cNvSpPr>
          <p:nvPr/>
        </p:nvSpPr>
        <p:spPr bwMode="auto">
          <a:xfrm>
            <a:off x="1905000" y="33528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dirty="0" err="1">
                <a:solidFill>
                  <a:schemeClr val="bg1"/>
                </a:solidFill>
              </a:rPr>
              <a:t>Buteos</a:t>
            </a:r>
            <a:endParaRPr lang="en-US" sz="2800" dirty="0">
              <a:solidFill>
                <a:schemeClr val="bg1"/>
              </a:solidFill>
            </a:endParaRPr>
          </a:p>
        </p:txBody>
      </p:sp>
      <p:sp>
        <p:nvSpPr>
          <p:cNvPr id="31751" name="Rectangle 7"/>
          <p:cNvSpPr>
            <a:spLocks noChangeArrowheads="1"/>
          </p:cNvSpPr>
          <p:nvPr/>
        </p:nvSpPr>
        <p:spPr bwMode="auto">
          <a:xfrm>
            <a:off x="914400" y="24384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err="1">
                <a:solidFill>
                  <a:schemeClr val="bg1"/>
                </a:solidFill>
              </a:rPr>
              <a:t>Accipiters</a:t>
            </a:r>
            <a:endParaRPr lang="en-US" sz="2800" dirty="0">
              <a:solidFill>
                <a:schemeClr val="bg1"/>
              </a:solidFill>
            </a:endParaRPr>
          </a:p>
        </p:txBody>
      </p:sp>
      <p:sp>
        <p:nvSpPr>
          <p:cNvPr id="31757" name="Rectangle 13"/>
          <p:cNvSpPr>
            <a:spLocks noChangeArrowheads="1"/>
          </p:cNvSpPr>
          <p:nvPr/>
        </p:nvSpPr>
        <p:spPr bwMode="auto">
          <a:xfrm>
            <a:off x="1930400" y="503428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800" dirty="0">
                <a:solidFill>
                  <a:schemeClr val="bg1"/>
                </a:solidFill>
              </a:rPr>
              <a:t>Eagles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1751"/>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2.22045E-16 3.33333E-6 L -0.64167 0.21111 " pathEditMode="relative" rAng="0" ptsTypes="AA">
                                      <p:cBhvr>
                                        <p:cTn id="11" dur="2000" fill="hold"/>
                                        <p:tgtEl>
                                          <p:spTgt spid="31752"/>
                                        </p:tgtEl>
                                        <p:attrNameLst>
                                          <p:attrName>ppt_x</p:attrName>
                                          <p:attrName>ppt_y</p:attrName>
                                        </p:attrNameLst>
                                      </p:cBhvr>
                                      <p:rCtr x="-32083" y="10556"/>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10451 -0.00555 C 0.096 0.01181 0.0868 0.02917 0.07378 0.04074 C 0.07066 0.04722 0.06614 0.05579 0.06215 0.06111 C 0.06059 0.0632 0.05816 0.06412 0.05642 0.06621 C 0.04774 0.07639 0.04114 0.08843 0.03142 0.09699 C 0.02778 0.11227 0.03246 0.09838 0.02378 0.10996 C 0.02222 0.11204 0.02187 0.11597 0.01996 0.11759 C 0.01649 0.12037 0.0118 0.11968 0.00833 0.12269 C 0.00451 0.12616 0.00069 0.1294 -0.00313 0.13287 C -0.00538 0.13496 -0.0066 0.13889 -0.00903 0.14074 C -0.0125 0.14329 -0.01667 0.14422 -0.02049 0.14584 C -0.0257 0.14815 -0.02952 0.1544 -0.03403 0.15857 C -0.03993 0.16412 -0.05504 0.16528 -0.06094 0.16621 C -0.0691 0.16922 -0.08038 0.17107 -0.08785 0.17662 C -0.09184 0.17963 -0.09497 0.18496 -0.09931 0.18681 C -0.10903 0.19097 -0.1184 0.19329 -0.12813 0.19699 C -0.13733 0.20047 -0.13924 0.20255 -0.1474 0.20741 C -0.15122 0.20949 -0.15903 0.2125 -0.15903 0.21273 C -0.17622 0.22778 -0.18715 0.22107 -0.21285 0.22269 C -0.26545 0.22176 -0.31788 0.22246 -0.37049 0.22014 C -0.37709 0.21991 -0.38334 0.21667 -0.38976 0.21505 C -0.41337 0.2088 -0.43733 0.20278 -0.46094 0.19699 C -0.48976 0.19005 -0.51754 0.17732 -0.54549 0.16621 C -0.5474 0.16551 -0.54931 0.16435 -0.55122 0.16366 C -0.55764 0.16181 -0.56406 0.16065 -0.57049 0.15857 C -0.575 0.15695 -0.58403 0.15347 -0.58403 0.15371 " pathEditMode="relative" rAng="0" ptsTypes="fffffffffffffffffffffffffA">
                                      <p:cBhvr>
                                        <p:cTn id="16" dur="3000" fill="hold"/>
                                        <p:tgtEl>
                                          <p:spTgt spid="31759"/>
                                        </p:tgtEl>
                                        <p:attrNameLst>
                                          <p:attrName>ppt_x</p:attrName>
                                          <p:attrName>ppt_y</p:attrName>
                                        </p:attrNameLst>
                                      </p:cBhvr>
                                      <p:rCtr x="-34427" y="11667"/>
                                    </p:animMotion>
                                  </p:childTnLst>
                                </p:cTn>
                              </p:par>
                            </p:childTnLst>
                          </p:cTn>
                        </p:par>
                        <p:par>
                          <p:cTn id="17" fill="hold" nodeType="afterGroup">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31755"/>
                                        </p:tgtEl>
                                        <p:attrNameLst>
                                          <p:attrName>style.visibility</p:attrName>
                                        </p:attrNameLst>
                                      </p:cBhvr>
                                      <p:to>
                                        <p:strVal val="visible"/>
                                      </p:to>
                                    </p:set>
                                  </p:childTnLst>
                                </p:cTn>
                              </p:par>
                            </p:childTnLst>
                          </p:cTn>
                        </p:par>
                        <p:par>
                          <p:cTn id="20" fill="hold" nodeType="afterGroup">
                            <p:stCondLst>
                              <p:cond delay="5000"/>
                            </p:stCondLst>
                            <p:childTnLst>
                              <p:par>
                                <p:cTn id="21" presetID="0" presetClass="path" presetSubtype="0" accel="50000" decel="50000" fill="hold" nodeType="afterEffect">
                                  <p:stCondLst>
                                    <p:cond delay="0"/>
                                  </p:stCondLst>
                                  <p:childTnLst>
                                    <p:animMotion origin="layout" path="M -0.05035 -0.01967 L -0.68368 0.047 " pathEditMode="relative" rAng="0" ptsTypes="AA">
                                      <p:cBhvr>
                                        <p:cTn id="22" dur="1000" fill="hold"/>
                                        <p:tgtEl>
                                          <p:spTgt spid="31756"/>
                                        </p:tgtEl>
                                        <p:attrNameLst>
                                          <p:attrName>ppt_x</p:attrName>
                                          <p:attrName>ppt_y</p:attrName>
                                        </p:attrNameLst>
                                      </p:cBhvr>
                                      <p:rCtr x="-31667" y="3333"/>
                                    </p:animMotion>
                                  </p:childTnLst>
                                </p:cTn>
                              </p:par>
                            </p:childTnLst>
                          </p:cTn>
                        </p:par>
                        <p:par>
                          <p:cTn id="23" fill="hold" nodeType="afterGroup">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31757"/>
                                        </p:tgtEl>
                                        <p:attrNameLst>
                                          <p:attrName>style.visibility</p:attrName>
                                        </p:attrNameLst>
                                      </p:cBhvr>
                                      <p:to>
                                        <p:strVal val="visible"/>
                                      </p:to>
                                    </p:set>
                                  </p:childTnLst>
                                </p:cTn>
                              </p:par>
                            </p:childTnLst>
                          </p:cTn>
                        </p:par>
                        <p:par>
                          <p:cTn id="26" fill="hold" nodeType="afterGroup">
                            <p:stCondLst>
                              <p:cond delay="6000"/>
                            </p:stCondLst>
                            <p:childTnLst>
                              <p:par>
                                <p:cTn id="27" presetID="0" presetClass="path" presetSubtype="0" accel="50000" decel="50000" fill="hold" nodeType="afterEffect">
                                  <p:stCondLst>
                                    <p:cond delay="0"/>
                                  </p:stCondLst>
                                  <p:childTnLst>
                                    <p:animMotion origin="layout" path="M -0.00782 -0.05621 C -0.03334 -0.12167 -0.05868 -0.18737 -0.16563 -0.19963 C -0.27257 -0.21189 -0.56927 -0.14203 -0.64948 -0.1307 " pathEditMode="relative" rAng="0" ptsTypes="aaA">
                                      <p:cBhvr>
                                        <p:cTn id="28" dur="3000" fill="hold"/>
                                        <p:tgtEl>
                                          <p:spTgt spid="31758"/>
                                        </p:tgtEl>
                                        <p:attrNameLst>
                                          <p:attrName>ppt_x</p:attrName>
                                          <p:attrName>ppt_y</p:attrName>
                                        </p:attrNameLst>
                                      </p:cBhvr>
                                      <p:rCtr x="-32083" y="-7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55" grpId="0"/>
      <p:bldP spid="31753" grpId="0"/>
      <p:bldP spid="31751" grpId="0"/>
      <p:bldP spid="317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990600" y="533400"/>
            <a:ext cx="20399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Eagles</a:t>
            </a:r>
          </a:p>
        </p:txBody>
      </p:sp>
      <p:pic>
        <p:nvPicPr>
          <p:cNvPr id="95237" name="Picture 5"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62413">
            <a:off x="609600" y="3886200"/>
            <a:ext cx="133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5238" name="Text Box 6"/>
          <p:cNvSpPr txBox="1">
            <a:spLocks noChangeArrowheads="1"/>
          </p:cNvSpPr>
          <p:nvPr/>
        </p:nvSpPr>
        <p:spPr bwMode="auto">
          <a:xfrm>
            <a:off x="990600" y="1752600"/>
            <a:ext cx="4341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Very large soaring birds</a:t>
            </a:r>
          </a:p>
        </p:txBody>
      </p:sp>
      <p:sp>
        <p:nvSpPr>
          <p:cNvPr id="95239" name="Text Box 7"/>
          <p:cNvSpPr txBox="1">
            <a:spLocks noChangeArrowheads="1"/>
          </p:cNvSpPr>
          <p:nvPr/>
        </p:nvSpPr>
        <p:spPr bwMode="auto">
          <a:xfrm>
            <a:off x="3352800" y="4641695"/>
            <a:ext cx="4512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With 6–7 foot wingspans</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5000"/>
                                        <p:tgtEl>
                                          <p:spTgt spid="95237"/>
                                        </p:tgtEl>
                                      </p:cBhvr>
                                    </p:animEffect>
                                  </p:childTnLst>
                                </p:cTn>
                              </p:par>
                              <p:par>
                                <p:cTn id="8" presetID="0" presetClass="path" presetSubtype="0" accel="50000" decel="50000" fill="hold" nodeType="withEffect">
                                  <p:stCondLst>
                                    <p:cond delay="0"/>
                                  </p:stCondLst>
                                  <p:childTnLst>
                                    <p:animMotion origin="layout" path="M 5.27778E-6 -4.44444E-6 C 0.00626 -0.00833 0.01546 -0.01273 0.02414 -0.01481 C 0.03074 -0.02083 0.03681 -0.02199 0.04445 -0.02477 C 0.04966 -0.03125 0.0547 -0.03102 0.06112 -0.03472 C 0.0731 -0.04143 0.08542 -0.04444 0.09827 -0.04699 C 0.11008 -0.05208 0.12171 -0.05648 0.13334 -0.0618 C 0.13959 -0.06991 0.14775 -0.06875 0.15556 -0.07407 C 0.17084 -0.08449 0.18768 -0.09074 0.20383 -0.09884 C 0.21025 -0.10208 0.21581 -0.1081 0.22206 -0.11111 C 0.2264 -0.11296 0.23091 -0.11273 0.23525 -0.11366 C 0.24532 -0.11829 0.24532 -0.12083 0.25747 -0.12361 C 0.27779 -0.13426 0.29897 -0.15023 0.32049 -0.15555 C 0.32657 -0.16389 0.33317 -0.16389 0.34081 -0.16805 C 0.35088 -0.17361 0.35817 -0.18194 0.36858 -0.18518 C 0.37987 -0.19537 0.39237 -0.20046 0.40556 -0.20509 C 0.41199 -0.21342 0.41963 -0.21273 0.42779 -0.21736 C 0.44046 -0.22454 0.45365 -0.22824 0.4665 -0.23472 C 0.48178 -0.24236 0.49671 -0.24884 0.51286 -0.25185 C 0.53456 -0.2618 0.5573 -0.26898 0.57952 -0.27662 C 0.59011 -0.28565 0.60452 -0.29236 0.61667 -0.2963 C 0.62206 -0.30139 0.62536 -0.30602 0.63161 -0.3088 C 0.63838 -0.31782 0.64706 -0.32755 0.65556 -0.33333 C 0.66164 -0.3375 0.66112 -0.33287 0.66112 -0.33842 " pathEditMode="relative" ptsTypes="ffffffffffffffffffffffA">
                                      <p:cBhvr>
                                        <p:cTn id="9" dur="5000" fill="hold"/>
                                        <p:tgtEl>
                                          <p:spTgt spid="95237"/>
                                        </p:tgtEl>
                                        <p:attrNameLst>
                                          <p:attrName>ppt_x</p:attrName>
                                          <p:attrName>ppt_y</p:attrName>
                                        </p:attrNameLst>
                                      </p:cBhvr>
                                    </p:animMotion>
                                  </p:childTnLst>
                                </p:cTn>
                              </p:par>
                              <p:par>
                                <p:cTn id="10" presetID="53" presetClass="entr" presetSubtype="0" fill="hold" grpId="0" nodeType="withEffect">
                                  <p:stCondLst>
                                    <p:cond delay="0"/>
                                  </p:stCondLst>
                                  <p:childTnLst>
                                    <p:set>
                                      <p:cBhvr>
                                        <p:cTn id="11" dur="1" fill="hold">
                                          <p:stCondLst>
                                            <p:cond delay="0"/>
                                          </p:stCondLst>
                                        </p:cTn>
                                        <p:tgtEl>
                                          <p:spTgt spid="95238"/>
                                        </p:tgtEl>
                                        <p:attrNameLst>
                                          <p:attrName>style.visibility</p:attrName>
                                        </p:attrNameLst>
                                      </p:cBhvr>
                                      <p:to>
                                        <p:strVal val="visible"/>
                                      </p:to>
                                    </p:set>
                                    <p:anim calcmode="lin" valueType="num">
                                      <p:cBhvr>
                                        <p:cTn id="12" dur="2000" fill="hold"/>
                                        <p:tgtEl>
                                          <p:spTgt spid="95238"/>
                                        </p:tgtEl>
                                        <p:attrNameLst>
                                          <p:attrName>ppt_w</p:attrName>
                                        </p:attrNameLst>
                                      </p:cBhvr>
                                      <p:tavLst>
                                        <p:tav tm="0">
                                          <p:val>
                                            <p:fltVal val="0"/>
                                          </p:val>
                                        </p:tav>
                                        <p:tav tm="100000">
                                          <p:val>
                                            <p:strVal val="#ppt_w"/>
                                          </p:val>
                                        </p:tav>
                                      </p:tavLst>
                                    </p:anim>
                                    <p:anim calcmode="lin" valueType="num">
                                      <p:cBhvr>
                                        <p:cTn id="13" dur="2000" fill="hold"/>
                                        <p:tgtEl>
                                          <p:spTgt spid="95238"/>
                                        </p:tgtEl>
                                        <p:attrNameLst>
                                          <p:attrName>ppt_h</p:attrName>
                                        </p:attrNameLst>
                                      </p:cBhvr>
                                      <p:tavLst>
                                        <p:tav tm="0">
                                          <p:val>
                                            <p:fltVal val="0"/>
                                          </p:val>
                                        </p:tav>
                                        <p:tav tm="100000">
                                          <p:val>
                                            <p:strVal val="#ppt_h"/>
                                          </p:val>
                                        </p:tav>
                                      </p:tavLst>
                                    </p:anim>
                                    <p:animEffect transition="in" filter="fade">
                                      <p:cBhvr>
                                        <p:cTn id="14" dur="2000"/>
                                        <p:tgtEl>
                                          <p:spTgt spid="9523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5239"/>
                                        </p:tgtEl>
                                        <p:attrNameLst>
                                          <p:attrName>style.visibility</p:attrName>
                                        </p:attrNameLst>
                                      </p:cBhvr>
                                      <p:to>
                                        <p:strVal val="visible"/>
                                      </p:to>
                                    </p:set>
                                    <p:anim calcmode="lin" valueType="num">
                                      <p:cBhvr>
                                        <p:cTn id="17" dur="2000" fill="hold"/>
                                        <p:tgtEl>
                                          <p:spTgt spid="95239"/>
                                        </p:tgtEl>
                                        <p:attrNameLst>
                                          <p:attrName>ppt_w</p:attrName>
                                        </p:attrNameLst>
                                      </p:cBhvr>
                                      <p:tavLst>
                                        <p:tav tm="0">
                                          <p:val>
                                            <p:fltVal val="0"/>
                                          </p:val>
                                        </p:tav>
                                        <p:tav tm="100000">
                                          <p:val>
                                            <p:strVal val="#ppt_w"/>
                                          </p:val>
                                        </p:tav>
                                      </p:tavLst>
                                    </p:anim>
                                    <p:anim calcmode="lin" valueType="num">
                                      <p:cBhvr>
                                        <p:cTn id="18" dur="2000" fill="hold"/>
                                        <p:tgtEl>
                                          <p:spTgt spid="95239"/>
                                        </p:tgtEl>
                                        <p:attrNameLst>
                                          <p:attrName>ppt_h</p:attrName>
                                        </p:attrNameLst>
                                      </p:cBhvr>
                                      <p:tavLst>
                                        <p:tav tm="0">
                                          <p:val>
                                            <p:fltVal val="0"/>
                                          </p:val>
                                        </p:tav>
                                        <p:tav tm="100000">
                                          <p:val>
                                            <p:strVal val="#ppt_h"/>
                                          </p:val>
                                        </p:tav>
                                      </p:tavLst>
                                    </p:anim>
                                    <p:animEffect transition="in" filter="fade">
                                      <p:cBhvr>
                                        <p:cTn id="19"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7"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8" name="AutoShape 4" descr="0D4D1340-A1F1-429D-9318-5DFBE6F807B7@maine"/>
          <p:cNvSpPr>
            <a:spLocks noChangeAspect="1" noChangeArrowheads="1"/>
          </p:cNvSpPr>
          <p:nvPr/>
        </p:nvSpPr>
        <p:spPr bwMode="auto">
          <a:xfrm>
            <a:off x="3054495" y="2732807"/>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 name="Picture 2">
            <a:extLst>
              <a:ext uri="{FF2B5EF4-FFF2-40B4-BE49-F238E27FC236}">
                <a16:creationId xmlns:a16="http://schemas.microsoft.com/office/drawing/2014/main" id="{07D1B7CD-7632-4FEF-AA44-CA9AFA4AE18A}"/>
              </a:ext>
            </a:extLst>
          </p:cNvPr>
          <p:cNvPicPr>
            <a:picLocks noChangeAspect="1"/>
          </p:cNvPicPr>
          <p:nvPr/>
        </p:nvPicPr>
        <p:blipFill>
          <a:blip r:embed="rId3"/>
          <a:stretch>
            <a:fillRect/>
          </a:stretch>
        </p:blipFill>
        <p:spPr>
          <a:xfrm>
            <a:off x="0" y="0"/>
            <a:ext cx="9537338" cy="6876182"/>
          </a:xfrm>
          <a:prstGeom prst="rect">
            <a:avLst/>
          </a:prstGeom>
        </p:spPr>
      </p:pic>
      <p:sp>
        <p:nvSpPr>
          <p:cNvPr id="103430" name="Rectangle 6"/>
          <p:cNvSpPr>
            <a:spLocks noChangeArrowheads="1"/>
          </p:cNvSpPr>
          <p:nvPr/>
        </p:nvSpPr>
        <p:spPr bwMode="auto">
          <a:xfrm>
            <a:off x="3276600" y="18182"/>
            <a:ext cx="3167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Bald Eagle</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0031">
            <a:off x="5105400" y="457200"/>
            <a:ext cx="174783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2410" name="Picture 10" descr="McNBaldiead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20084">
            <a:off x="3962400" y="1143000"/>
            <a:ext cx="4419600" cy="3808413"/>
          </a:xfrm>
          <a:prstGeom prst="rect">
            <a:avLst/>
          </a:prstGeom>
          <a:noFill/>
          <a:extLst>
            <a:ext uri="{909E8E84-426E-40DD-AFC4-6F175D3DCCD1}">
              <a14:hiddenFill xmlns:a14="http://schemas.microsoft.com/office/drawing/2010/main">
                <a:solidFill>
                  <a:srgbClr val="FFFFFF"/>
                </a:solidFill>
              </a14:hiddenFill>
            </a:ext>
          </a:extLst>
        </p:spPr>
      </p:pic>
      <p:pic>
        <p:nvPicPr>
          <p:cNvPr id="102411" name="Picture 11" descr="ShawnCareyadultBaldieflight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594" y="906418"/>
            <a:ext cx="3302000" cy="4171950"/>
          </a:xfrm>
          <a:prstGeom prst="rect">
            <a:avLst/>
          </a:prstGeom>
          <a:noFill/>
          <a:extLst>
            <a:ext uri="{909E8E84-426E-40DD-AFC4-6F175D3DCCD1}">
              <a14:hiddenFill xmlns:a14="http://schemas.microsoft.com/office/drawing/2010/main">
                <a:solidFill>
                  <a:srgbClr val="FFFFFF"/>
                </a:solidFill>
              </a14:hiddenFill>
            </a:ext>
          </a:extLst>
        </p:spPr>
      </p:pic>
      <p:sp>
        <p:nvSpPr>
          <p:cNvPr id="102404" name="Rectangle 4"/>
          <p:cNvSpPr>
            <a:spLocks noChangeArrowheads="1"/>
          </p:cNvSpPr>
          <p:nvPr/>
        </p:nvSpPr>
        <p:spPr bwMode="auto">
          <a:xfrm>
            <a:off x="381000" y="179977"/>
            <a:ext cx="54425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Large protruding head and bill</a:t>
            </a:r>
          </a:p>
        </p:txBody>
      </p:sp>
      <p:pic>
        <p:nvPicPr>
          <p:cNvPr id="102412" name="Picture 12" descr="BaldEagle_Silhouett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33941">
            <a:off x="3807554" y="799305"/>
            <a:ext cx="1747838" cy="4495800"/>
          </a:xfrm>
          <a:prstGeom prst="rect">
            <a:avLst/>
          </a:prstGeom>
          <a:noFill/>
          <a:extLst>
            <a:ext uri="{909E8E84-426E-40DD-AFC4-6F175D3DCCD1}">
              <a14:hiddenFill xmlns:a14="http://schemas.microsoft.com/office/drawing/2010/main">
                <a:solidFill>
                  <a:srgbClr val="FFFFFF"/>
                </a:solidFill>
              </a14:hiddenFill>
            </a:ext>
          </a:extLst>
        </p:spPr>
      </p:pic>
      <p:sp>
        <p:nvSpPr>
          <p:cNvPr id="102405" name="Rectangle 5"/>
          <p:cNvSpPr>
            <a:spLocks noChangeArrowheads="1"/>
          </p:cNvSpPr>
          <p:nvPr/>
        </p:nvSpPr>
        <p:spPr bwMode="auto">
          <a:xfrm>
            <a:off x="609600" y="5617680"/>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solidFill>
                  <a:schemeClr val="bg1"/>
                </a:solidFill>
              </a:rPr>
              <a:t>Long straight wings held flat when soaring</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02406"/>
                                        </p:tgtEl>
                                        <p:attrNameLst>
                                          <p:attrName>style.visibility</p:attrName>
                                        </p:attrNameLst>
                                      </p:cBhvr>
                                      <p:to>
                                        <p:strVal val="visible"/>
                                      </p:to>
                                    </p:set>
                                    <p:animEffect transition="in" filter="fade">
                                      <p:cBhvr>
                                        <p:cTn id="7" dur="3000"/>
                                        <p:tgtEl>
                                          <p:spTgt spid="10240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2404"/>
                                        </p:tgtEl>
                                        <p:attrNameLst>
                                          <p:attrName>style.visibility</p:attrName>
                                        </p:attrNameLst>
                                      </p:cBhvr>
                                      <p:to>
                                        <p:strVal val="visible"/>
                                      </p:to>
                                    </p:set>
                                    <p:animEffect transition="in" filter="fade">
                                      <p:cBhvr>
                                        <p:cTn id="10" dur="2000"/>
                                        <p:tgtEl>
                                          <p:spTgt spid="102404"/>
                                        </p:tgtEl>
                                      </p:cBhvr>
                                    </p:animEffect>
                                  </p:childTnLst>
                                </p:cTn>
                              </p:par>
                            </p:childTnLst>
                          </p:cTn>
                        </p:par>
                        <p:par>
                          <p:cTn id="11" fill="hold" nodeType="afterGroup">
                            <p:stCondLst>
                              <p:cond delay="4000"/>
                            </p:stCondLst>
                            <p:childTnLst>
                              <p:par>
                                <p:cTn id="12" presetID="53" presetClass="entr" presetSubtype="0" fill="hold" nodeType="after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2000" fill="hold"/>
                                        <p:tgtEl>
                                          <p:spTgt spid="102411"/>
                                        </p:tgtEl>
                                        <p:attrNameLst>
                                          <p:attrName>ppt_w</p:attrName>
                                        </p:attrNameLst>
                                      </p:cBhvr>
                                      <p:tavLst>
                                        <p:tav tm="0">
                                          <p:val>
                                            <p:fltVal val="0"/>
                                          </p:val>
                                        </p:tav>
                                        <p:tav tm="100000">
                                          <p:val>
                                            <p:strVal val="#ppt_w"/>
                                          </p:val>
                                        </p:tav>
                                      </p:tavLst>
                                    </p:anim>
                                    <p:anim calcmode="lin" valueType="num">
                                      <p:cBhvr>
                                        <p:cTn id="15" dur="2000" fill="hold"/>
                                        <p:tgtEl>
                                          <p:spTgt spid="102411"/>
                                        </p:tgtEl>
                                        <p:attrNameLst>
                                          <p:attrName>ppt_h</p:attrName>
                                        </p:attrNameLst>
                                      </p:cBhvr>
                                      <p:tavLst>
                                        <p:tav tm="0">
                                          <p:val>
                                            <p:fltVal val="0"/>
                                          </p:val>
                                        </p:tav>
                                        <p:tav tm="100000">
                                          <p:val>
                                            <p:strVal val="#ppt_h"/>
                                          </p:val>
                                        </p:tav>
                                      </p:tavLst>
                                    </p:anim>
                                    <p:animEffect transition="in" filter="fade">
                                      <p:cBhvr>
                                        <p:cTn id="16" dur="2000"/>
                                        <p:tgtEl>
                                          <p:spTgt spid="102411"/>
                                        </p:tgtEl>
                                      </p:cBhvr>
                                    </p:animEffect>
                                  </p:childTnLst>
                                </p:cTn>
                              </p:par>
                            </p:childTnLst>
                          </p:cTn>
                        </p:par>
                        <p:par>
                          <p:cTn id="17" fill="hold" nodeType="afterGroup">
                            <p:stCondLst>
                              <p:cond delay="6000"/>
                            </p:stCondLst>
                            <p:childTnLst>
                              <p:par>
                                <p:cTn id="18" presetID="53" presetClass="entr" presetSubtype="0" fill="hold" nodeType="afterEffect">
                                  <p:stCondLst>
                                    <p:cond delay="0"/>
                                  </p:stCondLst>
                                  <p:childTnLst>
                                    <p:set>
                                      <p:cBhvr>
                                        <p:cTn id="19" dur="1" fill="hold">
                                          <p:stCondLst>
                                            <p:cond delay="0"/>
                                          </p:stCondLst>
                                        </p:cTn>
                                        <p:tgtEl>
                                          <p:spTgt spid="102410"/>
                                        </p:tgtEl>
                                        <p:attrNameLst>
                                          <p:attrName>style.visibility</p:attrName>
                                        </p:attrNameLst>
                                      </p:cBhvr>
                                      <p:to>
                                        <p:strVal val="visible"/>
                                      </p:to>
                                    </p:set>
                                    <p:anim calcmode="lin" valueType="num">
                                      <p:cBhvr>
                                        <p:cTn id="20" dur="3000" fill="hold"/>
                                        <p:tgtEl>
                                          <p:spTgt spid="102410"/>
                                        </p:tgtEl>
                                        <p:attrNameLst>
                                          <p:attrName>ppt_w</p:attrName>
                                        </p:attrNameLst>
                                      </p:cBhvr>
                                      <p:tavLst>
                                        <p:tav tm="0">
                                          <p:val>
                                            <p:fltVal val="0"/>
                                          </p:val>
                                        </p:tav>
                                        <p:tav tm="100000">
                                          <p:val>
                                            <p:strVal val="#ppt_w"/>
                                          </p:val>
                                        </p:tav>
                                      </p:tavLst>
                                    </p:anim>
                                    <p:anim calcmode="lin" valueType="num">
                                      <p:cBhvr>
                                        <p:cTn id="21" dur="3000" fill="hold"/>
                                        <p:tgtEl>
                                          <p:spTgt spid="102410"/>
                                        </p:tgtEl>
                                        <p:attrNameLst>
                                          <p:attrName>ppt_h</p:attrName>
                                        </p:attrNameLst>
                                      </p:cBhvr>
                                      <p:tavLst>
                                        <p:tav tm="0">
                                          <p:val>
                                            <p:fltVal val="0"/>
                                          </p:val>
                                        </p:tav>
                                        <p:tav tm="100000">
                                          <p:val>
                                            <p:strVal val="#ppt_h"/>
                                          </p:val>
                                        </p:tav>
                                      </p:tavLst>
                                    </p:anim>
                                    <p:animEffect transition="in" filter="fade">
                                      <p:cBhvr>
                                        <p:cTn id="22" dur="3000"/>
                                        <p:tgtEl>
                                          <p:spTgt spid="102410"/>
                                        </p:tgtEl>
                                      </p:cBhvr>
                                    </p:animEffect>
                                  </p:childTnLst>
                                </p:cTn>
                              </p:par>
                            </p:childTnLst>
                          </p:cTn>
                        </p:par>
                        <p:par>
                          <p:cTn id="23" fill="hold" nodeType="afterGroup">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102405"/>
                                        </p:tgtEl>
                                        <p:attrNameLst>
                                          <p:attrName>style.visibility</p:attrName>
                                        </p:attrNameLst>
                                      </p:cBhvr>
                                      <p:to>
                                        <p:strVal val="visible"/>
                                      </p:to>
                                    </p:set>
                                    <p:animEffect transition="in" filter="fade">
                                      <p:cBhvr>
                                        <p:cTn id="26" dur="2000"/>
                                        <p:tgtEl>
                                          <p:spTgt spid="102405"/>
                                        </p:tgtEl>
                                      </p:cBhvr>
                                    </p:animEffect>
                                  </p:childTnLst>
                                </p:cTn>
                              </p:par>
                            </p:childTnLst>
                          </p:cTn>
                        </p:par>
                        <p:par>
                          <p:cTn id="27" fill="hold" nodeType="afterGroup">
                            <p:stCondLst>
                              <p:cond delay="11000"/>
                            </p:stCondLst>
                            <p:childTnLst>
                              <p:par>
                                <p:cTn id="28" presetID="53" presetClass="exit" presetSubtype="0" fill="hold" nodeType="afterEffect">
                                  <p:stCondLst>
                                    <p:cond delay="500"/>
                                  </p:stCondLst>
                                  <p:childTnLst>
                                    <p:anim calcmode="lin" valueType="num">
                                      <p:cBhvr>
                                        <p:cTn id="29" dur="3000"/>
                                        <p:tgtEl>
                                          <p:spTgt spid="102406"/>
                                        </p:tgtEl>
                                        <p:attrNameLst>
                                          <p:attrName>ppt_w</p:attrName>
                                        </p:attrNameLst>
                                      </p:cBhvr>
                                      <p:tavLst>
                                        <p:tav tm="0">
                                          <p:val>
                                            <p:strVal val="ppt_w"/>
                                          </p:val>
                                        </p:tav>
                                        <p:tav tm="100000">
                                          <p:val>
                                            <p:fltVal val="0"/>
                                          </p:val>
                                        </p:tav>
                                      </p:tavLst>
                                    </p:anim>
                                    <p:anim calcmode="lin" valueType="num">
                                      <p:cBhvr>
                                        <p:cTn id="30" dur="3000"/>
                                        <p:tgtEl>
                                          <p:spTgt spid="102406"/>
                                        </p:tgtEl>
                                        <p:attrNameLst>
                                          <p:attrName>ppt_h</p:attrName>
                                        </p:attrNameLst>
                                      </p:cBhvr>
                                      <p:tavLst>
                                        <p:tav tm="0">
                                          <p:val>
                                            <p:strVal val="ppt_h"/>
                                          </p:val>
                                        </p:tav>
                                        <p:tav tm="100000">
                                          <p:val>
                                            <p:fltVal val="0"/>
                                          </p:val>
                                        </p:tav>
                                      </p:tavLst>
                                    </p:anim>
                                    <p:animEffect transition="out" filter="fade">
                                      <p:cBhvr>
                                        <p:cTn id="31" dur="3000"/>
                                        <p:tgtEl>
                                          <p:spTgt spid="102406"/>
                                        </p:tgtEl>
                                      </p:cBhvr>
                                    </p:animEffect>
                                    <p:set>
                                      <p:cBhvr>
                                        <p:cTn id="32" dur="1" fill="hold">
                                          <p:stCondLst>
                                            <p:cond delay="2999"/>
                                          </p:stCondLst>
                                        </p:cTn>
                                        <p:tgtEl>
                                          <p:spTgt spid="102406"/>
                                        </p:tgtEl>
                                        <p:attrNameLst>
                                          <p:attrName>style.visibility</p:attrName>
                                        </p:attrNameLst>
                                      </p:cBhvr>
                                      <p:to>
                                        <p:strVal val="hidden"/>
                                      </p:to>
                                    </p:set>
                                  </p:childTnLst>
                                </p:cTn>
                              </p:par>
                              <p:par>
                                <p:cTn id="33" presetID="53" presetClass="exit" presetSubtype="0" fill="hold" nodeType="withEffect">
                                  <p:stCondLst>
                                    <p:cond delay="0"/>
                                  </p:stCondLst>
                                  <p:childTnLst>
                                    <p:anim calcmode="lin" valueType="num">
                                      <p:cBhvr>
                                        <p:cTn id="34" dur="3000"/>
                                        <p:tgtEl>
                                          <p:spTgt spid="102411"/>
                                        </p:tgtEl>
                                        <p:attrNameLst>
                                          <p:attrName>ppt_w</p:attrName>
                                        </p:attrNameLst>
                                      </p:cBhvr>
                                      <p:tavLst>
                                        <p:tav tm="0">
                                          <p:val>
                                            <p:strVal val="ppt_w"/>
                                          </p:val>
                                        </p:tav>
                                        <p:tav tm="100000">
                                          <p:val>
                                            <p:fltVal val="0"/>
                                          </p:val>
                                        </p:tav>
                                      </p:tavLst>
                                    </p:anim>
                                    <p:anim calcmode="lin" valueType="num">
                                      <p:cBhvr>
                                        <p:cTn id="35" dur="3000"/>
                                        <p:tgtEl>
                                          <p:spTgt spid="102411"/>
                                        </p:tgtEl>
                                        <p:attrNameLst>
                                          <p:attrName>ppt_h</p:attrName>
                                        </p:attrNameLst>
                                      </p:cBhvr>
                                      <p:tavLst>
                                        <p:tav tm="0">
                                          <p:val>
                                            <p:strVal val="ppt_h"/>
                                          </p:val>
                                        </p:tav>
                                        <p:tav tm="100000">
                                          <p:val>
                                            <p:fltVal val="0"/>
                                          </p:val>
                                        </p:tav>
                                      </p:tavLst>
                                    </p:anim>
                                    <p:animEffect transition="out" filter="fade">
                                      <p:cBhvr>
                                        <p:cTn id="36" dur="3000"/>
                                        <p:tgtEl>
                                          <p:spTgt spid="102411"/>
                                        </p:tgtEl>
                                      </p:cBhvr>
                                    </p:animEffect>
                                    <p:set>
                                      <p:cBhvr>
                                        <p:cTn id="37" dur="1" fill="hold">
                                          <p:stCondLst>
                                            <p:cond delay="2999"/>
                                          </p:stCondLst>
                                        </p:cTn>
                                        <p:tgtEl>
                                          <p:spTgt spid="102411"/>
                                        </p:tgtEl>
                                        <p:attrNameLst>
                                          <p:attrName>style.visibility</p:attrName>
                                        </p:attrNameLst>
                                      </p:cBhvr>
                                      <p:to>
                                        <p:strVal val="hidden"/>
                                      </p:to>
                                    </p:set>
                                  </p:childTnLst>
                                </p:cTn>
                              </p:par>
                              <p:par>
                                <p:cTn id="38" presetID="53" presetClass="exit" presetSubtype="0" fill="hold" grpId="1" nodeType="withEffect">
                                  <p:stCondLst>
                                    <p:cond delay="0"/>
                                  </p:stCondLst>
                                  <p:childTnLst>
                                    <p:anim calcmode="lin" valueType="num">
                                      <p:cBhvr>
                                        <p:cTn id="39" dur="5000"/>
                                        <p:tgtEl>
                                          <p:spTgt spid="102404"/>
                                        </p:tgtEl>
                                        <p:attrNameLst>
                                          <p:attrName>ppt_w</p:attrName>
                                        </p:attrNameLst>
                                      </p:cBhvr>
                                      <p:tavLst>
                                        <p:tav tm="0">
                                          <p:val>
                                            <p:strVal val="ppt_w"/>
                                          </p:val>
                                        </p:tav>
                                        <p:tav tm="100000">
                                          <p:val>
                                            <p:fltVal val="0"/>
                                          </p:val>
                                        </p:tav>
                                      </p:tavLst>
                                    </p:anim>
                                    <p:anim calcmode="lin" valueType="num">
                                      <p:cBhvr>
                                        <p:cTn id="40" dur="5000"/>
                                        <p:tgtEl>
                                          <p:spTgt spid="102404"/>
                                        </p:tgtEl>
                                        <p:attrNameLst>
                                          <p:attrName>ppt_h</p:attrName>
                                        </p:attrNameLst>
                                      </p:cBhvr>
                                      <p:tavLst>
                                        <p:tav tm="0">
                                          <p:val>
                                            <p:strVal val="ppt_h"/>
                                          </p:val>
                                        </p:tav>
                                        <p:tav tm="100000">
                                          <p:val>
                                            <p:fltVal val="0"/>
                                          </p:val>
                                        </p:tav>
                                      </p:tavLst>
                                    </p:anim>
                                    <p:animEffect transition="out" filter="fade">
                                      <p:cBhvr>
                                        <p:cTn id="41" dur="5000"/>
                                        <p:tgtEl>
                                          <p:spTgt spid="102404"/>
                                        </p:tgtEl>
                                      </p:cBhvr>
                                    </p:animEffect>
                                    <p:set>
                                      <p:cBhvr>
                                        <p:cTn id="42" dur="1" fill="hold">
                                          <p:stCondLst>
                                            <p:cond delay="4999"/>
                                          </p:stCondLst>
                                        </p:cTn>
                                        <p:tgtEl>
                                          <p:spTgt spid="10240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102410"/>
                                        </p:tgtEl>
                                      </p:cBhvr>
                                    </p:animEffect>
                                    <p:set>
                                      <p:cBhvr>
                                        <p:cTn id="45" dur="1" fill="hold">
                                          <p:stCondLst>
                                            <p:cond delay="2999"/>
                                          </p:stCondLst>
                                        </p:cTn>
                                        <p:tgtEl>
                                          <p:spTgt spid="102410"/>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102412"/>
                                        </p:tgtEl>
                                        <p:attrNameLst>
                                          <p:attrName>style.visibility</p:attrName>
                                        </p:attrNameLst>
                                      </p:cBhvr>
                                      <p:to>
                                        <p:strVal val="visible"/>
                                      </p:to>
                                    </p:set>
                                    <p:animEffect transition="in" filter="fade">
                                      <p:cBhvr>
                                        <p:cTn id="48" dur="50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4" grpId="1"/>
      <p:bldP spid="10240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6" name="Picture 10" descr="DaveMcNhawksyoungBE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219200"/>
            <a:ext cx="3479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06502" name="Text Box 6"/>
          <p:cNvSpPr txBox="1">
            <a:spLocks noChangeArrowheads="1"/>
          </p:cNvSpPr>
          <p:nvPr/>
        </p:nvSpPr>
        <p:spPr bwMode="auto">
          <a:xfrm>
            <a:off x="441960" y="1492312"/>
            <a:ext cx="29241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solidFill>
                  <a:schemeClr val="bg1"/>
                </a:solidFill>
              </a:rPr>
              <a:t>Are brown and can</a:t>
            </a:r>
          </a:p>
          <a:p>
            <a:pPr algn="l"/>
            <a:r>
              <a:rPr lang="en-US" sz="1800" dirty="0">
                <a:solidFill>
                  <a:schemeClr val="bg1"/>
                </a:solidFill>
              </a:rPr>
              <a:t>cause confusion with</a:t>
            </a:r>
          </a:p>
          <a:p>
            <a:pPr algn="l"/>
            <a:r>
              <a:rPr lang="en-US" sz="1800" dirty="0">
                <a:solidFill>
                  <a:schemeClr val="bg1"/>
                </a:solidFill>
              </a:rPr>
              <a:t>other large birds…</a:t>
            </a:r>
          </a:p>
        </p:txBody>
      </p:sp>
      <p:sp>
        <p:nvSpPr>
          <p:cNvPr id="106501" name="Rectangle 5"/>
          <p:cNvSpPr>
            <a:spLocks noChangeArrowheads="1"/>
          </p:cNvSpPr>
          <p:nvPr/>
        </p:nvSpPr>
        <p:spPr bwMode="auto">
          <a:xfrm>
            <a:off x="838200" y="457200"/>
            <a:ext cx="530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rgbClr val="FFFF00"/>
                </a:solidFill>
              </a:rPr>
              <a:t>Immature</a:t>
            </a:r>
            <a:r>
              <a:rPr lang="en-US" sz="3600" dirty="0">
                <a:solidFill>
                  <a:srgbClr val="83FD3F"/>
                </a:solidFill>
              </a:rPr>
              <a:t> </a:t>
            </a:r>
            <a:r>
              <a:rPr lang="en-US" sz="3600" dirty="0">
                <a:solidFill>
                  <a:srgbClr val="FFC000"/>
                </a:solidFill>
              </a:rPr>
              <a:t>Bald Eagles</a:t>
            </a:r>
          </a:p>
        </p:txBody>
      </p:sp>
      <p:pic>
        <p:nvPicPr>
          <p:cNvPr id="106509" name="Picture 13" descr="ShawnCareyjuvie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3912">
            <a:off x="2628901" y="3200402"/>
            <a:ext cx="6324600" cy="2386013"/>
          </a:xfrm>
          <a:prstGeom prst="rect">
            <a:avLst/>
          </a:prstGeom>
          <a:noFill/>
          <a:extLst>
            <a:ext uri="{909E8E84-426E-40DD-AFC4-6F175D3DCCD1}">
              <a14:hiddenFill xmlns:a14="http://schemas.microsoft.com/office/drawing/2010/main">
                <a:solidFill>
                  <a:srgbClr val="FFFFFF"/>
                </a:solidFill>
              </a14:hiddenFill>
            </a:ext>
          </a:extLst>
        </p:spPr>
      </p:pic>
      <p:sp>
        <p:nvSpPr>
          <p:cNvPr id="106508" name="Line 12"/>
          <p:cNvSpPr>
            <a:spLocks noChangeShapeType="1"/>
          </p:cNvSpPr>
          <p:nvPr/>
        </p:nvSpPr>
        <p:spPr bwMode="auto">
          <a:xfrm flipV="1">
            <a:off x="2895600" y="4572000"/>
            <a:ext cx="2590800" cy="609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0" name="Line 14"/>
          <p:cNvSpPr>
            <a:spLocks noChangeShapeType="1"/>
          </p:cNvSpPr>
          <p:nvPr/>
        </p:nvSpPr>
        <p:spPr bwMode="auto">
          <a:xfrm flipV="1">
            <a:off x="4876800" y="4419598"/>
            <a:ext cx="1981200" cy="121920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5" name="Rectangle 9"/>
          <p:cNvSpPr>
            <a:spLocks noChangeArrowheads="1"/>
          </p:cNvSpPr>
          <p:nvPr/>
        </p:nvSpPr>
        <p:spPr bwMode="auto">
          <a:xfrm>
            <a:off x="381000" y="3688139"/>
            <a:ext cx="5562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00" dirty="0">
                <a:solidFill>
                  <a:schemeClr val="bg1"/>
                </a:solidFill>
              </a:rPr>
              <a:t> White can be anywhere,</a:t>
            </a:r>
          </a:p>
          <a:p>
            <a:pPr algn="l"/>
            <a:r>
              <a:rPr lang="en-US" sz="1800" dirty="0">
                <a:solidFill>
                  <a:schemeClr val="bg1"/>
                </a:solidFill>
              </a:rPr>
              <a:t> mottled and blotchy</a:t>
            </a:r>
          </a:p>
        </p:txBody>
      </p:sp>
      <p:sp>
        <p:nvSpPr>
          <p:cNvPr id="106511" name="Line 15"/>
          <p:cNvSpPr>
            <a:spLocks noChangeShapeType="1"/>
          </p:cNvSpPr>
          <p:nvPr/>
        </p:nvSpPr>
        <p:spPr bwMode="auto">
          <a:xfrm flipV="1">
            <a:off x="2514600" y="4876800"/>
            <a:ext cx="3276599" cy="838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0" name="Rectangle 4"/>
          <p:cNvSpPr>
            <a:spLocks noChangeArrowheads="1"/>
          </p:cNvSpPr>
          <p:nvPr/>
        </p:nvSpPr>
        <p:spPr bwMode="auto">
          <a:xfrm>
            <a:off x="0" y="5087034"/>
            <a:ext cx="7315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l"/>
            <a:r>
              <a:rPr lang="en-US" sz="1800" dirty="0">
                <a:solidFill>
                  <a:schemeClr val="bg1"/>
                </a:solidFill>
              </a:rPr>
              <a:t>White in ‘</a:t>
            </a:r>
            <a:r>
              <a:rPr lang="en-US" sz="1800" dirty="0" err="1">
                <a:solidFill>
                  <a:schemeClr val="bg1"/>
                </a:solidFill>
              </a:rPr>
              <a:t>wingpit</a:t>
            </a:r>
            <a:r>
              <a:rPr lang="en-US" sz="1800" dirty="0">
                <a:solidFill>
                  <a:schemeClr val="bg1"/>
                </a:solidFill>
              </a:rPr>
              <a:t>’ area</a:t>
            </a:r>
          </a:p>
          <a:p>
            <a:pPr lvl="1" algn="l"/>
            <a:endParaRPr lang="en-US" sz="1800" dirty="0">
              <a:solidFill>
                <a:schemeClr val="bg1"/>
              </a:solidFill>
            </a:endParaRPr>
          </a:p>
          <a:p>
            <a:pPr algn="l"/>
            <a:r>
              <a:rPr lang="en-US" sz="1800" dirty="0">
                <a:solidFill>
                  <a:schemeClr val="bg1"/>
                </a:solidFill>
              </a:rPr>
              <a:t>      Also, on belly and along line of wing</a:t>
            </a:r>
          </a:p>
        </p:txBody>
      </p:sp>
      <p:sp>
        <p:nvSpPr>
          <p:cNvPr id="106504" name="Rectangle 8"/>
          <p:cNvSpPr>
            <a:spLocks noChangeArrowheads="1"/>
          </p:cNvSpPr>
          <p:nvPr/>
        </p:nvSpPr>
        <p:spPr bwMode="auto">
          <a:xfrm>
            <a:off x="381000" y="2717800"/>
            <a:ext cx="34563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solidFill>
                  <a:schemeClr val="bg1"/>
                </a:solidFill>
              </a:rPr>
              <a:t> It takes 5 years to reach</a:t>
            </a:r>
          </a:p>
          <a:p>
            <a:pPr algn="l"/>
            <a:r>
              <a:rPr lang="en-US" sz="1800" dirty="0">
                <a:solidFill>
                  <a:schemeClr val="bg1"/>
                </a:solidFill>
              </a:rPr>
              <a:t> adult plumage</a:t>
            </a:r>
          </a:p>
        </p:txBody>
      </p:sp>
      <p:pic>
        <p:nvPicPr>
          <p:cNvPr id="106507" name="Picture 11" descr="DaveMcNHY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60133"/>
            <a:ext cx="2408458" cy="2160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02"/>
                                        </p:tgtEl>
                                        <p:attrNameLst>
                                          <p:attrName>style.visibility</p:attrName>
                                        </p:attrNameLst>
                                      </p:cBhvr>
                                      <p:to>
                                        <p:strVal val="visible"/>
                                      </p:to>
                                    </p:set>
                                    <p:animEffect transition="in" filter="fade">
                                      <p:cBhvr>
                                        <p:cTn id="7" dur="2000"/>
                                        <p:tgtEl>
                                          <p:spTgt spid="10650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6506"/>
                                        </p:tgtEl>
                                        <p:attrNameLst>
                                          <p:attrName>style.visibility</p:attrName>
                                        </p:attrNameLst>
                                      </p:cBhvr>
                                      <p:to>
                                        <p:strVal val="visible"/>
                                      </p:to>
                                    </p:set>
                                    <p:animEffect transition="in" filter="fade">
                                      <p:cBhvr>
                                        <p:cTn id="11" dur="3000"/>
                                        <p:tgtEl>
                                          <p:spTgt spid="106506"/>
                                        </p:tgtEl>
                                      </p:cBhvr>
                                    </p:animEffect>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06504"/>
                                        </p:tgtEl>
                                        <p:attrNameLst>
                                          <p:attrName>style.visibility</p:attrName>
                                        </p:attrNameLst>
                                      </p:cBhvr>
                                      <p:to>
                                        <p:strVal val="visible"/>
                                      </p:to>
                                    </p:set>
                                    <p:animEffect transition="in" filter="fade">
                                      <p:cBhvr>
                                        <p:cTn id="15" dur="2000"/>
                                        <p:tgtEl>
                                          <p:spTgt spid="106504"/>
                                        </p:tgtEl>
                                      </p:cBhvr>
                                    </p:animEffect>
                                  </p:childTnLst>
                                </p:cTn>
                              </p:par>
                            </p:childTnLst>
                          </p:cTn>
                        </p:par>
                        <p:par>
                          <p:cTn id="16" fill="hold" nodeType="afterGroup">
                            <p:stCondLst>
                              <p:cond delay="7000"/>
                            </p:stCondLst>
                            <p:childTnLst>
                              <p:par>
                                <p:cTn id="17" presetID="9" presetClass="emph" presetSubtype="0" nodeType="afterEffect">
                                  <p:stCondLst>
                                    <p:cond delay="3000"/>
                                  </p:stCondLst>
                                  <p:childTnLst>
                                    <p:set>
                                      <p:cBhvr rctx="PPT">
                                        <p:cTn id="18" dur="indefinite"/>
                                        <p:tgtEl>
                                          <p:spTgt spid="106506"/>
                                        </p:tgtEl>
                                        <p:attrNameLst>
                                          <p:attrName>style.opacity</p:attrName>
                                        </p:attrNameLst>
                                      </p:cBhvr>
                                      <p:to>
                                        <p:strVal val="0.25"/>
                                      </p:to>
                                    </p:set>
                                    <p:animEffect filter="image" prLst="opacity: 0.25">
                                      <p:cBhvr rctx="IE">
                                        <p:cTn id="19" dur="indefinite"/>
                                        <p:tgtEl>
                                          <p:spTgt spid="106506"/>
                                        </p:tgtEl>
                                      </p:cBhvr>
                                    </p:animEffect>
                                  </p:childTnLst>
                                </p:cTn>
                              </p:par>
                              <p:par>
                                <p:cTn id="20" presetID="53" presetClass="exit" presetSubtype="0" fill="hold" nodeType="withEffect">
                                  <p:stCondLst>
                                    <p:cond delay="1000"/>
                                  </p:stCondLst>
                                  <p:childTnLst>
                                    <p:anim calcmode="lin" valueType="num">
                                      <p:cBhvr>
                                        <p:cTn id="21" dur="2000"/>
                                        <p:tgtEl>
                                          <p:spTgt spid="106506"/>
                                        </p:tgtEl>
                                        <p:attrNameLst>
                                          <p:attrName>ppt_w</p:attrName>
                                        </p:attrNameLst>
                                      </p:cBhvr>
                                      <p:tavLst>
                                        <p:tav tm="0">
                                          <p:val>
                                            <p:strVal val="ppt_w"/>
                                          </p:val>
                                        </p:tav>
                                        <p:tav tm="100000">
                                          <p:val>
                                            <p:fltVal val="0"/>
                                          </p:val>
                                        </p:tav>
                                      </p:tavLst>
                                    </p:anim>
                                    <p:anim calcmode="lin" valueType="num">
                                      <p:cBhvr>
                                        <p:cTn id="22" dur="2000"/>
                                        <p:tgtEl>
                                          <p:spTgt spid="106506"/>
                                        </p:tgtEl>
                                        <p:attrNameLst>
                                          <p:attrName>ppt_h</p:attrName>
                                        </p:attrNameLst>
                                      </p:cBhvr>
                                      <p:tavLst>
                                        <p:tav tm="0">
                                          <p:val>
                                            <p:strVal val="ppt_h"/>
                                          </p:val>
                                        </p:tav>
                                        <p:tav tm="100000">
                                          <p:val>
                                            <p:fltVal val="0"/>
                                          </p:val>
                                        </p:tav>
                                      </p:tavLst>
                                    </p:anim>
                                    <p:animEffect transition="out" filter="fade">
                                      <p:cBhvr>
                                        <p:cTn id="23" dur="2000"/>
                                        <p:tgtEl>
                                          <p:spTgt spid="106506"/>
                                        </p:tgtEl>
                                      </p:cBhvr>
                                    </p:animEffect>
                                    <p:set>
                                      <p:cBhvr>
                                        <p:cTn id="24" dur="1" fill="hold">
                                          <p:stCondLst>
                                            <p:cond delay="1999"/>
                                          </p:stCondLst>
                                        </p:cTn>
                                        <p:tgtEl>
                                          <p:spTgt spid="106506"/>
                                        </p:tgtEl>
                                        <p:attrNameLst>
                                          <p:attrName>style.visibility</p:attrName>
                                        </p:attrNameLst>
                                      </p:cBhvr>
                                      <p:to>
                                        <p:strVal val="hidden"/>
                                      </p:to>
                                    </p:set>
                                  </p:childTnLst>
                                </p:cTn>
                              </p:par>
                            </p:childTnLst>
                          </p:cTn>
                        </p:par>
                        <p:par>
                          <p:cTn id="25" fill="hold" nodeType="afterGroup">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06505"/>
                                        </p:tgtEl>
                                        <p:attrNameLst>
                                          <p:attrName>style.visibility</p:attrName>
                                        </p:attrNameLst>
                                      </p:cBhvr>
                                      <p:to>
                                        <p:strVal val="visible"/>
                                      </p:to>
                                    </p:set>
                                    <p:animEffect transition="in" filter="fade">
                                      <p:cBhvr>
                                        <p:cTn id="28" dur="2000"/>
                                        <p:tgtEl>
                                          <p:spTgt spid="106505"/>
                                        </p:tgtEl>
                                      </p:cBhvr>
                                    </p:animEffect>
                                  </p:childTnLst>
                                </p:cTn>
                              </p:par>
                            </p:childTnLst>
                          </p:cTn>
                        </p:par>
                        <p:par>
                          <p:cTn id="29" fill="hold" nodeType="afterGroup">
                            <p:stCondLst>
                              <p:cond delay="12000"/>
                            </p:stCondLst>
                            <p:childTnLst>
                              <p:par>
                                <p:cTn id="30" presetID="53" presetClass="entr" presetSubtype="0" fill="hold" nodeType="afterEffect">
                                  <p:stCondLst>
                                    <p:cond delay="0"/>
                                  </p:stCondLst>
                                  <p:childTnLst>
                                    <p:set>
                                      <p:cBhvr>
                                        <p:cTn id="31" dur="1" fill="hold">
                                          <p:stCondLst>
                                            <p:cond delay="0"/>
                                          </p:stCondLst>
                                        </p:cTn>
                                        <p:tgtEl>
                                          <p:spTgt spid="106507"/>
                                        </p:tgtEl>
                                        <p:attrNameLst>
                                          <p:attrName>style.visibility</p:attrName>
                                        </p:attrNameLst>
                                      </p:cBhvr>
                                      <p:to>
                                        <p:strVal val="visible"/>
                                      </p:to>
                                    </p:set>
                                    <p:anim calcmode="lin" valueType="num">
                                      <p:cBhvr>
                                        <p:cTn id="32" dur="3000" fill="hold"/>
                                        <p:tgtEl>
                                          <p:spTgt spid="106507"/>
                                        </p:tgtEl>
                                        <p:attrNameLst>
                                          <p:attrName>ppt_w</p:attrName>
                                        </p:attrNameLst>
                                      </p:cBhvr>
                                      <p:tavLst>
                                        <p:tav tm="0">
                                          <p:val>
                                            <p:fltVal val="0"/>
                                          </p:val>
                                        </p:tav>
                                        <p:tav tm="100000">
                                          <p:val>
                                            <p:strVal val="#ppt_w"/>
                                          </p:val>
                                        </p:tav>
                                      </p:tavLst>
                                    </p:anim>
                                    <p:anim calcmode="lin" valueType="num">
                                      <p:cBhvr>
                                        <p:cTn id="33" dur="3000" fill="hold"/>
                                        <p:tgtEl>
                                          <p:spTgt spid="106507"/>
                                        </p:tgtEl>
                                        <p:attrNameLst>
                                          <p:attrName>ppt_h</p:attrName>
                                        </p:attrNameLst>
                                      </p:cBhvr>
                                      <p:tavLst>
                                        <p:tav tm="0">
                                          <p:val>
                                            <p:fltVal val="0"/>
                                          </p:val>
                                        </p:tav>
                                        <p:tav tm="100000">
                                          <p:val>
                                            <p:strVal val="#ppt_h"/>
                                          </p:val>
                                        </p:tav>
                                      </p:tavLst>
                                    </p:anim>
                                    <p:animEffect transition="in" filter="fade">
                                      <p:cBhvr>
                                        <p:cTn id="34" dur="3000"/>
                                        <p:tgtEl>
                                          <p:spTgt spid="106507"/>
                                        </p:tgtEl>
                                      </p:cBhvr>
                                    </p:animEffect>
                                  </p:childTnLst>
                                </p:cTn>
                              </p:par>
                            </p:childTnLst>
                          </p:cTn>
                        </p:par>
                        <p:par>
                          <p:cTn id="35" fill="hold" nodeType="afterGroup">
                            <p:stCondLst>
                              <p:cond delay="15000"/>
                            </p:stCondLst>
                            <p:childTnLst>
                              <p:par>
                                <p:cTn id="36" presetID="53" presetClass="entr" presetSubtype="0" fill="hold" nodeType="afterEffect">
                                  <p:stCondLst>
                                    <p:cond delay="0"/>
                                  </p:stCondLst>
                                  <p:childTnLst>
                                    <p:set>
                                      <p:cBhvr>
                                        <p:cTn id="37" dur="1" fill="hold">
                                          <p:stCondLst>
                                            <p:cond delay="0"/>
                                          </p:stCondLst>
                                        </p:cTn>
                                        <p:tgtEl>
                                          <p:spTgt spid="106500">
                                            <p:txEl>
                                              <p:pRg st="0" end="0"/>
                                            </p:txEl>
                                          </p:spTgt>
                                        </p:tgtEl>
                                        <p:attrNameLst>
                                          <p:attrName>style.visibility</p:attrName>
                                        </p:attrNameLst>
                                      </p:cBhvr>
                                      <p:to>
                                        <p:strVal val="visible"/>
                                      </p:to>
                                    </p:set>
                                    <p:anim calcmode="lin" valueType="num">
                                      <p:cBhvr>
                                        <p:cTn id="38" dur="2000" fill="hold"/>
                                        <p:tgtEl>
                                          <p:spTgt spid="106500">
                                            <p:txEl>
                                              <p:pRg st="0" end="0"/>
                                            </p:txEl>
                                          </p:spTgt>
                                        </p:tgtEl>
                                        <p:attrNameLst>
                                          <p:attrName>ppt_w</p:attrName>
                                        </p:attrNameLst>
                                      </p:cBhvr>
                                      <p:tavLst>
                                        <p:tav tm="0">
                                          <p:val>
                                            <p:fltVal val="0"/>
                                          </p:val>
                                        </p:tav>
                                        <p:tav tm="100000">
                                          <p:val>
                                            <p:strVal val="#ppt_w"/>
                                          </p:val>
                                        </p:tav>
                                      </p:tavLst>
                                    </p:anim>
                                    <p:anim calcmode="lin" valueType="num">
                                      <p:cBhvr>
                                        <p:cTn id="39" dur="2000" fill="hold"/>
                                        <p:tgtEl>
                                          <p:spTgt spid="106500">
                                            <p:txEl>
                                              <p:pRg st="0" end="0"/>
                                            </p:txEl>
                                          </p:spTgt>
                                        </p:tgtEl>
                                        <p:attrNameLst>
                                          <p:attrName>ppt_h</p:attrName>
                                        </p:attrNameLst>
                                      </p:cBhvr>
                                      <p:tavLst>
                                        <p:tav tm="0">
                                          <p:val>
                                            <p:fltVal val="0"/>
                                          </p:val>
                                        </p:tav>
                                        <p:tav tm="100000">
                                          <p:val>
                                            <p:strVal val="#ppt_h"/>
                                          </p:val>
                                        </p:tav>
                                      </p:tavLst>
                                    </p:anim>
                                    <p:animEffect transition="in" filter="fade">
                                      <p:cBhvr>
                                        <p:cTn id="40" dur="2000"/>
                                        <p:tgtEl>
                                          <p:spTgt spid="106500">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6508"/>
                                        </p:tgtEl>
                                        <p:attrNameLst>
                                          <p:attrName>style.visibility</p:attrName>
                                        </p:attrNameLst>
                                      </p:cBhvr>
                                      <p:to>
                                        <p:strVal val="visible"/>
                                      </p:to>
                                    </p:set>
                                    <p:animEffect transition="in" filter="wipe(down)">
                                      <p:cBhvr>
                                        <p:cTn id="43" dur="2000"/>
                                        <p:tgtEl>
                                          <p:spTgt spid="106508"/>
                                        </p:tgtEl>
                                      </p:cBhvr>
                                    </p:animEffect>
                                  </p:childTnLst>
                                </p:cTn>
                              </p:par>
                              <p:par>
                                <p:cTn id="44" presetID="53" presetClass="entr" presetSubtype="0" fill="hold" nodeType="withEffect">
                                  <p:stCondLst>
                                    <p:cond delay="0"/>
                                  </p:stCondLst>
                                  <p:childTnLst>
                                    <p:set>
                                      <p:cBhvr>
                                        <p:cTn id="45" dur="1" fill="hold">
                                          <p:stCondLst>
                                            <p:cond delay="0"/>
                                          </p:stCondLst>
                                        </p:cTn>
                                        <p:tgtEl>
                                          <p:spTgt spid="106509"/>
                                        </p:tgtEl>
                                        <p:attrNameLst>
                                          <p:attrName>style.visibility</p:attrName>
                                        </p:attrNameLst>
                                      </p:cBhvr>
                                      <p:to>
                                        <p:strVal val="visible"/>
                                      </p:to>
                                    </p:set>
                                    <p:anim calcmode="lin" valueType="num">
                                      <p:cBhvr>
                                        <p:cTn id="46" dur="2000" fill="hold"/>
                                        <p:tgtEl>
                                          <p:spTgt spid="106509"/>
                                        </p:tgtEl>
                                        <p:attrNameLst>
                                          <p:attrName>ppt_w</p:attrName>
                                        </p:attrNameLst>
                                      </p:cBhvr>
                                      <p:tavLst>
                                        <p:tav tm="0">
                                          <p:val>
                                            <p:fltVal val="0"/>
                                          </p:val>
                                        </p:tav>
                                        <p:tav tm="100000">
                                          <p:val>
                                            <p:strVal val="#ppt_w"/>
                                          </p:val>
                                        </p:tav>
                                      </p:tavLst>
                                    </p:anim>
                                    <p:anim calcmode="lin" valueType="num">
                                      <p:cBhvr>
                                        <p:cTn id="47" dur="2000" fill="hold"/>
                                        <p:tgtEl>
                                          <p:spTgt spid="106509"/>
                                        </p:tgtEl>
                                        <p:attrNameLst>
                                          <p:attrName>ppt_h</p:attrName>
                                        </p:attrNameLst>
                                      </p:cBhvr>
                                      <p:tavLst>
                                        <p:tav tm="0">
                                          <p:val>
                                            <p:fltVal val="0"/>
                                          </p:val>
                                        </p:tav>
                                        <p:tav tm="100000">
                                          <p:val>
                                            <p:strVal val="#ppt_h"/>
                                          </p:val>
                                        </p:tav>
                                      </p:tavLst>
                                    </p:anim>
                                    <p:animEffect transition="in" filter="fade">
                                      <p:cBhvr>
                                        <p:cTn id="48" dur="2000"/>
                                        <p:tgtEl>
                                          <p:spTgt spid="106509"/>
                                        </p:tgtEl>
                                      </p:cBhvr>
                                    </p:animEffect>
                                  </p:childTnLst>
                                </p:cTn>
                              </p:par>
                            </p:childTnLst>
                          </p:cTn>
                        </p:par>
                        <p:par>
                          <p:cTn id="49" fill="hold" nodeType="afterGroup">
                            <p:stCondLst>
                              <p:cond delay="17000"/>
                            </p:stCondLst>
                            <p:childTnLst>
                              <p:par>
                                <p:cTn id="50" presetID="53" presetClass="entr" presetSubtype="0" fill="hold" nodeType="afterEffect">
                                  <p:stCondLst>
                                    <p:cond delay="500"/>
                                  </p:stCondLst>
                                  <p:childTnLst>
                                    <p:set>
                                      <p:cBhvr>
                                        <p:cTn id="51" dur="1" fill="hold">
                                          <p:stCondLst>
                                            <p:cond delay="0"/>
                                          </p:stCondLst>
                                        </p:cTn>
                                        <p:tgtEl>
                                          <p:spTgt spid="106500">
                                            <p:txEl>
                                              <p:pRg st="2" end="2"/>
                                            </p:txEl>
                                          </p:spTgt>
                                        </p:tgtEl>
                                        <p:attrNameLst>
                                          <p:attrName>style.visibility</p:attrName>
                                        </p:attrNameLst>
                                      </p:cBhvr>
                                      <p:to>
                                        <p:strVal val="visible"/>
                                      </p:to>
                                    </p:set>
                                    <p:anim calcmode="lin" valueType="num">
                                      <p:cBhvr>
                                        <p:cTn id="52" dur="2000" fill="hold"/>
                                        <p:tgtEl>
                                          <p:spTgt spid="106500">
                                            <p:txEl>
                                              <p:pRg st="2" end="2"/>
                                            </p:txEl>
                                          </p:spTgt>
                                        </p:tgtEl>
                                        <p:attrNameLst>
                                          <p:attrName>ppt_w</p:attrName>
                                        </p:attrNameLst>
                                      </p:cBhvr>
                                      <p:tavLst>
                                        <p:tav tm="0">
                                          <p:val>
                                            <p:fltVal val="0"/>
                                          </p:val>
                                        </p:tav>
                                        <p:tav tm="100000">
                                          <p:val>
                                            <p:strVal val="#ppt_w"/>
                                          </p:val>
                                        </p:tav>
                                      </p:tavLst>
                                    </p:anim>
                                    <p:anim calcmode="lin" valueType="num">
                                      <p:cBhvr>
                                        <p:cTn id="53" dur="2000" fill="hold"/>
                                        <p:tgtEl>
                                          <p:spTgt spid="106500">
                                            <p:txEl>
                                              <p:pRg st="2" end="2"/>
                                            </p:txEl>
                                          </p:spTgt>
                                        </p:tgtEl>
                                        <p:attrNameLst>
                                          <p:attrName>ppt_h</p:attrName>
                                        </p:attrNameLst>
                                      </p:cBhvr>
                                      <p:tavLst>
                                        <p:tav tm="0">
                                          <p:val>
                                            <p:fltVal val="0"/>
                                          </p:val>
                                        </p:tav>
                                        <p:tav tm="100000">
                                          <p:val>
                                            <p:strVal val="#ppt_h"/>
                                          </p:val>
                                        </p:tav>
                                      </p:tavLst>
                                    </p:anim>
                                    <p:animEffect transition="in" filter="fade">
                                      <p:cBhvr>
                                        <p:cTn id="54" dur="2000"/>
                                        <p:tgtEl>
                                          <p:spTgt spid="106500">
                                            <p:txEl>
                                              <p:pRg st="2" end="2"/>
                                            </p:txEl>
                                          </p:spTgt>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106511"/>
                                        </p:tgtEl>
                                        <p:attrNameLst>
                                          <p:attrName>style.visibility</p:attrName>
                                        </p:attrNameLst>
                                      </p:cBhvr>
                                      <p:to>
                                        <p:strVal val="visible"/>
                                      </p:to>
                                    </p:set>
                                    <p:animEffect transition="in" filter="wipe(down)">
                                      <p:cBhvr>
                                        <p:cTn id="57" dur="2000"/>
                                        <p:tgtEl>
                                          <p:spTgt spid="106511"/>
                                        </p:tgtEl>
                                      </p:cBhvr>
                                    </p:animEffect>
                                  </p:childTnLst>
                                </p:cTn>
                              </p:par>
                              <p:par>
                                <p:cTn id="58" presetID="22" presetClass="entr" presetSubtype="4" fill="hold" grpId="0" nodeType="withEffect">
                                  <p:stCondLst>
                                    <p:cond delay="500"/>
                                  </p:stCondLst>
                                  <p:childTnLst>
                                    <p:set>
                                      <p:cBhvr>
                                        <p:cTn id="59" dur="1" fill="hold">
                                          <p:stCondLst>
                                            <p:cond delay="0"/>
                                          </p:stCondLst>
                                        </p:cTn>
                                        <p:tgtEl>
                                          <p:spTgt spid="106510"/>
                                        </p:tgtEl>
                                        <p:attrNameLst>
                                          <p:attrName>style.visibility</p:attrName>
                                        </p:attrNameLst>
                                      </p:cBhvr>
                                      <p:to>
                                        <p:strVal val="visible"/>
                                      </p:to>
                                    </p:set>
                                    <p:animEffect transition="in" filter="wipe(down)">
                                      <p:cBhvr>
                                        <p:cTn id="60" dur="2000"/>
                                        <p:tgtEl>
                                          <p:spTgt spid="106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106508" grpId="0" animBg="1"/>
      <p:bldP spid="106510" grpId="0" animBg="1"/>
      <p:bldP spid="106505" grpId="0"/>
      <p:bldP spid="106511" grpId="0" animBg="1"/>
      <p:bldP spid="10650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ilhouetteGoldenEa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39345">
            <a:off x="1681118" y="2323093"/>
            <a:ext cx="1282700" cy="3530600"/>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ChangeArrowheads="1"/>
          </p:cNvSpPr>
          <p:nvPr/>
        </p:nvSpPr>
        <p:spPr bwMode="auto">
          <a:xfrm>
            <a:off x="228600" y="334962"/>
            <a:ext cx="390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Golden Eagle</a:t>
            </a:r>
          </a:p>
        </p:txBody>
      </p:sp>
      <p:sp>
        <p:nvSpPr>
          <p:cNvPr id="109572" name="Text Box 4"/>
          <p:cNvSpPr txBox="1">
            <a:spLocks noChangeArrowheads="1"/>
          </p:cNvSpPr>
          <p:nvPr/>
        </p:nvSpPr>
        <p:spPr bwMode="auto">
          <a:xfrm>
            <a:off x="2307228" y="1222314"/>
            <a:ext cx="556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chemeClr val="bg1"/>
                </a:solidFill>
              </a:rPr>
              <a:t>Large, dark  soaring bird</a:t>
            </a:r>
            <a:endParaRPr lang="en-US" b="0" dirty="0">
              <a:solidFill>
                <a:schemeClr val="bg1"/>
              </a:solidFill>
            </a:endParaRPr>
          </a:p>
        </p:txBody>
      </p:sp>
      <p:pic>
        <p:nvPicPr>
          <p:cNvPr id="271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136" y="2057400"/>
            <a:ext cx="4880064" cy="394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62600" y="6096000"/>
            <a:ext cx="1828800" cy="461665"/>
          </a:xfrm>
          <a:prstGeom prst="rect">
            <a:avLst/>
          </a:prstGeom>
          <a:noFill/>
        </p:spPr>
        <p:txBody>
          <a:bodyPr wrap="square" rtlCol="0">
            <a:spAutoFit/>
          </a:bodyPr>
          <a:lstStyle/>
          <a:p>
            <a:r>
              <a:rPr lang="en-US" dirty="0">
                <a:solidFill>
                  <a:schemeClr val="bg1"/>
                </a:solidFill>
              </a:rPr>
              <a:t>Adult</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2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5910809" cy="4777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70" name="Text Box 6"/>
          <p:cNvSpPr txBox="1">
            <a:spLocks noChangeArrowheads="1"/>
          </p:cNvSpPr>
          <p:nvPr/>
        </p:nvSpPr>
        <p:spPr bwMode="auto">
          <a:xfrm>
            <a:off x="185311" y="152400"/>
            <a:ext cx="39885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Golden Eagles </a:t>
            </a:r>
          </a:p>
        </p:txBody>
      </p:sp>
      <p:sp>
        <p:nvSpPr>
          <p:cNvPr id="113672" name="Line 8"/>
          <p:cNvSpPr>
            <a:spLocks noChangeShapeType="1"/>
          </p:cNvSpPr>
          <p:nvPr/>
        </p:nvSpPr>
        <p:spPr bwMode="auto">
          <a:xfrm flipH="1">
            <a:off x="5029200" y="1645792"/>
            <a:ext cx="990600" cy="193560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1" name="Text Box 7"/>
          <p:cNvSpPr txBox="1">
            <a:spLocks noChangeArrowheads="1"/>
          </p:cNvSpPr>
          <p:nvPr/>
        </p:nvSpPr>
        <p:spPr bwMode="auto">
          <a:xfrm>
            <a:off x="3958828" y="778410"/>
            <a:ext cx="37766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chemeClr val="bg1"/>
                </a:solidFill>
              </a:rPr>
              <a:t>Have “golden” feathers on the nape</a:t>
            </a:r>
          </a:p>
        </p:txBody>
      </p:sp>
      <p:sp>
        <p:nvSpPr>
          <p:cNvPr id="113673" name="Text Box 9"/>
          <p:cNvSpPr txBox="1">
            <a:spLocks noChangeArrowheads="1"/>
          </p:cNvSpPr>
          <p:nvPr/>
        </p:nvSpPr>
        <p:spPr bwMode="auto">
          <a:xfrm rot="-449037">
            <a:off x="484867" y="4113183"/>
            <a:ext cx="27815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a:solidFill>
                  <a:schemeClr val="bg1"/>
                </a:solidFill>
              </a:rPr>
              <a:t>Note: long-</a:t>
            </a:r>
            <a:r>
              <a:rPr lang="en-US" sz="2000" i="1" dirty="0" err="1">
                <a:solidFill>
                  <a:schemeClr val="bg1"/>
                </a:solidFill>
              </a:rPr>
              <a:t>ish</a:t>
            </a:r>
            <a:r>
              <a:rPr lang="en-US" sz="2000" i="1" dirty="0">
                <a:solidFill>
                  <a:schemeClr val="bg1"/>
                </a:solidFill>
              </a:rPr>
              <a:t> tail</a:t>
            </a:r>
          </a:p>
        </p:txBody>
      </p:sp>
      <p:sp>
        <p:nvSpPr>
          <p:cNvPr id="113675" name="Text Box 11"/>
          <p:cNvSpPr txBox="1">
            <a:spLocks noChangeArrowheads="1"/>
          </p:cNvSpPr>
          <p:nvPr/>
        </p:nvSpPr>
        <p:spPr bwMode="auto">
          <a:xfrm>
            <a:off x="291275" y="5410200"/>
            <a:ext cx="377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i="1" dirty="0">
                <a:solidFill>
                  <a:schemeClr val="bg1"/>
                </a:solidFill>
              </a:rPr>
              <a:t>and relatively small head</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3671"/>
                                        </p:tgtEl>
                                        <p:attrNameLst>
                                          <p:attrName>style.visibility</p:attrName>
                                        </p:attrNameLst>
                                      </p:cBhvr>
                                      <p:to>
                                        <p:strVal val="visible"/>
                                      </p:to>
                                    </p:set>
                                    <p:anim calcmode="lin" valueType="num">
                                      <p:cBhvr>
                                        <p:cTn id="7" dur="2000" fill="hold"/>
                                        <p:tgtEl>
                                          <p:spTgt spid="113671"/>
                                        </p:tgtEl>
                                        <p:attrNameLst>
                                          <p:attrName>ppt_w</p:attrName>
                                        </p:attrNameLst>
                                      </p:cBhvr>
                                      <p:tavLst>
                                        <p:tav tm="0">
                                          <p:val>
                                            <p:strVal val="#ppt_w*0.70"/>
                                          </p:val>
                                        </p:tav>
                                        <p:tav tm="100000">
                                          <p:val>
                                            <p:strVal val="#ppt_w"/>
                                          </p:val>
                                        </p:tav>
                                      </p:tavLst>
                                    </p:anim>
                                    <p:anim calcmode="lin" valueType="num">
                                      <p:cBhvr>
                                        <p:cTn id="8" dur="2000" fill="hold"/>
                                        <p:tgtEl>
                                          <p:spTgt spid="113671"/>
                                        </p:tgtEl>
                                        <p:attrNameLst>
                                          <p:attrName>ppt_h</p:attrName>
                                        </p:attrNameLst>
                                      </p:cBhvr>
                                      <p:tavLst>
                                        <p:tav tm="0">
                                          <p:val>
                                            <p:strVal val="#ppt_h"/>
                                          </p:val>
                                        </p:tav>
                                        <p:tav tm="100000">
                                          <p:val>
                                            <p:strVal val="#ppt_h"/>
                                          </p:val>
                                        </p:tav>
                                      </p:tavLst>
                                    </p:anim>
                                    <p:animEffect transition="in" filter="fade">
                                      <p:cBhvr>
                                        <p:cTn id="9" dur="2000"/>
                                        <p:tgtEl>
                                          <p:spTgt spid="113671"/>
                                        </p:tgtEl>
                                      </p:cBhvr>
                                    </p:animEffect>
                                  </p:childTnLst>
                                </p:cTn>
                              </p:par>
                            </p:childTnLst>
                          </p:cTn>
                        </p:par>
                        <p:par>
                          <p:cTn id="10" fill="hold" nodeType="afterGroup">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113672"/>
                                        </p:tgtEl>
                                        <p:attrNameLst>
                                          <p:attrName>style.visibility</p:attrName>
                                        </p:attrNameLst>
                                      </p:cBhvr>
                                      <p:to>
                                        <p:strVal val="visible"/>
                                      </p:to>
                                    </p:set>
                                    <p:animEffect transition="in" filter="wipe(up)">
                                      <p:cBhvr>
                                        <p:cTn id="13" dur="2000"/>
                                        <p:tgtEl>
                                          <p:spTgt spid="113672"/>
                                        </p:tgtEl>
                                      </p:cBhvr>
                                    </p:animEffect>
                                  </p:childTnLst>
                                </p:cTn>
                              </p:par>
                            </p:childTnLst>
                          </p:cTn>
                        </p:par>
                        <p:par>
                          <p:cTn id="14" fill="hold" nodeType="afterGroup">
                            <p:stCondLst>
                              <p:cond delay="4000"/>
                            </p:stCondLst>
                            <p:childTnLst>
                              <p:par>
                                <p:cTn id="15" presetID="55" presetClass="entr" presetSubtype="0" fill="hold" grpId="0" nodeType="afterEffect">
                                  <p:stCondLst>
                                    <p:cond delay="500"/>
                                  </p:stCondLst>
                                  <p:childTnLst>
                                    <p:set>
                                      <p:cBhvr>
                                        <p:cTn id="16" dur="1" fill="hold">
                                          <p:stCondLst>
                                            <p:cond delay="0"/>
                                          </p:stCondLst>
                                        </p:cTn>
                                        <p:tgtEl>
                                          <p:spTgt spid="113673"/>
                                        </p:tgtEl>
                                        <p:attrNameLst>
                                          <p:attrName>style.visibility</p:attrName>
                                        </p:attrNameLst>
                                      </p:cBhvr>
                                      <p:to>
                                        <p:strVal val="visible"/>
                                      </p:to>
                                    </p:set>
                                    <p:anim calcmode="lin" valueType="num">
                                      <p:cBhvr>
                                        <p:cTn id="17" dur="2000" fill="hold"/>
                                        <p:tgtEl>
                                          <p:spTgt spid="113673"/>
                                        </p:tgtEl>
                                        <p:attrNameLst>
                                          <p:attrName>ppt_w</p:attrName>
                                        </p:attrNameLst>
                                      </p:cBhvr>
                                      <p:tavLst>
                                        <p:tav tm="0">
                                          <p:val>
                                            <p:strVal val="#ppt_w*0.70"/>
                                          </p:val>
                                        </p:tav>
                                        <p:tav tm="100000">
                                          <p:val>
                                            <p:strVal val="#ppt_w"/>
                                          </p:val>
                                        </p:tav>
                                      </p:tavLst>
                                    </p:anim>
                                    <p:anim calcmode="lin" valueType="num">
                                      <p:cBhvr>
                                        <p:cTn id="18" dur="2000" fill="hold"/>
                                        <p:tgtEl>
                                          <p:spTgt spid="113673"/>
                                        </p:tgtEl>
                                        <p:attrNameLst>
                                          <p:attrName>ppt_h</p:attrName>
                                        </p:attrNameLst>
                                      </p:cBhvr>
                                      <p:tavLst>
                                        <p:tav tm="0">
                                          <p:val>
                                            <p:strVal val="#ppt_h"/>
                                          </p:val>
                                        </p:tav>
                                        <p:tav tm="100000">
                                          <p:val>
                                            <p:strVal val="#ppt_h"/>
                                          </p:val>
                                        </p:tav>
                                      </p:tavLst>
                                    </p:anim>
                                    <p:animEffect transition="in" filter="fade">
                                      <p:cBhvr>
                                        <p:cTn id="19" dur="2000"/>
                                        <p:tgtEl>
                                          <p:spTgt spid="113673"/>
                                        </p:tgtEl>
                                      </p:cBhvr>
                                    </p:animEffect>
                                  </p:childTnLst>
                                </p:cTn>
                              </p:par>
                            </p:childTnLst>
                          </p:cTn>
                        </p:par>
                        <p:par>
                          <p:cTn id="20" fill="hold" nodeType="afterGroup">
                            <p:stCondLst>
                              <p:cond delay="6500"/>
                            </p:stCondLst>
                            <p:childTnLst>
                              <p:par>
                                <p:cTn id="21" presetID="55" presetClass="entr" presetSubtype="0" fill="hold" grpId="0" nodeType="afterEffect">
                                  <p:stCondLst>
                                    <p:cond delay="0"/>
                                  </p:stCondLst>
                                  <p:childTnLst>
                                    <p:set>
                                      <p:cBhvr>
                                        <p:cTn id="22" dur="1" fill="hold">
                                          <p:stCondLst>
                                            <p:cond delay="0"/>
                                          </p:stCondLst>
                                        </p:cTn>
                                        <p:tgtEl>
                                          <p:spTgt spid="113675"/>
                                        </p:tgtEl>
                                        <p:attrNameLst>
                                          <p:attrName>style.visibility</p:attrName>
                                        </p:attrNameLst>
                                      </p:cBhvr>
                                      <p:to>
                                        <p:strVal val="visible"/>
                                      </p:to>
                                    </p:set>
                                    <p:anim calcmode="lin" valueType="num">
                                      <p:cBhvr>
                                        <p:cTn id="23" dur="2000" fill="hold"/>
                                        <p:tgtEl>
                                          <p:spTgt spid="113675"/>
                                        </p:tgtEl>
                                        <p:attrNameLst>
                                          <p:attrName>ppt_w</p:attrName>
                                        </p:attrNameLst>
                                      </p:cBhvr>
                                      <p:tavLst>
                                        <p:tav tm="0">
                                          <p:val>
                                            <p:strVal val="#ppt_w*0.70"/>
                                          </p:val>
                                        </p:tav>
                                        <p:tav tm="100000">
                                          <p:val>
                                            <p:strVal val="#ppt_w"/>
                                          </p:val>
                                        </p:tav>
                                      </p:tavLst>
                                    </p:anim>
                                    <p:anim calcmode="lin" valueType="num">
                                      <p:cBhvr>
                                        <p:cTn id="24" dur="2000" fill="hold"/>
                                        <p:tgtEl>
                                          <p:spTgt spid="113675"/>
                                        </p:tgtEl>
                                        <p:attrNameLst>
                                          <p:attrName>ppt_h</p:attrName>
                                        </p:attrNameLst>
                                      </p:cBhvr>
                                      <p:tavLst>
                                        <p:tav tm="0">
                                          <p:val>
                                            <p:strVal val="#ppt_h"/>
                                          </p:val>
                                        </p:tav>
                                        <p:tav tm="100000">
                                          <p:val>
                                            <p:strVal val="#ppt_h"/>
                                          </p:val>
                                        </p:tav>
                                      </p:tavLst>
                                    </p:anim>
                                    <p:animEffect transition="in" filter="fade">
                                      <p:cBhvr>
                                        <p:cTn id="25" dur="2000"/>
                                        <p:tgtEl>
                                          <p:spTgt spid="11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2" grpId="0" animBg="1"/>
      <p:bldP spid="113671" grpId="0"/>
      <p:bldP spid="113673" grpId="0"/>
      <p:bldP spid="11367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3" name="AutoShape 3" descr="0D4D1340-A1F1-429D-9318-5DFBE6F807B7@maine"/>
          <p:cNvSpPr>
            <a:spLocks noChangeAspect="1" noChangeArrowheads="1"/>
          </p:cNvSpPr>
          <p:nvPr/>
        </p:nvSpPr>
        <p:spPr bwMode="auto">
          <a:xfrm>
            <a:off x="3033713" y="2714625"/>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4" name="AutoShape 4" descr="0D4D1340-A1F1-429D-9318-5DFBE6F807B7@maine"/>
          <p:cNvSpPr>
            <a:spLocks noChangeAspect="1" noChangeArrowheads="1"/>
          </p:cNvSpPr>
          <p:nvPr/>
        </p:nvSpPr>
        <p:spPr bwMode="auto">
          <a:xfrm>
            <a:off x="2971800" y="5429250"/>
            <a:ext cx="3076575" cy="14287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7" name="Text Box 7"/>
          <p:cNvSpPr txBox="1">
            <a:spLocks noChangeArrowheads="1"/>
          </p:cNvSpPr>
          <p:nvPr/>
        </p:nvSpPr>
        <p:spPr bwMode="auto">
          <a:xfrm>
            <a:off x="838200" y="1004068"/>
            <a:ext cx="7467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solidFill>
                  <a:schemeClr val="bg1"/>
                </a:solidFill>
              </a:rPr>
              <a:t>Have white patches typically restricted to base of tail and center of wing</a:t>
            </a:r>
          </a:p>
        </p:txBody>
      </p:sp>
      <p:sp>
        <p:nvSpPr>
          <p:cNvPr id="2" name="Rectangle 1"/>
          <p:cNvSpPr/>
          <p:nvPr/>
        </p:nvSpPr>
        <p:spPr>
          <a:xfrm>
            <a:off x="673799" y="152400"/>
            <a:ext cx="6756978" cy="646331"/>
          </a:xfrm>
          <a:prstGeom prst="rect">
            <a:avLst/>
          </a:prstGeom>
        </p:spPr>
        <p:txBody>
          <a:bodyPr wrap="none">
            <a:spAutoFit/>
          </a:bodyPr>
          <a:lstStyle/>
          <a:p>
            <a:pPr algn="r"/>
            <a:r>
              <a:rPr lang="en-US" sz="3600" dirty="0">
                <a:solidFill>
                  <a:srgbClr val="FFFF00"/>
                </a:solidFill>
              </a:rPr>
              <a:t>Immature </a:t>
            </a:r>
            <a:r>
              <a:rPr lang="en-US" sz="3600" dirty="0">
                <a:solidFill>
                  <a:srgbClr val="FFC000"/>
                </a:solidFill>
              </a:rPr>
              <a:t>Golden Eagles </a:t>
            </a:r>
          </a:p>
        </p:txBody>
      </p:sp>
      <p:pic>
        <p:nvPicPr>
          <p:cNvPr id="4" name="Picture 3">
            <a:extLst>
              <a:ext uri="{FF2B5EF4-FFF2-40B4-BE49-F238E27FC236}">
                <a16:creationId xmlns:a16="http://schemas.microsoft.com/office/drawing/2014/main" id="{52C5EEB8-BE4A-4ACA-996A-9D78EEB57FFF}"/>
              </a:ext>
            </a:extLst>
          </p:cNvPr>
          <p:cNvPicPr>
            <a:picLocks noChangeAspect="1"/>
          </p:cNvPicPr>
          <p:nvPr/>
        </p:nvPicPr>
        <p:blipFill>
          <a:blip r:embed="rId3"/>
          <a:stretch>
            <a:fillRect/>
          </a:stretch>
        </p:blipFill>
        <p:spPr>
          <a:xfrm>
            <a:off x="1524000" y="1922437"/>
            <a:ext cx="5906777" cy="4706963"/>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7767">
                                            <p:txEl>
                                              <p:pRg st="0" end="0"/>
                                            </p:txEl>
                                          </p:spTgt>
                                        </p:tgtEl>
                                        <p:attrNameLst>
                                          <p:attrName>style.visibility</p:attrName>
                                        </p:attrNameLst>
                                      </p:cBhvr>
                                      <p:to>
                                        <p:strVal val="visible"/>
                                      </p:to>
                                    </p:set>
                                    <p:anim calcmode="lin" valueType="num">
                                      <p:cBhvr>
                                        <p:cTn id="7" dur="2000" fill="hold"/>
                                        <p:tgtEl>
                                          <p:spTgt spid="11776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7767">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77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91" name="Picture 15" descr="ShawnCareyhawks 003osprey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180" y="1905000"/>
            <a:ext cx="3657600" cy="3109913"/>
          </a:xfrm>
          <a:prstGeom prst="rect">
            <a:avLst/>
          </a:prstGeom>
          <a:noFill/>
          <a:extLst>
            <a:ext uri="{909E8E84-426E-40DD-AFC4-6F175D3DCCD1}">
              <a14:hiddenFill xmlns:a14="http://schemas.microsoft.com/office/drawing/2010/main">
                <a:solidFill>
                  <a:srgbClr val="FFFFFF"/>
                </a:solidFill>
              </a14:hiddenFill>
            </a:ext>
          </a:extLst>
        </p:spPr>
      </p:pic>
      <p:pic>
        <p:nvPicPr>
          <p:cNvPr id="126996" name="Picture 20" descr="osprey lh flight6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5291">
            <a:off x="4954599" y="1551780"/>
            <a:ext cx="3052763" cy="3816350"/>
          </a:xfrm>
          <a:prstGeom prst="rect">
            <a:avLst/>
          </a:prstGeom>
          <a:noFill/>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498475" y="201901"/>
            <a:ext cx="2193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4000" dirty="0">
                <a:solidFill>
                  <a:srgbClr val="FFC000"/>
                </a:solidFill>
              </a:rPr>
              <a:t>Osprey</a:t>
            </a:r>
          </a:p>
        </p:txBody>
      </p:sp>
      <p:sp>
        <p:nvSpPr>
          <p:cNvPr id="126981" name="Text Box 5"/>
          <p:cNvSpPr txBox="1">
            <a:spLocks noChangeArrowheads="1"/>
          </p:cNvSpPr>
          <p:nvPr/>
        </p:nvSpPr>
        <p:spPr bwMode="auto">
          <a:xfrm>
            <a:off x="3194672" y="360143"/>
            <a:ext cx="50225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A very distinctive shape</a:t>
            </a:r>
          </a:p>
        </p:txBody>
      </p:sp>
      <p:sp>
        <p:nvSpPr>
          <p:cNvPr id="126985" name="Line 9"/>
          <p:cNvSpPr>
            <a:spLocks noChangeShapeType="1"/>
          </p:cNvSpPr>
          <p:nvPr/>
        </p:nvSpPr>
        <p:spPr bwMode="auto">
          <a:xfrm flipV="1">
            <a:off x="4910499" y="3608891"/>
            <a:ext cx="533400" cy="9144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5410200" y="3269455"/>
            <a:ext cx="1295400" cy="3810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Line 11"/>
          <p:cNvSpPr>
            <a:spLocks noChangeShapeType="1"/>
          </p:cNvSpPr>
          <p:nvPr/>
        </p:nvSpPr>
        <p:spPr bwMode="auto">
          <a:xfrm flipV="1">
            <a:off x="6739299" y="2389691"/>
            <a:ext cx="457200" cy="879764"/>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Line 12"/>
          <p:cNvSpPr>
            <a:spLocks noChangeShapeType="1"/>
          </p:cNvSpPr>
          <p:nvPr/>
        </p:nvSpPr>
        <p:spPr bwMode="auto">
          <a:xfrm flipV="1">
            <a:off x="7196499" y="2313491"/>
            <a:ext cx="1143000" cy="762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Text Box 16"/>
          <p:cNvSpPr txBox="1">
            <a:spLocks noChangeArrowheads="1"/>
          </p:cNvSpPr>
          <p:nvPr/>
        </p:nvSpPr>
        <p:spPr bwMode="auto">
          <a:xfrm>
            <a:off x="228600" y="5562600"/>
            <a:ext cx="2752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Dark eye-line</a:t>
            </a:r>
          </a:p>
        </p:txBody>
      </p:sp>
      <p:sp>
        <p:nvSpPr>
          <p:cNvPr id="126993" name="Text Box 17"/>
          <p:cNvSpPr txBox="1">
            <a:spLocks noChangeArrowheads="1"/>
          </p:cNvSpPr>
          <p:nvPr/>
        </p:nvSpPr>
        <p:spPr bwMode="auto">
          <a:xfrm>
            <a:off x="908398" y="2699433"/>
            <a:ext cx="2658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shaped profile</a:t>
            </a:r>
          </a:p>
        </p:txBody>
      </p:sp>
      <p:sp>
        <p:nvSpPr>
          <p:cNvPr id="126994" name="Text Box 18"/>
          <p:cNvSpPr txBox="1">
            <a:spLocks noChangeArrowheads="1"/>
          </p:cNvSpPr>
          <p:nvPr/>
        </p:nvSpPr>
        <p:spPr bwMode="auto">
          <a:xfrm>
            <a:off x="957264" y="1979972"/>
            <a:ext cx="53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dirty="0">
                <a:solidFill>
                  <a:schemeClr val="bg1"/>
                </a:solidFill>
              </a:rPr>
              <a:t>A </a:t>
            </a:r>
          </a:p>
        </p:txBody>
      </p:sp>
      <p:sp>
        <p:nvSpPr>
          <p:cNvPr id="126997" name="Text Box 21"/>
          <p:cNvSpPr txBox="1">
            <a:spLocks noChangeArrowheads="1"/>
          </p:cNvSpPr>
          <p:nvPr/>
        </p:nvSpPr>
        <p:spPr bwMode="auto">
          <a:xfrm>
            <a:off x="228600" y="5029200"/>
            <a:ext cx="49686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dirty="0">
                <a:solidFill>
                  <a:schemeClr val="bg1"/>
                </a:solidFill>
              </a:rPr>
              <a:t> Dark carpal </a:t>
            </a:r>
            <a:r>
              <a:rPr lang="en-US" sz="1800" b="0" dirty="0">
                <a:solidFill>
                  <a:schemeClr val="bg1"/>
                </a:solidFill>
              </a:rPr>
              <a:t>(“wrist”) </a:t>
            </a:r>
            <a:r>
              <a:rPr lang="en-US" dirty="0">
                <a:solidFill>
                  <a:schemeClr val="bg1"/>
                </a:solidFill>
              </a:rPr>
              <a:t>patches</a:t>
            </a:r>
          </a:p>
        </p:txBody>
      </p:sp>
      <p:sp>
        <p:nvSpPr>
          <p:cNvPr id="126998" name="Line 22"/>
          <p:cNvSpPr>
            <a:spLocks noChangeShapeType="1"/>
          </p:cNvSpPr>
          <p:nvPr/>
        </p:nvSpPr>
        <p:spPr bwMode="auto">
          <a:xfrm flipV="1">
            <a:off x="4300538" y="3459956"/>
            <a:ext cx="1338261" cy="162004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Text Box 13"/>
          <p:cNvSpPr txBox="1">
            <a:spLocks noChangeArrowheads="1"/>
          </p:cNvSpPr>
          <p:nvPr/>
        </p:nvSpPr>
        <p:spPr bwMode="auto">
          <a:xfrm>
            <a:off x="228600" y="4426633"/>
            <a:ext cx="407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dirty="0">
                <a:solidFill>
                  <a:schemeClr val="bg1"/>
                </a:solidFill>
              </a:rPr>
              <a:t> White belly and head</a:t>
            </a:r>
          </a:p>
        </p:txBody>
      </p:sp>
      <p:sp>
        <p:nvSpPr>
          <p:cNvPr id="126999" name="Line 23"/>
          <p:cNvSpPr>
            <a:spLocks noChangeShapeType="1"/>
          </p:cNvSpPr>
          <p:nvPr/>
        </p:nvSpPr>
        <p:spPr bwMode="auto">
          <a:xfrm flipV="1">
            <a:off x="1447800" y="1752600"/>
            <a:ext cx="4572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0" name="Line 24"/>
          <p:cNvSpPr>
            <a:spLocks noChangeShapeType="1"/>
          </p:cNvSpPr>
          <p:nvPr/>
        </p:nvSpPr>
        <p:spPr bwMode="auto">
          <a:xfrm>
            <a:off x="1905000" y="1752600"/>
            <a:ext cx="457200" cy="68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1" name="Line 25"/>
          <p:cNvSpPr>
            <a:spLocks noChangeShapeType="1"/>
          </p:cNvSpPr>
          <p:nvPr/>
        </p:nvSpPr>
        <p:spPr bwMode="auto">
          <a:xfrm flipV="1">
            <a:off x="2362200" y="1752600"/>
            <a:ext cx="457200" cy="68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4" name="Line 28"/>
          <p:cNvSpPr>
            <a:spLocks noChangeShapeType="1"/>
          </p:cNvSpPr>
          <p:nvPr/>
        </p:nvSpPr>
        <p:spPr bwMode="auto">
          <a:xfrm>
            <a:off x="2819400" y="1752600"/>
            <a:ext cx="45720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5" name="Line 19"/>
          <p:cNvSpPr>
            <a:spLocks noChangeShapeType="1"/>
          </p:cNvSpPr>
          <p:nvPr/>
        </p:nvSpPr>
        <p:spPr bwMode="auto">
          <a:xfrm flipV="1">
            <a:off x="3124200" y="4191000"/>
            <a:ext cx="4267200" cy="1600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fade">
                                      <p:cBhvr>
                                        <p:cTn id="7" dur="2000"/>
                                        <p:tgtEl>
                                          <p:spTgt spid="12698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94"/>
                                        </p:tgtEl>
                                        <p:attrNameLst>
                                          <p:attrName>style.visibility</p:attrName>
                                        </p:attrNameLst>
                                      </p:cBhvr>
                                      <p:to>
                                        <p:strVal val="visible"/>
                                      </p:to>
                                    </p:set>
                                    <p:animEffect transition="in" filter="fade">
                                      <p:cBhvr>
                                        <p:cTn id="11" dur="2000"/>
                                        <p:tgtEl>
                                          <p:spTgt spid="12699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6999"/>
                                        </p:tgtEl>
                                        <p:attrNameLst>
                                          <p:attrName>style.visibility</p:attrName>
                                        </p:attrNameLst>
                                      </p:cBhvr>
                                      <p:to>
                                        <p:strVal val="visible"/>
                                      </p:to>
                                    </p:set>
                                    <p:animEffect transition="in" filter="fade">
                                      <p:cBhvr>
                                        <p:cTn id="14" dur="2000"/>
                                        <p:tgtEl>
                                          <p:spTgt spid="12699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7000"/>
                                        </p:tgtEl>
                                        <p:attrNameLst>
                                          <p:attrName>style.visibility</p:attrName>
                                        </p:attrNameLst>
                                      </p:cBhvr>
                                      <p:to>
                                        <p:strVal val="visible"/>
                                      </p:to>
                                    </p:set>
                                    <p:animEffect transition="in" filter="fade">
                                      <p:cBhvr>
                                        <p:cTn id="17" dur="2000"/>
                                        <p:tgtEl>
                                          <p:spTgt spid="12700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001"/>
                                        </p:tgtEl>
                                        <p:attrNameLst>
                                          <p:attrName>style.visibility</p:attrName>
                                        </p:attrNameLst>
                                      </p:cBhvr>
                                      <p:to>
                                        <p:strVal val="visible"/>
                                      </p:to>
                                    </p:set>
                                    <p:animEffect transition="in" filter="fade">
                                      <p:cBhvr>
                                        <p:cTn id="20" dur="2000"/>
                                        <p:tgtEl>
                                          <p:spTgt spid="12700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7004"/>
                                        </p:tgtEl>
                                        <p:attrNameLst>
                                          <p:attrName>style.visibility</p:attrName>
                                        </p:attrNameLst>
                                      </p:cBhvr>
                                      <p:to>
                                        <p:strVal val="visible"/>
                                      </p:to>
                                    </p:set>
                                    <p:animEffect transition="in" filter="fade">
                                      <p:cBhvr>
                                        <p:cTn id="23" dur="2000"/>
                                        <p:tgtEl>
                                          <p:spTgt spid="127004"/>
                                        </p:tgtEl>
                                      </p:cBhvr>
                                    </p:animEffect>
                                  </p:childTnLst>
                                </p:cTn>
                              </p:par>
                              <p:par>
                                <p:cTn id="24" presetID="10" presetClass="entr" presetSubtype="0" fill="hold" nodeType="withEffect">
                                  <p:stCondLst>
                                    <p:cond delay="0"/>
                                  </p:stCondLst>
                                  <p:childTnLst>
                                    <p:set>
                                      <p:cBhvr>
                                        <p:cTn id="25" dur="1" fill="hold">
                                          <p:stCondLst>
                                            <p:cond delay="0"/>
                                          </p:stCondLst>
                                        </p:cTn>
                                        <p:tgtEl>
                                          <p:spTgt spid="126993">
                                            <p:txEl>
                                              <p:pRg st="0" end="0"/>
                                            </p:txEl>
                                          </p:spTgt>
                                        </p:tgtEl>
                                        <p:attrNameLst>
                                          <p:attrName>style.visibility</p:attrName>
                                        </p:attrNameLst>
                                      </p:cBhvr>
                                      <p:to>
                                        <p:strVal val="visible"/>
                                      </p:to>
                                    </p:set>
                                    <p:animEffect transition="in" filter="fade">
                                      <p:cBhvr>
                                        <p:cTn id="26" dur="2000"/>
                                        <p:tgtEl>
                                          <p:spTgt spid="126993">
                                            <p:txEl>
                                              <p:pRg st="0" end="0"/>
                                            </p:txEl>
                                          </p:spTgt>
                                        </p:tgtEl>
                                      </p:cBhvr>
                                    </p:animEffect>
                                  </p:childTnLst>
                                </p:cTn>
                              </p:par>
                            </p:childTnLst>
                          </p:cTn>
                        </p:par>
                        <p:par>
                          <p:cTn id="27" fill="hold" nodeType="afterGroup">
                            <p:stCondLst>
                              <p:cond delay="4000"/>
                            </p:stCondLst>
                            <p:childTnLst>
                              <p:par>
                                <p:cTn id="28" presetID="53" presetClass="entr" presetSubtype="0" fill="hold" nodeType="afterEffect">
                                  <p:stCondLst>
                                    <p:cond delay="0"/>
                                  </p:stCondLst>
                                  <p:childTnLst>
                                    <p:set>
                                      <p:cBhvr>
                                        <p:cTn id="29" dur="1" fill="hold">
                                          <p:stCondLst>
                                            <p:cond delay="0"/>
                                          </p:stCondLst>
                                        </p:cTn>
                                        <p:tgtEl>
                                          <p:spTgt spid="126996"/>
                                        </p:tgtEl>
                                        <p:attrNameLst>
                                          <p:attrName>style.visibility</p:attrName>
                                        </p:attrNameLst>
                                      </p:cBhvr>
                                      <p:to>
                                        <p:strVal val="visible"/>
                                      </p:to>
                                    </p:set>
                                    <p:anim calcmode="lin" valueType="num">
                                      <p:cBhvr>
                                        <p:cTn id="30" dur="1000" fill="hold"/>
                                        <p:tgtEl>
                                          <p:spTgt spid="126996"/>
                                        </p:tgtEl>
                                        <p:attrNameLst>
                                          <p:attrName>ppt_w</p:attrName>
                                        </p:attrNameLst>
                                      </p:cBhvr>
                                      <p:tavLst>
                                        <p:tav tm="0">
                                          <p:val>
                                            <p:fltVal val="0"/>
                                          </p:val>
                                        </p:tav>
                                        <p:tav tm="100000">
                                          <p:val>
                                            <p:strVal val="#ppt_w"/>
                                          </p:val>
                                        </p:tav>
                                      </p:tavLst>
                                    </p:anim>
                                    <p:anim calcmode="lin" valueType="num">
                                      <p:cBhvr>
                                        <p:cTn id="31" dur="1000" fill="hold"/>
                                        <p:tgtEl>
                                          <p:spTgt spid="126996"/>
                                        </p:tgtEl>
                                        <p:attrNameLst>
                                          <p:attrName>ppt_h</p:attrName>
                                        </p:attrNameLst>
                                      </p:cBhvr>
                                      <p:tavLst>
                                        <p:tav tm="0">
                                          <p:val>
                                            <p:fltVal val="0"/>
                                          </p:val>
                                        </p:tav>
                                        <p:tav tm="100000">
                                          <p:val>
                                            <p:strVal val="#ppt_h"/>
                                          </p:val>
                                        </p:tav>
                                      </p:tavLst>
                                    </p:anim>
                                    <p:animEffect transition="in" filter="fade">
                                      <p:cBhvr>
                                        <p:cTn id="32" dur="1000"/>
                                        <p:tgtEl>
                                          <p:spTgt spid="126996"/>
                                        </p:tgtEl>
                                      </p:cBhvr>
                                    </p:animEffect>
                                  </p:childTnLst>
                                </p:cTn>
                              </p:par>
                            </p:childTnLst>
                          </p:cTn>
                        </p:par>
                        <p:par>
                          <p:cTn id="33" fill="hold" nodeType="afterGroup">
                            <p:stCondLst>
                              <p:cond delay="5000"/>
                            </p:stCondLst>
                            <p:childTnLst>
                              <p:par>
                                <p:cTn id="34" presetID="10" presetClass="entr" presetSubtype="0" fill="hold" grpId="0" nodeType="afterEffect">
                                  <p:stCondLst>
                                    <p:cond delay="0"/>
                                  </p:stCondLst>
                                  <p:childTnLst>
                                    <p:set>
                                      <p:cBhvr>
                                        <p:cTn id="35" dur="1" fill="hold">
                                          <p:stCondLst>
                                            <p:cond delay="0"/>
                                          </p:stCondLst>
                                        </p:cTn>
                                        <p:tgtEl>
                                          <p:spTgt spid="126985"/>
                                        </p:tgtEl>
                                        <p:attrNameLst>
                                          <p:attrName>style.visibility</p:attrName>
                                        </p:attrNameLst>
                                      </p:cBhvr>
                                      <p:to>
                                        <p:strVal val="visible"/>
                                      </p:to>
                                    </p:set>
                                    <p:animEffect transition="in" filter="fade">
                                      <p:cBhvr>
                                        <p:cTn id="36" dur="2000"/>
                                        <p:tgtEl>
                                          <p:spTgt spid="12698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6986"/>
                                        </p:tgtEl>
                                        <p:attrNameLst>
                                          <p:attrName>style.visibility</p:attrName>
                                        </p:attrNameLst>
                                      </p:cBhvr>
                                      <p:to>
                                        <p:strVal val="visible"/>
                                      </p:to>
                                    </p:set>
                                    <p:animEffect transition="in" filter="fade">
                                      <p:cBhvr>
                                        <p:cTn id="39" dur="2000"/>
                                        <p:tgtEl>
                                          <p:spTgt spid="12698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6987"/>
                                        </p:tgtEl>
                                        <p:attrNameLst>
                                          <p:attrName>style.visibility</p:attrName>
                                        </p:attrNameLst>
                                      </p:cBhvr>
                                      <p:to>
                                        <p:strVal val="visible"/>
                                      </p:to>
                                    </p:set>
                                    <p:animEffect transition="in" filter="fade">
                                      <p:cBhvr>
                                        <p:cTn id="42" dur="2000"/>
                                        <p:tgtEl>
                                          <p:spTgt spid="12698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988"/>
                                        </p:tgtEl>
                                        <p:attrNameLst>
                                          <p:attrName>style.visibility</p:attrName>
                                        </p:attrNameLst>
                                      </p:cBhvr>
                                      <p:to>
                                        <p:strVal val="visible"/>
                                      </p:to>
                                    </p:set>
                                    <p:animEffect transition="in" filter="fade">
                                      <p:cBhvr>
                                        <p:cTn id="45" dur="2000"/>
                                        <p:tgtEl>
                                          <p:spTgt spid="126988"/>
                                        </p:tgtEl>
                                      </p:cBhvr>
                                    </p:animEffect>
                                  </p:childTnLst>
                                </p:cTn>
                              </p:par>
                            </p:childTnLst>
                          </p:cTn>
                        </p:par>
                        <p:par>
                          <p:cTn id="46" fill="hold" nodeType="afterGroup">
                            <p:stCondLst>
                              <p:cond delay="7000"/>
                            </p:stCondLst>
                            <p:childTnLst>
                              <p:par>
                                <p:cTn id="47" presetID="10" presetClass="entr" presetSubtype="0" fill="hold" grpId="0" nodeType="afterEffect">
                                  <p:stCondLst>
                                    <p:cond delay="500"/>
                                  </p:stCondLst>
                                  <p:childTnLst>
                                    <p:set>
                                      <p:cBhvr>
                                        <p:cTn id="48" dur="1" fill="hold">
                                          <p:stCondLst>
                                            <p:cond delay="0"/>
                                          </p:stCondLst>
                                        </p:cTn>
                                        <p:tgtEl>
                                          <p:spTgt spid="126989"/>
                                        </p:tgtEl>
                                        <p:attrNameLst>
                                          <p:attrName>style.visibility</p:attrName>
                                        </p:attrNameLst>
                                      </p:cBhvr>
                                      <p:to>
                                        <p:strVal val="visible"/>
                                      </p:to>
                                    </p:set>
                                    <p:animEffect transition="in" filter="fade">
                                      <p:cBhvr>
                                        <p:cTn id="49" dur="2000"/>
                                        <p:tgtEl>
                                          <p:spTgt spid="126989"/>
                                        </p:tgtEl>
                                      </p:cBhvr>
                                    </p:animEffect>
                                  </p:childTnLst>
                                </p:cTn>
                              </p:par>
                              <p:par>
                                <p:cTn id="50" presetID="10" presetClass="exit" presetSubtype="0" fill="hold" grpId="1" nodeType="withEffect">
                                  <p:stCondLst>
                                    <p:cond delay="0"/>
                                  </p:stCondLst>
                                  <p:childTnLst>
                                    <p:animEffect transition="out" filter="fade">
                                      <p:cBhvr>
                                        <p:cTn id="51" dur="2000"/>
                                        <p:tgtEl>
                                          <p:spTgt spid="126985"/>
                                        </p:tgtEl>
                                      </p:cBhvr>
                                    </p:animEffect>
                                    <p:set>
                                      <p:cBhvr>
                                        <p:cTn id="52" dur="1" fill="hold">
                                          <p:stCondLst>
                                            <p:cond delay="1999"/>
                                          </p:stCondLst>
                                        </p:cTn>
                                        <p:tgtEl>
                                          <p:spTgt spid="12698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000"/>
                                        <p:tgtEl>
                                          <p:spTgt spid="126986"/>
                                        </p:tgtEl>
                                      </p:cBhvr>
                                    </p:animEffect>
                                    <p:set>
                                      <p:cBhvr>
                                        <p:cTn id="55" dur="1" fill="hold">
                                          <p:stCondLst>
                                            <p:cond delay="1999"/>
                                          </p:stCondLst>
                                        </p:cTn>
                                        <p:tgtEl>
                                          <p:spTgt spid="12698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26987"/>
                                        </p:tgtEl>
                                      </p:cBhvr>
                                    </p:animEffect>
                                    <p:set>
                                      <p:cBhvr>
                                        <p:cTn id="58" dur="1" fill="hold">
                                          <p:stCondLst>
                                            <p:cond delay="1999"/>
                                          </p:stCondLst>
                                        </p:cTn>
                                        <p:tgtEl>
                                          <p:spTgt spid="12698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126988"/>
                                        </p:tgtEl>
                                      </p:cBhvr>
                                    </p:animEffect>
                                    <p:set>
                                      <p:cBhvr>
                                        <p:cTn id="61" dur="1" fill="hold">
                                          <p:stCondLst>
                                            <p:cond delay="1999"/>
                                          </p:stCondLst>
                                        </p:cTn>
                                        <p:tgtEl>
                                          <p:spTgt spid="126988"/>
                                        </p:tgtEl>
                                        <p:attrNameLst>
                                          <p:attrName>style.visibility</p:attrName>
                                        </p:attrNameLst>
                                      </p:cBhvr>
                                      <p:to>
                                        <p:strVal val="hidden"/>
                                      </p:to>
                                    </p:set>
                                  </p:childTnLst>
                                </p:cTn>
                              </p:par>
                            </p:childTnLst>
                          </p:cTn>
                        </p:par>
                        <p:par>
                          <p:cTn id="62" fill="hold">
                            <p:stCondLst>
                              <p:cond delay="9500"/>
                            </p:stCondLst>
                            <p:childTnLst>
                              <p:par>
                                <p:cTn id="63" presetID="10" presetClass="entr" presetSubtype="0" fill="hold" grpId="0" nodeType="afterEffect">
                                  <p:stCondLst>
                                    <p:cond delay="0"/>
                                  </p:stCondLst>
                                  <p:childTnLst>
                                    <p:set>
                                      <p:cBhvr>
                                        <p:cTn id="64" dur="1" fill="hold">
                                          <p:stCondLst>
                                            <p:cond delay="0"/>
                                          </p:stCondLst>
                                        </p:cTn>
                                        <p:tgtEl>
                                          <p:spTgt spid="126997"/>
                                        </p:tgtEl>
                                        <p:attrNameLst>
                                          <p:attrName>style.visibility</p:attrName>
                                        </p:attrNameLst>
                                      </p:cBhvr>
                                      <p:to>
                                        <p:strVal val="visible"/>
                                      </p:to>
                                    </p:set>
                                    <p:animEffect transition="in" filter="fade">
                                      <p:cBhvr>
                                        <p:cTn id="65" dur="2000"/>
                                        <p:tgtEl>
                                          <p:spTgt spid="12699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26998"/>
                                        </p:tgtEl>
                                        <p:attrNameLst>
                                          <p:attrName>style.visibility</p:attrName>
                                        </p:attrNameLst>
                                      </p:cBhvr>
                                      <p:to>
                                        <p:strVal val="visible"/>
                                      </p:to>
                                    </p:set>
                                    <p:animEffect transition="in" filter="wipe(down)">
                                      <p:cBhvr>
                                        <p:cTn id="68" dur="1000"/>
                                        <p:tgtEl>
                                          <p:spTgt spid="126998"/>
                                        </p:tgtEl>
                                      </p:cBhvr>
                                    </p:animEffect>
                                  </p:childTnLst>
                                </p:cTn>
                              </p:par>
                            </p:childTnLst>
                          </p:cTn>
                        </p:par>
                        <p:par>
                          <p:cTn id="69" fill="hold" nodeType="afterGroup">
                            <p:stCondLst>
                              <p:cond delay="11500"/>
                            </p:stCondLst>
                            <p:childTnLst>
                              <p:par>
                                <p:cTn id="70" presetID="53" presetClass="entr" presetSubtype="0" fill="hold" nodeType="afterEffect">
                                  <p:stCondLst>
                                    <p:cond delay="0"/>
                                  </p:stCondLst>
                                  <p:childTnLst>
                                    <p:set>
                                      <p:cBhvr>
                                        <p:cTn id="71" dur="1" fill="hold">
                                          <p:stCondLst>
                                            <p:cond delay="0"/>
                                          </p:stCondLst>
                                        </p:cTn>
                                        <p:tgtEl>
                                          <p:spTgt spid="126991"/>
                                        </p:tgtEl>
                                        <p:attrNameLst>
                                          <p:attrName>style.visibility</p:attrName>
                                        </p:attrNameLst>
                                      </p:cBhvr>
                                      <p:to>
                                        <p:strVal val="visible"/>
                                      </p:to>
                                    </p:set>
                                    <p:anim calcmode="lin" valueType="num">
                                      <p:cBhvr>
                                        <p:cTn id="72" dur="3000" fill="hold"/>
                                        <p:tgtEl>
                                          <p:spTgt spid="126991"/>
                                        </p:tgtEl>
                                        <p:attrNameLst>
                                          <p:attrName>ppt_w</p:attrName>
                                        </p:attrNameLst>
                                      </p:cBhvr>
                                      <p:tavLst>
                                        <p:tav tm="0">
                                          <p:val>
                                            <p:fltVal val="0"/>
                                          </p:val>
                                        </p:tav>
                                        <p:tav tm="100000">
                                          <p:val>
                                            <p:strVal val="#ppt_w"/>
                                          </p:val>
                                        </p:tav>
                                      </p:tavLst>
                                    </p:anim>
                                    <p:anim calcmode="lin" valueType="num">
                                      <p:cBhvr>
                                        <p:cTn id="73" dur="3000" fill="hold"/>
                                        <p:tgtEl>
                                          <p:spTgt spid="126991"/>
                                        </p:tgtEl>
                                        <p:attrNameLst>
                                          <p:attrName>ppt_h</p:attrName>
                                        </p:attrNameLst>
                                      </p:cBhvr>
                                      <p:tavLst>
                                        <p:tav tm="0">
                                          <p:val>
                                            <p:fltVal val="0"/>
                                          </p:val>
                                        </p:tav>
                                        <p:tav tm="100000">
                                          <p:val>
                                            <p:strVal val="#ppt_h"/>
                                          </p:val>
                                        </p:tav>
                                      </p:tavLst>
                                    </p:anim>
                                    <p:animEffect transition="in" filter="fade">
                                      <p:cBhvr>
                                        <p:cTn id="74" dur="3000"/>
                                        <p:tgtEl>
                                          <p:spTgt spid="126991"/>
                                        </p:tgtEl>
                                      </p:cBhvr>
                                    </p:animEffect>
                                  </p:childTnLst>
                                </p:cTn>
                              </p:par>
                            </p:childTnLst>
                          </p:cTn>
                        </p:par>
                        <p:par>
                          <p:cTn id="75" fill="hold" nodeType="afterGroup">
                            <p:stCondLst>
                              <p:cond delay="14500"/>
                            </p:stCondLst>
                            <p:childTnLst>
                              <p:par>
                                <p:cTn id="76" presetID="10" presetClass="exit" presetSubtype="0" fill="hold" grpId="1" nodeType="afterEffect">
                                  <p:stCondLst>
                                    <p:cond delay="0"/>
                                  </p:stCondLst>
                                  <p:childTnLst>
                                    <p:animEffect transition="out" filter="fade">
                                      <p:cBhvr>
                                        <p:cTn id="77" dur="1000"/>
                                        <p:tgtEl>
                                          <p:spTgt spid="126998"/>
                                        </p:tgtEl>
                                      </p:cBhvr>
                                    </p:animEffect>
                                    <p:set>
                                      <p:cBhvr>
                                        <p:cTn id="78" dur="1" fill="hold">
                                          <p:stCondLst>
                                            <p:cond delay="999"/>
                                          </p:stCondLst>
                                        </p:cTn>
                                        <p:tgtEl>
                                          <p:spTgt spid="12699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126996"/>
                                        </p:tgtEl>
                                      </p:cBhvr>
                                    </p:animEffect>
                                    <p:set>
                                      <p:cBhvr>
                                        <p:cTn id="81" dur="1" fill="hold">
                                          <p:stCondLst>
                                            <p:cond delay="999"/>
                                          </p:stCondLst>
                                        </p:cTn>
                                        <p:tgtEl>
                                          <p:spTgt spid="126996"/>
                                        </p:tgtEl>
                                        <p:attrNameLst>
                                          <p:attrName>style.visibility</p:attrName>
                                        </p:attrNameLst>
                                      </p:cBhvr>
                                      <p:to>
                                        <p:strVal val="hidden"/>
                                      </p:to>
                                    </p:set>
                                  </p:childTnLst>
                                </p:cTn>
                              </p:par>
                            </p:childTnLst>
                          </p:cTn>
                        </p:par>
                        <p:par>
                          <p:cTn id="82" fill="hold" nodeType="afterGroup">
                            <p:stCondLst>
                              <p:cond delay="15500"/>
                            </p:stCondLst>
                            <p:childTnLst>
                              <p:par>
                                <p:cTn id="83" presetID="10" presetClass="entr" presetSubtype="0" fill="hold" grpId="0" nodeType="afterEffect">
                                  <p:stCondLst>
                                    <p:cond delay="0"/>
                                  </p:stCondLst>
                                  <p:childTnLst>
                                    <p:set>
                                      <p:cBhvr>
                                        <p:cTn id="84" dur="1" fill="hold">
                                          <p:stCondLst>
                                            <p:cond delay="0"/>
                                          </p:stCondLst>
                                        </p:cTn>
                                        <p:tgtEl>
                                          <p:spTgt spid="126992"/>
                                        </p:tgtEl>
                                        <p:attrNameLst>
                                          <p:attrName>style.visibility</p:attrName>
                                        </p:attrNameLst>
                                      </p:cBhvr>
                                      <p:to>
                                        <p:strVal val="visible"/>
                                      </p:to>
                                    </p:set>
                                    <p:animEffect transition="in" filter="fade">
                                      <p:cBhvr>
                                        <p:cTn id="85" dur="2000"/>
                                        <p:tgtEl>
                                          <p:spTgt spid="12699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26995"/>
                                        </p:tgtEl>
                                        <p:attrNameLst>
                                          <p:attrName>style.visibility</p:attrName>
                                        </p:attrNameLst>
                                      </p:cBhvr>
                                      <p:to>
                                        <p:strVal val="visible"/>
                                      </p:to>
                                    </p:set>
                                    <p:animEffect transition="in" filter="wipe(down)">
                                      <p:cBhvr>
                                        <p:cTn id="88" dur="1000"/>
                                        <p:tgtEl>
                                          <p:spTgt spid="12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P spid="126985" grpId="0" animBg="1"/>
      <p:bldP spid="126985" grpId="1" animBg="1"/>
      <p:bldP spid="126986" grpId="0" animBg="1"/>
      <p:bldP spid="126986" grpId="1" animBg="1"/>
      <p:bldP spid="126987" grpId="0" animBg="1"/>
      <p:bldP spid="126987" grpId="1" animBg="1"/>
      <p:bldP spid="126988" grpId="0" animBg="1"/>
      <p:bldP spid="126988" grpId="1" animBg="1"/>
      <p:bldP spid="126992" grpId="0"/>
      <p:bldP spid="126994" grpId="0"/>
      <p:bldP spid="126997" grpId="0"/>
      <p:bldP spid="126998" grpId="0" animBg="1"/>
      <p:bldP spid="126998" grpId="1" animBg="1"/>
      <p:bldP spid="126989" grpId="0"/>
      <p:bldP spid="126999" grpId="0" animBg="1"/>
      <p:bldP spid="127000" grpId="0" animBg="1"/>
      <p:bldP spid="127001" grpId="0" animBg="1"/>
      <p:bldP spid="127004" grpId="0" animBg="1"/>
      <p:bldP spid="12699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Text Box 5"/>
          <p:cNvSpPr txBox="1">
            <a:spLocks noChangeArrowheads="1"/>
          </p:cNvSpPr>
          <p:nvPr/>
        </p:nvSpPr>
        <p:spPr bwMode="auto">
          <a:xfrm>
            <a:off x="5486400" y="5410200"/>
            <a:ext cx="2925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800" dirty="0">
                <a:solidFill>
                  <a:schemeClr val="bg1"/>
                </a:solidFill>
              </a:rPr>
              <a:t>This is a male</a:t>
            </a:r>
          </a:p>
        </p:txBody>
      </p:sp>
      <p:pic>
        <p:nvPicPr>
          <p:cNvPr id="129039" name="Picture 15" descr="ospreyflt1dec07 (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622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9040" name="Picture 16" descr="osprey lh flight6 (2)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57200"/>
            <a:ext cx="3170238" cy="3962400"/>
          </a:xfrm>
          <a:prstGeom prst="rect">
            <a:avLst/>
          </a:prstGeom>
          <a:noFill/>
          <a:extLst>
            <a:ext uri="{909E8E84-426E-40DD-AFC4-6F175D3DCCD1}">
              <a14:hiddenFill xmlns:a14="http://schemas.microsoft.com/office/drawing/2010/main">
                <a:solidFill>
                  <a:srgbClr val="FFFFFF"/>
                </a:solidFill>
              </a14:hiddenFill>
            </a:ext>
          </a:extLst>
        </p:spPr>
      </p:pic>
      <p:sp>
        <p:nvSpPr>
          <p:cNvPr id="129034" name="Line 10"/>
          <p:cNvSpPr>
            <a:spLocks noChangeShapeType="1"/>
          </p:cNvSpPr>
          <p:nvPr/>
        </p:nvSpPr>
        <p:spPr bwMode="auto">
          <a:xfrm flipH="1" flipV="1">
            <a:off x="2971800" y="5486400"/>
            <a:ext cx="251460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8" name="Text Box 4"/>
          <p:cNvSpPr txBox="1">
            <a:spLocks noChangeArrowheads="1"/>
          </p:cNvSpPr>
          <p:nvPr/>
        </p:nvSpPr>
        <p:spPr bwMode="auto">
          <a:xfrm>
            <a:off x="288751" y="838199"/>
            <a:ext cx="47115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Females have “necklaces”</a:t>
            </a:r>
          </a:p>
          <a:p>
            <a:pPr algn="l"/>
            <a:r>
              <a:rPr lang="en-US" dirty="0">
                <a:solidFill>
                  <a:schemeClr val="bg1"/>
                </a:solidFill>
              </a:rPr>
              <a:t>or brown patches</a:t>
            </a:r>
          </a:p>
        </p:txBody>
      </p:sp>
      <p:sp>
        <p:nvSpPr>
          <p:cNvPr id="129035" name="Text Box 11"/>
          <p:cNvSpPr txBox="1">
            <a:spLocks noChangeArrowheads="1"/>
          </p:cNvSpPr>
          <p:nvPr/>
        </p:nvSpPr>
        <p:spPr bwMode="auto">
          <a:xfrm>
            <a:off x="1203325" y="2057400"/>
            <a:ext cx="4968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solidFill>
                  <a:schemeClr val="bg1"/>
                </a:solidFill>
              </a:rPr>
              <a:t>Ospreys always show a crook in the wing</a:t>
            </a:r>
          </a:p>
        </p:txBody>
      </p:sp>
      <p:sp>
        <p:nvSpPr>
          <p:cNvPr id="129042" name="Line 18"/>
          <p:cNvSpPr>
            <a:spLocks noChangeShapeType="1"/>
          </p:cNvSpPr>
          <p:nvPr/>
        </p:nvSpPr>
        <p:spPr bwMode="auto">
          <a:xfrm flipV="1">
            <a:off x="3581400" y="3429000"/>
            <a:ext cx="409246" cy="7620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4" name="Line 20"/>
          <p:cNvSpPr>
            <a:spLocks noChangeShapeType="1"/>
          </p:cNvSpPr>
          <p:nvPr/>
        </p:nvSpPr>
        <p:spPr bwMode="auto">
          <a:xfrm>
            <a:off x="3962401" y="3429000"/>
            <a:ext cx="381000" cy="5334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5" name="Line 21"/>
          <p:cNvSpPr>
            <a:spLocks noChangeShapeType="1"/>
          </p:cNvSpPr>
          <p:nvPr/>
        </p:nvSpPr>
        <p:spPr bwMode="auto">
          <a:xfrm flipV="1">
            <a:off x="4399893" y="3429000"/>
            <a:ext cx="381001" cy="5334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6" name="Line 22"/>
          <p:cNvSpPr>
            <a:spLocks noChangeShapeType="1"/>
          </p:cNvSpPr>
          <p:nvPr/>
        </p:nvSpPr>
        <p:spPr bwMode="auto">
          <a:xfrm>
            <a:off x="4758997" y="3429000"/>
            <a:ext cx="381000" cy="762000"/>
          </a:xfrm>
          <a:prstGeom prst="line">
            <a:avLst/>
          </a:prstGeom>
          <a:noFill/>
          <a:ln w="76200">
            <a:solidFill>
              <a:srgbClr val="FFD3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Arrow Connector 2"/>
          <p:cNvCxnSpPr/>
          <p:nvPr/>
        </p:nvCxnSpPr>
        <p:spPr bwMode="auto">
          <a:xfrm>
            <a:off x="3771900" y="1299864"/>
            <a:ext cx="2400300" cy="909936"/>
          </a:xfrm>
          <a:prstGeom prst="straightConnector1">
            <a:avLst/>
          </a:prstGeom>
          <a:solidFill>
            <a:schemeClr val="accent1"/>
          </a:solidFill>
          <a:ln w="381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9040"/>
                                        </p:tgtEl>
                                        <p:attrNameLst>
                                          <p:attrName>style.visibility</p:attrName>
                                        </p:attrNameLst>
                                      </p:cBhvr>
                                      <p:to>
                                        <p:strVal val="visible"/>
                                      </p:to>
                                    </p:set>
                                    <p:anim calcmode="lin" valueType="num">
                                      <p:cBhvr>
                                        <p:cTn id="7" dur="1000" fill="hold"/>
                                        <p:tgtEl>
                                          <p:spTgt spid="129040"/>
                                        </p:tgtEl>
                                        <p:attrNameLst>
                                          <p:attrName>ppt_w</p:attrName>
                                        </p:attrNameLst>
                                      </p:cBhvr>
                                      <p:tavLst>
                                        <p:tav tm="0">
                                          <p:val>
                                            <p:fltVal val="0"/>
                                          </p:val>
                                        </p:tav>
                                        <p:tav tm="100000">
                                          <p:val>
                                            <p:strVal val="#ppt_w"/>
                                          </p:val>
                                        </p:tav>
                                      </p:tavLst>
                                    </p:anim>
                                    <p:anim calcmode="lin" valueType="num">
                                      <p:cBhvr>
                                        <p:cTn id="8" dur="1000" fill="hold"/>
                                        <p:tgtEl>
                                          <p:spTgt spid="129040"/>
                                        </p:tgtEl>
                                        <p:attrNameLst>
                                          <p:attrName>ppt_h</p:attrName>
                                        </p:attrNameLst>
                                      </p:cBhvr>
                                      <p:tavLst>
                                        <p:tav tm="0">
                                          <p:val>
                                            <p:fltVal val="0"/>
                                          </p:val>
                                        </p:tav>
                                        <p:tav tm="100000">
                                          <p:val>
                                            <p:strVal val="#ppt_h"/>
                                          </p:val>
                                        </p:tav>
                                      </p:tavLst>
                                    </p:anim>
                                    <p:animEffect transition="in" filter="fade">
                                      <p:cBhvr>
                                        <p:cTn id="9" dur="1000"/>
                                        <p:tgtEl>
                                          <p:spTgt spid="12904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fade">
                                      <p:cBhvr>
                                        <p:cTn id="12" dur="2000"/>
                                        <p:tgtEl>
                                          <p:spTgt spid="129028"/>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29039"/>
                                        </p:tgtEl>
                                        <p:attrNameLst>
                                          <p:attrName>style.visibility</p:attrName>
                                        </p:attrNameLst>
                                      </p:cBhvr>
                                      <p:to>
                                        <p:strVal val="visible"/>
                                      </p:to>
                                    </p:set>
                                    <p:anim calcmode="lin" valueType="num">
                                      <p:cBhvr>
                                        <p:cTn id="19" dur="1000" fill="hold"/>
                                        <p:tgtEl>
                                          <p:spTgt spid="129039"/>
                                        </p:tgtEl>
                                        <p:attrNameLst>
                                          <p:attrName>ppt_w</p:attrName>
                                        </p:attrNameLst>
                                      </p:cBhvr>
                                      <p:tavLst>
                                        <p:tav tm="0">
                                          <p:val>
                                            <p:fltVal val="0"/>
                                          </p:val>
                                        </p:tav>
                                        <p:tav tm="100000">
                                          <p:val>
                                            <p:strVal val="#ppt_w"/>
                                          </p:val>
                                        </p:tav>
                                      </p:tavLst>
                                    </p:anim>
                                    <p:anim calcmode="lin" valueType="num">
                                      <p:cBhvr>
                                        <p:cTn id="20" dur="1000" fill="hold"/>
                                        <p:tgtEl>
                                          <p:spTgt spid="129039"/>
                                        </p:tgtEl>
                                        <p:attrNameLst>
                                          <p:attrName>ppt_h</p:attrName>
                                        </p:attrNameLst>
                                      </p:cBhvr>
                                      <p:tavLst>
                                        <p:tav tm="0">
                                          <p:val>
                                            <p:fltVal val="0"/>
                                          </p:val>
                                        </p:tav>
                                        <p:tav tm="100000">
                                          <p:val>
                                            <p:strVal val="#ppt_h"/>
                                          </p:val>
                                        </p:tav>
                                      </p:tavLst>
                                    </p:anim>
                                    <p:animEffect transition="in" filter="fade">
                                      <p:cBhvr>
                                        <p:cTn id="21" dur="1000"/>
                                        <p:tgtEl>
                                          <p:spTgt spid="129039"/>
                                        </p:tgtEl>
                                      </p:cBhvr>
                                    </p:animEffect>
                                  </p:childTnLst>
                                </p:cTn>
                              </p:par>
                            </p:childTnLst>
                          </p:cTn>
                        </p:par>
                        <p:par>
                          <p:cTn id="22" fill="hold" nodeType="after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29029"/>
                                        </p:tgtEl>
                                        <p:attrNameLst>
                                          <p:attrName>style.visibility</p:attrName>
                                        </p:attrNameLst>
                                      </p:cBhvr>
                                      <p:to>
                                        <p:strVal val="visible"/>
                                      </p:to>
                                    </p:set>
                                    <p:animEffect transition="in" filter="fade">
                                      <p:cBhvr>
                                        <p:cTn id="25" dur="2000"/>
                                        <p:tgtEl>
                                          <p:spTgt spid="12902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29034"/>
                                        </p:tgtEl>
                                        <p:attrNameLst>
                                          <p:attrName>style.visibility</p:attrName>
                                        </p:attrNameLst>
                                      </p:cBhvr>
                                      <p:to>
                                        <p:strVal val="visible"/>
                                      </p:to>
                                    </p:set>
                                    <p:animEffect transition="in" filter="wipe(right)">
                                      <p:cBhvr>
                                        <p:cTn id="28" dur="1000"/>
                                        <p:tgtEl>
                                          <p:spTgt spid="129034"/>
                                        </p:tgtEl>
                                      </p:cBhvr>
                                    </p:animEffect>
                                  </p:childTnLst>
                                </p:cTn>
                              </p:par>
                            </p:childTnLst>
                          </p:cTn>
                        </p:par>
                        <p:par>
                          <p:cTn id="29" fill="hold">
                            <p:stCondLst>
                              <p:cond delay="5000"/>
                            </p:stCondLst>
                            <p:childTnLst>
                              <p:par>
                                <p:cTn id="30" presetID="10" presetClass="exit" presetSubtype="0" fill="hold" grpId="1" nodeType="afterEffect">
                                  <p:stCondLst>
                                    <p:cond delay="500"/>
                                  </p:stCondLst>
                                  <p:childTnLst>
                                    <p:animEffect transition="out" filter="fade">
                                      <p:cBhvr>
                                        <p:cTn id="31" dur="2000"/>
                                        <p:tgtEl>
                                          <p:spTgt spid="129028"/>
                                        </p:tgtEl>
                                      </p:cBhvr>
                                    </p:animEffect>
                                    <p:set>
                                      <p:cBhvr>
                                        <p:cTn id="32" dur="1" fill="hold">
                                          <p:stCondLst>
                                            <p:cond delay="1999"/>
                                          </p:stCondLst>
                                        </p:cTn>
                                        <p:tgtEl>
                                          <p:spTgt spid="129028"/>
                                        </p:tgtEl>
                                        <p:attrNameLst>
                                          <p:attrName>style.visibility</p:attrName>
                                        </p:attrNameLst>
                                      </p:cBhvr>
                                      <p:to>
                                        <p:strVal val="hidden"/>
                                      </p:to>
                                    </p:set>
                                  </p:childTnLst>
                                </p:cTn>
                              </p:par>
                              <p:par>
                                <p:cTn id="33" presetID="10" presetClass="exit" presetSubtype="0" fill="hold" grpId="1" nodeType="withEffect">
                                  <p:stCondLst>
                                    <p:cond delay="1000"/>
                                  </p:stCondLst>
                                  <p:childTnLst>
                                    <p:animEffect transition="out" filter="fade">
                                      <p:cBhvr>
                                        <p:cTn id="34" dur="2000"/>
                                        <p:tgtEl>
                                          <p:spTgt spid="129029"/>
                                        </p:tgtEl>
                                      </p:cBhvr>
                                    </p:animEffect>
                                    <p:set>
                                      <p:cBhvr>
                                        <p:cTn id="35" dur="1" fill="hold">
                                          <p:stCondLst>
                                            <p:cond delay="1999"/>
                                          </p:stCondLst>
                                        </p:cTn>
                                        <p:tgtEl>
                                          <p:spTgt spid="129029"/>
                                        </p:tgtEl>
                                        <p:attrNameLst>
                                          <p:attrName>style.visibility</p:attrName>
                                        </p:attrNameLst>
                                      </p:cBhvr>
                                      <p:to>
                                        <p:strVal val="hidden"/>
                                      </p:to>
                                    </p:set>
                                  </p:childTnLst>
                                </p:cTn>
                              </p:par>
                              <p:par>
                                <p:cTn id="36" presetID="10" presetClass="exit" presetSubtype="0" fill="hold" nodeType="withEffect">
                                  <p:stCondLst>
                                    <p:cond delay="1000"/>
                                  </p:stCondLst>
                                  <p:childTnLst>
                                    <p:animEffect transition="out" filter="fade">
                                      <p:cBhvr>
                                        <p:cTn id="37" dur="2000"/>
                                        <p:tgtEl>
                                          <p:spTgt spid="3"/>
                                        </p:tgtEl>
                                      </p:cBhvr>
                                    </p:animEffect>
                                    <p:set>
                                      <p:cBhvr>
                                        <p:cTn id="38" dur="1" fill="hold">
                                          <p:stCondLst>
                                            <p:cond delay="1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500"/>
                                  </p:stCondLst>
                                  <p:childTnLst>
                                    <p:animEffect transition="out" filter="fade">
                                      <p:cBhvr>
                                        <p:cTn id="40" dur="2000"/>
                                        <p:tgtEl>
                                          <p:spTgt spid="129034"/>
                                        </p:tgtEl>
                                      </p:cBhvr>
                                    </p:animEffect>
                                    <p:set>
                                      <p:cBhvr>
                                        <p:cTn id="41" dur="1" fill="hold">
                                          <p:stCondLst>
                                            <p:cond delay="1999"/>
                                          </p:stCondLst>
                                        </p:cTn>
                                        <p:tgtEl>
                                          <p:spTgt spid="129034"/>
                                        </p:tgtEl>
                                        <p:attrNameLst>
                                          <p:attrName>style.visibility</p:attrName>
                                        </p:attrNameLst>
                                      </p:cBhvr>
                                      <p:to>
                                        <p:strVal val="hidden"/>
                                      </p:to>
                                    </p:set>
                                  </p:childTnLst>
                                </p:cTn>
                              </p:par>
                            </p:childTnLst>
                          </p:cTn>
                        </p:par>
                        <p:par>
                          <p:cTn id="42" fill="hold" nodeType="afterGroup">
                            <p:stCondLst>
                              <p:cond delay="8000"/>
                            </p:stCondLst>
                            <p:childTnLst>
                              <p:par>
                                <p:cTn id="43" presetID="53" presetClass="entr" presetSubtype="0" fill="hold" grpId="0" nodeType="afterEffect">
                                  <p:stCondLst>
                                    <p:cond delay="0"/>
                                  </p:stCondLst>
                                  <p:childTnLst>
                                    <p:set>
                                      <p:cBhvr>
                                        <p:cTn id="44" dur="1" fill="hold">
                                          <p:stCondLst>
                                            <p:cond delay="0"/>
                                          </p:stCondLst>
                                        </p:cTn>
                                        <p:tgtEl>
                                          <p:spTgt spid="129035"/>
                                        </p:tgtEl>
                                        <p:attrNameLst>
                                          <p:attrName>style.visibility</p:attrName>
                                        </p:attrNameLst>
                                      </p:cBhvr>
                                      <p:to>
                                        <p:strVal val="visible"/>
                                      </p:to>
                                    </p:set>
                                    <p:anim calcmode="lin" valueType="num">
                                      <p:cBhvr>
                                        <p:cTn id="45" dur="3000" fill="hold"/>
                                        <p:tgtEl>
                                          <p:spTgt spid="129035"/>
                                        </p:tgtEl>
                                        <p:attrNameLst>
                                          <p:attrName>ppt_w</p:attrName>
                                        </p:attrNameLst>
                                      </p:cBhvr>
                                      <p:tavLst>
                                        <p:tav tm="0">
                                          <p:val>
                                            <p:fltVal val="0"/>
                                          </p:val>
                                        </p:tav>
                                        <p:tav tm="100000">
                                          <p:val>
                                            <p:strVal val="#ppt_w"/>
                                          </p:val>
                                        </p:tav>
                                      </p:tavLst>
                                    </p:anim>
                                    <p:anim calcmode="lin" valueType="num">
                                      <p:cBhvr>
                                        <p:cTn id="46" dur="3000" fill="hold"/>
                                        <p:tgtEl>
                                          <p:spTgt spid="129035"/>
                                        </p:tgtEl>
                                        <p:attrNameLst>
                                          <p:attrName>ppt_h</p:attrName>
                                        </p:attrNameLst>
                                      </p:cBhvr>
                                      <p:tavLst>
                                        <p:tav tm="0">
                                          <p:val>
                                            <p:fltVal val="0"/>
                                          </p:val>
                                        </p:tav>
                                        <p:tav tm="100000">
                                          <p:val>
                                            <p:strVal val="#ppt_h"/>
                                          </p:val>
                                        </p:tav>
                                      </p:tavLst>
                                    </p:anim>
                                    <p:animEffect transition="in" filter="fade">
                                      <p:cBhvr>
                                        <p:cTn id="47" dur="3000"/>
                                        <p:tgtEl>
                                          <p:spTgt spid="129035"/>
                                        </p:tgtEl>
                                      </p:cBhvr>
                                    </p:animEffect>
                                  </p:childTnLst>
                                </p:cTn>
                              </p:par>
                            </p:childTnLst>
                          </p:cTn>
                        </p:par>
                        <p:par>
                          <p:cTn id="48" fill="hold" nodeType="afterGroup">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29042"/>
                                        </p:tgtEl>
                                        <p:attrNameLst>
                                          <p:attrName>style.visibility</p:attrName>
                                        </p:attrNameLst>
                                      </p:cBhvr>
                                      <p:to>
                                        <p:strVal val="visible"/>
                                      </p:to>
                                    </p:set>
                                    <p:animEffect transition="in" filter="fade">
                                      <p:cBhvr>
                                        <p:cTn id="51" dur="2000"/>
                                        <p:tgtEl>
                                          <p:spTgt spid="1290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9044"/>
                                        </p:tgtEl>
                                        <p:attrNameLst>
                                          <p:attrName>style.visibility</p:attrName>
                                        </p:attrNameLst>
                                      </p:cBhvr>
                                      <p:to>
                                        <p:strVal val="visible"/>
                                      </p:to>
                                    </p:set>
                                    <p:animEffect transition="in" filter="fade">
                                      <p:cBhvr>
                                        <p:cTn id="54" dur="2000"/>
                                        <p:tgtEl>
                                          <p:spTgt spid="1290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045"/>
                                        </p:tgtEl>
                                        <p:attrNameLst>
                                          <p:attrName>style.visibility</p:attrName>
                                        </p:attrNameLst>
                                      </p:cBhvr>
                                      <p:to>
                                        <p:strVal val="visible"/>
                                      </p:to>
                                    </p:set>
                                    <p:animEffect transition="in" filter="fade">
                                      <p:cBhvr>
                                        <p:cTn id="57" dur="2000"/>
                                        <p:tgtEl>
                                          <p:spTgt spid="1290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9046"/>
                                        </p:tgtEl>
                                        <p:attrNameLst>
                                          <p:attrName>style.visibility</p:attrName>
                                        </p:attrNameLst>
                                      </p:cBhvr>
                                      <p:to>
                                        <p:strVal val="visible"/>
                                      </p:to>
                                    </p:set>
                                    <p:animEffect transition="in" filter="fade">
                                      <p:cBhvr>
                                        <p:cTn id="60" dur="2000"/>
                                        <p:tgtEl>
                                          <p:spTgt spid="129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p:bldP spid="129029" grpId="1"/>
      <p:bldP spid="129034" grpId="0" animBg="1"/>
      <p:bldP spid="129034" grpId="1" animBg="1"/>
      <p:bldP spid="129028" grpId="0"/>
      <p:bldP spid="129028" grpId="1"/>
      <p:bldP spid="129035" grpId="0"/>
      <p:bldP spid="129042" grpId="0" animBg="1"/>
      <p:bldP spid="129044" grpId="0" animBg="1"/>
      <p:bldP spid="129045" grpId="0" animBg="1"/>
      <p:bldP spid="1290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514061" y="340446"/>
            <a:ext cx="496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000"/>
                </a:solidFill>
              </a:rPr>
              <a:t>Northern Harrier</a:t>
            </a:r>
          </a:p>
        </p:txBody>
      </p:sp>
      <p:sp>
        <p:nvSpPr>
          <p:cNvPr id="130058" name="Text Box 10"/>
          <p:cNvSpPr txBox="1">
            <a:spLocks noChangeArrowheads="1"/>
          </p:cNvSpPr>
          <p:nvPr/>
        </p:nvSpPr>
        <p:spPr bwMode="auto">
          <a:xfrm>
            <a:off x="496624" y="3160051"/>
            <a:ext cx="23038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Slender body</a:t>
            </a:r>
          </a:p>
        </p:txBody>
      </p:sp>
      <p:pic>
        <p:nvPicPr>
          <p:cNvPr id="130063" name="Picture 15" descr="DaveMcNhawks Harriet5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971800"/>
            <a:ext cx="3429000" cy="2474913"/>
          </a:xfrm>
          <a:prstGeom prst="rect">
            <a:avLst/>
          </a:prstGeom>
          <a:noFill/>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334000" y="1864506"/>
            <a:ext cx="24641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3-4 ft wingspan</a:t>
            </a:r>
          </a:p>
        </p:txBody>
      </p:sp>
      <p:sp>
        <p:nvSpPr>
          <p:cNvPr id="130057" name="Text Box 9"/>
          <p:cNvSpPr txBox="1">
            <a:spLocks noChangeArrowheads="1"/>
          </p:cNvSpPr>
          <p:nvPr/>
        </p:nvSpPr>
        <p:spPr bwMode="auto">
          <a:xfrm>
            <a:off x="496624" y="1820201"/>
            <a:ext cx="31838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Long narrow wings</a:t>
            </a:r>
          </a:p>
        </p:txBody>
      </p:sp>
      <p:sp>
        <p:nvSpPr>
          <p:cNvPr id="130061" name="Text Box 13"/>
          <p:cNvSpPr txBox="1">
            <a:spLocks noChangeArrowheads="1"/>
          </p:cNvSpPr>
          <p:nvPr/>
        </p:nvSpPr>
        <p:spPr bwMode="auto">
          <a:xfrm>
            <a:off x="496624" y="2448851"/>
            <a:ext cx="16674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Long tail</a:t>
            </a:r>
          </a:p>
        </p:txBody>
      </p:sp>
      <p:sp>
        <p:nvSpPr>
          <p:cNvPr id="130054" name="Text Box 6"/>
          <p:cNvSpPr txBox="1">
            <a:spLocks noChangeArrowheads="1"/>
          </p:cNvSpPr>
          <p:nvPr/>
        </p:nvSpPr>
        <p:spPr bwMode="auto">
          <a:xfrm>
            <a:off x="496624" y="3809150"/>
            <a:ext cx="27975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2000" dirty="0">
                <a:solidFill>
                  <a:schemeClr val="bg1"/>
                </a:solidFill>
              </a:rPr>
              <a:t> Distinct dihedral</a:t>
            </a:r>
          </a:p>
        </p:txBody>
      </p:sp>
      <p:sp>
        <p:nvSpPr>
          <p:cNvPr id="130059" name="Text Box 11"/>
          <p:cNvSpPr txBox="1">
            <a:spLocks noChangeArrowheads="1"/>
          </p:cNvSpPr>
          <p:nvPr/>
        </p:nvSpPr>
        <p:spPr bwMode="auto">
          <a:xfrm>
            <a:off x="496624" y="4455451"/>
            <a:ext cx="4114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solidFill>
                  <a:schemeClr val="bg1"/>
                </a:solidFill>
              </a:rPr>
              <a:t> Clear rectangular</a:t>
            </a:r>
          </a:p>
          <a:p>
            <a:pPr algn="l"/>
            <a:r>
              <a:rPr lang="en-US" sz="2000" dirty="0">
                <a:solidFill>
                  <a:schemeClr val="bg1"/>
                </a:solidFill>
              </a:rPr>
              <a:t>   white rump patch</a:t>
            </a:r>
          </a:p>
          <a:p>
            <a:pPr algn="l"/>
            <a:endParaRPr lang="en-US" sz="2000" dirty="0">
              <a:solidFill>
                <a:schemeClr val="bg1"/>
              </a:solidFill>
            </a:endParaRPr>
          </a:p>
          <a:p>
            <a:pPr algn="l"/>
            <a:r>
              <a:rPr lang="en-US" sz="1600" b="0" dirty="0">
                <a:solidFill>
                  <a:schemeClr val="bg1"/>
                </a:solidFill>
              </a:rPr>
              <a:t>*Note: Other raptors</a:t>
            </a:r>
          </a:p>
          <a:p>
            <a:pPr algn="l"/>
            <a:r>
              <a:rPr lang="en-US" sz="1600" b="0" dirty="0">
                <a:solidFill>
                  <a:schemeClr val="bg1"/>
                </a:solidFill>
              </a:rPr>
              <a:t>  will also appear to have a </a:t>
            </a:r>
          </a:p>
          <a:p>
            <a:pPr algn="l"/>
            <a:r>
              <a:rPr lang="en-US" sz="1600" b="0" dirty="0">
                <a:solidFill>
                  <a:schemeClr val="bg1"/>
                </a:solidFill>
              </a:rPr>
              <a:t>  white rump depending on Sun</a:t>
            </a:r>
          </a:p>
          <a:p>
            <a:pPr algn="l"/>
            <a:r>
              <a:rPr lang="en-US" sz="1600" b="0" dirty="0">
                <a:solidFill>
                  <a:schemeClr val="bg1"/>
                </a:solidFill>
              </a:rPr>
              <a:t>  angle</a:t>
            </a:r>
          </a:p>
        </p:txBody>
      </p:sp>
      <p:sp>
        <p:nvSpPr>
          <p:cNvPr id="130055" name="Line 7"/>
          <p:cNvSpPr>
            <a:spLocks noChangeShapeType="1"/>
          </p:cNvSpPr>
          <p:nvPr/>
        </p:nvSpPr>
        <p:spPr bwMode="auto">
          <a:xfrm>
            <a:off x="4876800" y="2971800"/>
            <a:ext cx="1828800" cy="18288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56" name="Line 8"/>
          <p:cNvSpPr>
            <a:spLocks noChangeShapeType="1"/>
          </p:cNvSpPr>
          <p:nvPr/>
        </p:nvSpPr>
        <p:spPr bwMode="auto">
          <a:xfrm flipH="1">
            <a:off x="6705600" y="3048000"/>
            <a:ext cx="1752600" cy="17526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9848" y="2446242"/>
            <a:ext cx="4677656" cy="3420577"/>
          </a:xfrm>
          <a:prstGeom prst="rect">
            <a:avLst/>
          </a:prstGeom>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fade">
                                      <p:cBhvr>
                                        <p:cTn id="7" dur="2000"/>
                                        <p:tgtEl>
                                          <p:spTgt spid="13005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0057">
                                            <p:txEl>
                                              <p:pRg st="0" end="0"/>
                                            </p:txEl>
                                          </p:spTgt>
                                        </p:tgtEl>
                                        <p:attrNameLst>
                                          <p:attrName>style.visibility</p:attrName>
                                        </p:attrNameLst>
                                      </p:cBhvr>
                                      <p:to>
                                        <p:strVal val="visible"/>
                                      </p:to>
                                    </p:set>
                                    <p:animEffect transition="in" filter="fade">
                                      <p:cBhvr>
                                        <p:cTn id="14" dur="2000"/>
                                        <p:tgtEl>
                                          <p:spTgt spid="130057">
                                            <p:txEl>
                                              <p:pRg st="0" end="0"/>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30061">
                                            <p:txEl>
                                              <p:pRg st="0" end="0"/>
                                            </p:txEl>
                                          </p:spTgt>
                                        </p:tgtEl>
                                        <p:attrNameLst>
                                          <p:attrName>style.visibility</p:attrName>
                                        </p:attrNameLst>
                                      </p:cBhvr>
                                      <p:to>
                                        <p:strVal val="visible"/>
                                      </p:to>
                                    </p:set>
                                    <p:animEffect transition="in" filter="fade">
                                      <p:cBhvr>
                                        <p:cTn id="18" dur="2000"/>
                                        <p:tgtEl>
                                          <p:spTgt spid="130061">
                                            <p:txEl>
                                              <p:pRg st="0" end="0"/>
                                            </p:txEl>
                                          </p:spTgt>
                                        </p:tgtEl>
                                      </p:cBhvr>
                                    </p:animEffect>
                                  </p:childTnLst>
                                </p:cTn>
                              </p:par>
                            </p:childTnLst>
                          </p:cTn>
                        </p:par>
                        <p:par>
                          <p:cTn id="19" fill="hold" nodeType="afterGroup">
                            <p:stCondLst>
                              <p:cond delay="6000"/>
                            </p:stCondLst>
                            <p:childTnLst>
                              <p:par>
                                <p:cTn id="20" presetID="10" presetClass="entr" presetSubtype="0" fill="hold" nodeType="afterEffect">
                                  <p:stCondLst>
                                    <p:cond delay="0"/>
                                  </p:stCondLst>
                                  <p:childTnLst>
                                    <p:set>
                                      <p:cBhvr>
                                        <p:cTn id="21" dur="1" fill="hold">
                                          <p:stCondLst>
                                            <p:cond delay="0"/>
                                          </p:stCondLst>
                                        </p:cTn>
                                        <p:tgtEl>
                                          <p:spTgt spid="130058">
                                            <p:txEl>
                                              <p:pRg st="0" end="0"/>
                                            </p:txEl>
                                          </p:spTgt>
                                        </p:tgtEl>
                                        <p:attrNameLst>
                                          <p:attrName>style.visibility</p:attrName>
                                        </p:attrNameLst>
                                      </p:cBhvr>
                                      <p:to>
                                        <p:strVal val="visible"/>
                                      </p:to>
                                    </p:set>
                                    <p:animEffect transition="in" filter="fade">
                                      <p:cBhvr>
                                        <p:cTn id="22" dur="2000"/>
                                        <p:tgtEl>
                                          <p:spTgt spid="130058">
                                            <p:txEl>
                                              <p:pRg st="0" end="0"/>
                                            </p:txEl>
                                          </p:spTgt>
                                        </p:tgtEl>
                                      </p:cBhvr>
                                    </p:animEffect>
                                  </p:childTnLst>
                                </p:cTn>
                              </p:par>
                            </p:childTnLst>
                          </p:cTn>
                        </p:par>
                        <p:par>
                          <p:cTn id="23" fill="hold" nodeType="afterGroup">
                            <p:stCondLst>
                              <p:cond delay="8000"/>
                            </p:stCondLst>
                            <p:childTnLst>
                              <p:par>
                                <p:cTn id="24" presetID="10" presetClass="entr" presetSubtype="0" fill="hold" nodeType="afterEffect">
                                  <p:stCondLst>
                                    <p:cond delay="0"/>
                                  </p:stCondLst>
                                  <p:childTnLst>
                                    <p:set>
                                      <p:cBhvr>
                                        <p:cTn id="25" dur="1" fill="hold">
                                          <p:stCondLst>
                                            <p:cond delay="0"/>
                                          </p:stCondLst>
                                        </p:cTn>
                                        <p:tgtEl>
                                          <p:spTgt spid="130054">
                                            <p:txEl>
                                              <p:pRg st="0" end="0"/>
                                            </p:txEl>
                                          </p:spTgt>
                                        </p:tgtEl>
                                        <p:attrNameLst>
                                          <p:attrName>style.visibility</p:attrName>
                                        </p:attrNameLst>
                                      </p:cBhvr>
                                      <p:to>
                                        <p:strVal val="visible"/>
                                      </p:to>
                                    </p:set>
                                    <p:animEffect transition="in" filter="fade">
                                      <p:cBhvr>
                                        <p:cTn id="26" dur="2000"/>
                                        <p:tgtEl>
                                          <p:spTgt spid="130054">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0055"/>
                                        </p:tgtEl>
                                        <p:attrNameLst>
                                          <p:attrName>style.visibility</p:attrName>
                                        </p:attrNameLst>
                                      </p:cBhvr>
                                      <p:to>
                                        <p:strVal val="visible"/>
                                      </p:to>
                                    </p:set>
                                    <p:animEffect transition="in" filter="fade">
                                      <p:cBhvr>
                                        <p:cTn id="29" dur="2000"/>
                                        <p:tgtEl>
                                          <p:spTgt spid="13005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0056"/>
                                        </p:tgtEl>
                                        <p:attrNameLst>
                                          <p:attrName>style.visibility</p:attrName>
                                        </p:attrNameLst>
                                      </p:cBhvr>
                                      <p:to>
                                        <p:strVal val="visible"/>
                                      </p:to>
                                    </p:set>
                                    <p:animEffect transition="in" filter="fade">
                                      <p:cBhvr>
                                        <p:cTn id="32" dur="2000"/>
                                        <p:tgtEl>
                                          <p:spTgt spid="130056"/>
                                        </p:tgtEl>
                                      </p:cBhvr>
                                    </p:animEffect>
                                  </p:childTnLst>
                                </p:cTn>
                              </p:par>
                              <p:par>
                                <p:cTn id="33" presetID="53" presetClass="entr" presetSubtype="0" fill="hold" nodeType="withEffect">
                                  <p:stCondLst>
                                    <p:cond delay="0"/>
                                  </p:stCondLst>
                                  <p:childTnLst>
                                    <p:set>
                                      <p:cBhvr>
                                        <p:cTn id="34" dur="1" fill="hold">
                                          <p:stCondLst>
                                            <p:cond delay="0"/>
                                          </p:stCondLst>
                                        </p:cTn>
                                        <p:tgtEl>
                                          <p:spTgt spid="130063"/>
                                        </p:tgtEl>
                                        <p:attrNameLst>
                                          <p:attrName>style.visibility</p:attrName>
                                        </p:attrNameLst>
                                      </p:cBhvr>
                                      <p:to>
                                        <p:strVal val="visible"/>
                                      </p:to>
                                    </p:set>
                                    <p:anim calcmode="lin" valueType="num">
                                      <p:cBhvr>
                                        <p:cTn id="35" dur="3000" fill="hold"/>
                                        <p:tgtEl>
                                          <p:spTgt spid="130063"/>
                                        </p:tgtEl>
                                        <p:attrNameLst>
                                          <p:attrName>ppt_w</p:attrName>
                                        </p:attrNameLst>
                                      </p:cBhvr>
                                      <p:tavLst>
                                        <p:tav tm="0">
                                          <p:val>
                                            <p:fltVal val="0"/>
                                          </p:val>
                                        </p:tav>
                                        <p:tav tm="100000">
                                          <p:val>
                                            <p:strVal val="#ppt_w"/>
                                          </p:val>
                                        </p:tav>
                                      </p:tavLst>
                                    </p:anim>
                                    <p:anim calcmode="lin" valueType="num">
                                      <p:cBhvr>
                                        <p:cTn id="36" dur="3000" fill="hold"/>
                                        <p:tgtEl>
                                          <p:spTgt spid="130063"/>
                                        </p:tgtEl>
                                        <p:attrNameLst>
                                          <p:attrName>ppt_h</p:attrName>
                                        </p:attrNameLst>
                                      </p:cBhvr>
                                      <p:tavLst>
                                        <p:tav tm="0">
                                          <p:val>
                                            <p:fltVal val="0"/>
                                          </p:val>
                                        </p:tav>
                                        <p:tav tm="100000">
                                          <p:val>
                                            <p:strVal val="#ppt_h"/>
                                          </p:val>
                                        </p:tav>
                                      </p:tavLst>
                                    </p:anim>
                                    <p:animEffect transition="in" filter="fade">
                                      <p:cBhvr>
                                        <p:cTn id="37" dur="3000"/>
                                        <p:tgtEl>
                                          <p:spTgt spid="130063"/>
                                        </p:tgtEl>
                                      </p:cBhvr>
                                    </p:animEffect>
                                  </p:childTnLst>
                                </p:cTn>
                              </p:par>
                            </p:childTnLst>
                          </p:cTn>
                        </p:par>
                        <p:par>
                          <p:cTn id="38" fill="hold" nodeType="afterGroup">
                            <p:stCondLst>
                              <p:cond delay="11000"/>
                            </p:stCondLst>
                            <p:childTnLst>
                              <p:par>
                                <p:cTn id="39" presetID="10" presetClass="exit" presetSubtype="0" fill="hold" grpId="1" nodeType="afterEffect">
                                  <p:stCondLst>
                                    <p:cond delay="0"/>
                                  </p:stCondLst>
                                  <p:childTnLst>
                                    <p:animEffect transition="out" filter="fade">
                                      <p:cBhvr>
                                        <p:cTn id="40" dur="2000"/>
                                        <p:tgtEl>
                                          <p:spTgt spid="130055"/>
                                        </p:tgtEl>
                                      </p:cBhvr>
                                    </p:animEffect>
                                    <p:set>
                                      <p:cBhvr>
                                        <p:cTn id="41" dur="1" fill="hold">
                                          <p:stCondLst>
                                            <p:cond delay="1999"/>
                                          </p:stCondLst>
                                        </p:cTn>
                                        <p:tgtEl>
                                          <p:spTgt spid="13005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130056"/>
                                        </p:tgtEl>
                                      </p:cBhvr>
                                    </p:animEffect>
                                    <p:set>
                                      <p:cBhvr>
                                        <p:cTn id="44" dur="1" fill="hold">
                                          <p:stCondLst>
                                            <p:cond delay="1999"/>
                                          </p:stCondLst>
                                        </p:cTn>
                                        <p:tgtEl>
                                          <p:spTgt spid="130056"/>
                                        </p:tgtEl>
                                        <p:attrNameLst>
                                          <p:attrName>style.visibility</p:attrName>
                                        </p:attrNameLst>
                                      </p:cBhvr>
                                      <p:to>
                                        <p:strVal val="hidden"/>
                                      </p:to>
                                    </p:set>
                                  </p:childTnLst>
                                </p:cTn>
                              </p:par>
                            </p:childTnLst>
                          </p:cTn>
                        </p:par>
                        <p:par>
                          <p:cTn id="45" fill="hold">
                            <p:stCondLst>
                              <p:cond delay="13000"/>
                            </p:stCondLst>
                            <p:childTnLst>
                              <p:par>
                                <p:cTn id="46" presetID="10" presetClass="entr" presetSubtype="0" fill="hold" nodeType="afterEffect">
                                  <p:stCondLst>
                                    <p:cond delay="0"/>
                                  </p:stCondLst>
                                  <p:childTnLst>
                                    <p:set>
                                      <p:cBhvr>
                                        <p:cTn id="47" dur="1" fill="hold">
                                          <p:stCondLst>
                                            <p:cond delay="0"/>
                                          </p:stCondLst>
                                        </p:cTn>
                                        <p:tgtEl>
                                          <p:spTgt spid="130059">
                                            <p:txEl>
                                              <p:pRg st="0" end="0"/>
                                            </p:txEl>
                                          </p:spTgt>
                                        </p:tgtEl>
                                        <p:attrNameLst>
                                          <p:attrName>style.visibility</p:attrName>
                                        </p:attrNameLst>
                                      </p:cBhvr>
                                      <p:to>
                                        <p:strVal val="visible"/>
                                      </p:to>
                                    </p:set>
                                    <p:animEffect transition="in" filter="fade">
                                      <p:cBhvr>
                                        <p:cTn id="48" dur="2000"/>
                                        <p:tgtEl>
                                          <p:spTgt spid="130059">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0059">
                                            <p:txEl>
                                              <p:pRg st="1" end="1"/>
                                            </p:txEl>
                                          </p:spTgt>
                                        </p:tgtEl>
                                        <p:attrNameLst>
                                          <p:attrName>style.visibility</p:attrName>
                                        </p:attrNameLst>
                                      </p:cBhvr>
                                      <p:to>
                                        <p:strVal val="visible"/>
                                      </p:to>
                                    </p:set>
                                    <p:animEffect transition="in" filter="fade">
                                      <p:cBhvr>
                                        <p:cTn id="51" dur="2000"/>
                                        <p:tgtEl>
                                          <p:spTgt spid="130059">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0059">
                                            <p:txEl>
                                              <p:pRg st="3" end="3"/>
                                            </p:txEl>
                                          </p:spTgt>
                                        </p:tgtEl>
                                        <p:attrNameLst>
                                          <p:attrName>style.visibility</p:attrName>
                                        </p:attrNameLst>
                                      </p:cBhvr>
                                      <p:to>
                                        <p:strVal val="visible"/>
                                      </p:to>
                                    </p:set>
                                    <p:animEffect transition="in" filter="fade">
                                      <p:cBhvr>
                                        <p:cTn id="54" dur="2000"/>
                                        <p:tgtEl>
                                          <p:spTgt spid="130059">
                                            <p:txEl>
                                              <p:pRg st="3" end="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30059">
                                            <p:txEl>
                                              <p:pRg st="4" end="4"/>
                                            </p:txEl>
                                          </p:spTgt>
                                        </p:tgtEl>
                                        <p:attrNameLst>
                                          <p:attrName>style.visibility</p:attrName>
                                        </p:attrNameLst>
                                      </p:cBhvr>
                                      <p:to>
                                        <p:strVal val="visible"/>
                                      </p:to>
                                    </p:set>
                                    <p:animEffect transition="in" filter="fade">
                                      <p:cBhvr>
                                        <p:cTn id="57" dur="2000"/>
                                        <p:tgtEl>
                                          <p:spTgt spid="130059">
                                            <p:txEl>
                                              <p:pRg st="4" end="4"/>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30059">
                                            <p:txEl>
                                              <p:pRg st="5" end="5"/>
                                            </p:txEl>
                                          </p:spTgt>
                                        </p:tgtEl>
                                        <p:attrNameLst>
                                          <p:attrName>style.visibility</p:attrName>
                                        </p:attrNameLst>
                                      </p:cBhvr>
                                      <p:to>
                                        <p:strVal val="visible"/>
                                      </p:to>
                                    </p:set>
                                    <p:animEffect transition="in" filter="fade">
                                      <p:cBhvr>
                                        <p:cTn id="60" dur="2000"/>
                                        <p:tgtEl>
                                          <p:spTgt spid="130059">
                                            <p:txEl>
                                              <p:pRg st="5" end="5"/>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30059">
                                            <p:txEl>
                                              <p:pRg st="6" end="6"/>
                                            </p:txEl>
                                          </p:spTgt>
                                        </p:tgtEl>
                                        <p:attrNameLst>
                                          <p:attrName>style.visibility</p:attrName>
                                        </p:attrNameLst>
                                      </p:cBhvr>
                                      <p:to>
                                        <p:strVal val="visible"/>
                                      </p:to>
                                    </p:set>
                                    <p:animEffect transition="in" filter="fade">
                                      <p:cBhvr>
                                        <p:cTn id="63" dur="2000"/>
                                        <p:tgtEl>
                                          <p:spTgt spid="1300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p:bldP spid="130055" grpId="0" animBg="1"/>
      <p:bldP spid="130055" grpId="1" animBg="1"/>
      <p:bldP spid="130056" grpId="0" animBg="1"/>
      <p:bldP spid="13005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3276600" cy="1143000"/>
          </a:xfrm>
          <a:noFill/>
          <a:extLst>
            <a:ext uri="{909E8E84-426E-40DD-AFC4-6F175D3DCCD1}">
              <a14:hiddenFill xmlns:a14="http://schemas.microsoft.com/office/drawing/2010/main">
                <a:solidFill>
                  <a:srgbClr val="4F6DCF"/>
                </a:solidFill>
              </a14:hiddenFill>
            </a:ext>
          </a:extLst>
        </p:spPr>
        <p:txBody>
          <a:bodyPr/>
          <a:lstStyle/>
          <a:p>
            <a:r>
              <a:rPr lang="en-US" sz="4000" b="1">
                <a:solidFill>
                  <a:srgbClr val="FFFF00"/>
                </a:solidFill>
                <a:latin typeface="Verdana" pitchFamily="34" charset="0"/>
              </a:rPr>
              <a:t>Accipiters</a:t>
            </a:r>
          </a:p>
        </p:txBody>
      </p:sp>
      <p:sp>
        <p:nvSpPr>
          <p:cNvPr id="32771" name="Rectangle 3"/>
          <p:cNvSpPr>
            <a:spLocks noGrp="1" noChangeArrowheads="1"/>
          </p:cNvSpPr>
          <p:nvPr>
            <p:ph type="body" sz="half" idx="1"/>
          </p:nvPr>
        </p:nvSpPr>
        <p:spPr>
          <a:xfrm>
            <a:off x="228600" y="1905000"/>
            <a:ext cx="6477000" cy="3352800"/>
          </a:xfrm>
          <a:noFill/>
          <a:extLst>
            <a:ext uri="{909E8E84-426E-40DD-AFC4-6F175D3DCCD1}">
              <a14:hiddenFill xmlns:a14="http://schemas.microsoft.com/office/drawing/2010/main">
                <a:solidFill>
                  <a:srgbClr val="4F6DCF"/>
                </a:solidFill>
              </a14:hiddenFill>
            </a:ext>
            <a:ext uri="{AF507438-7753-43E0-B8FC-AC1667EBCBE1}">
              <a14:hiddenEffects xmlns:a14="http://schemas.microsoft.com/office/drawing/2010/main">
                <a:effectLst>
                  <a:outerShdw dist="107763" dir="8100000" algn="ctr" rotWithShape="0">
                    <a:schemeClr val="bg2">
                      <a:alpha val="50000"/>
                    </a:schemeClr>
                  </a:outerShdw>
                </a:effectLst>
              </a14:hiddenEffects>
            </a:ext>
          </a:extLst>
        </p:spPr>
        <p:txBody>
          <a:bodyPr/>
          <a:lstStyle/>
          <a:p>
            <a:r>
              <a:rPr lang="en-US" sz="2000" b="1" dirty="0">
                <a:latin typeface="Verdana" pitchFamily="34" charset="0"/>
              </a:rPr>
              <a:t>Built for rapid flight and lightning quick turns in wooded habitats</a:t>
            </a:r>
          </a:p>
          <a:p>
            <a:pPr>
              <a:buFontTx/>
              <a:buNone/>
            </a:pPr>
            <a:endParaRPr lang="en-US" sz="2000" b="1" dirty="0">
              <a:solidFill>
                <a:srgbClr val="83FD3F"/>
              </a:solidFill>
              <a:latin typeface="Verdana" pitchFamily="34" charset="0"/>
            </a:endParaRPr>
          </a:p>
          <a:p>
            <a:r>
              <a:rPr lang="en-US" sz="2000" b="1" dirty="0">
                <a:latin typeface="Verdana" pitchFamily="34" charset="0"/>
              </a:rPr>
              <a:t>Characterized by short, rounded wings and long, narrow tail</a:t>
            </a:r>
          </a:p>
          <a:p>
            <a:pPr>
              <a:buFontTx/>
              <a:buNone/>
            </a:pPr>
            <a:endParaRPr lang="en-US" sz="1800" b="1" dirty="0">
              <a:solidFill>
                <a:srgbClr val="83FD3F"/>
              </a:solidFill>
              <a:latin typeface="Verdana" pitchFamily="34" charset="0"/>
            </a:endParaRPr>
          </a:p>
          <a:p>
            <a:r>
              <a:rPr lang="en-US" sz="2000" b="1" dirty="0">
                <a:latin typeface="Verdana" pitchFamily="34" charset="0"/>
              </a:rPr>
              <a:t>In migration or in open habitat they exhibit intermittent flapping and gliding flight</a:t>
            </a:r>
          </a:p>
        </p:txBody>
      </p:sp>
      <p:pic>
        <p:nvPicPr>
          <p:cNvPr id="32772" name="Picture 4" descr="coopers 2"/>
          <p:cNvPicPr>
            <a:picLocks noGrp="1" noChangeAspect="1" noChangeArrowheads="1"/>
          </p:cNvPicPr>
          <p:nvPr>
            <p:ph sz="half" idx="2"/>
          </p:nvPr>
        </p:nvPicPr>
        <p:blipFill>
          <a:blip r:embed="rId3" cstate="print">
            <a:lum bright="-42000" contrast="42000"/>
            <a:extLst>
              <a:ext uri="{28A0092B-C50C-407E-A947-70E740481C1C}">
                <a14:useLocalDpi xmlns:a14="http://schemas.microsoft.com/office/drawing/2010/main" val="0"/>
              </a:ext>
            </a:extLst>
          </a:blip>
          <a:stretch>
            <a:fillRect/>
          </a:stretch>
        </p:blipFill>
        <p:spPr>
          <a:xfrm>
            <a:off x="6934200" y="3657599"/>
            <a:ext cx="1752600" cy="2340625"/>
          </a:xfrm>
          <a:noFill/>
          <a:ln/>
        </p:spPr>
      </p:pic>
      <p:pic>
        <p:nvPicPr>
          <p:cNvPr id="32774" name="Picture 6" descr="accip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295400"/>
            <a:ext cx="1752600" cy="2133600"/>
          </a:xfrm>
          <a:prstGeom prst="rect">
            <a:avLst/>
          </a:prstGeom>
          <a:noFill/>
          <a:ln>
            <a:noFill/>
          </a:ln>
          <a:effectLst/>
          <a:extLst>
            <a:ext uri="{909E8E84-426E-40DD-AFC4-6F175D3DCCD1}">
              <a14:hiddenFill xmlns:a14="http://schemas.microsoft.com/office/drawing/2010/main">
                <a:solidFill>
                  <a:srgbClr val="5454F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Text Box 7"/>
          <p:cNvSpPr txBox="1">
            <a:spLocks noChangeArrowheads="1"/>
          </p:cNvSpPr>
          <p:nvPr/>
        </p:nvSpPr>
        <p:spPr bwMode="auto">
          <a:xfrm>
            <a:off x="3581400" y="677127"/>
            <a:ext cx="4716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are forest-dwelling hawks</a:t>
            </a:r>
          </a:p>
        </p:txBody>
      </p:sp>
    </p:spTree>
  </p:cSld>
  <p:clrMapOvr>
    <a:masterClrMapping/>
  </p:clrMapOvr>
  <p:transition spd="slow" advClick="0" advTm="9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animEffect transition="in" filter="fade">
                                      <p:cBhvr>
                                        <p:cTn id="11" dur="2000"/>
                                        <p:tgtEl>
                                          <p:spTgt spid="32771">
                                            <p:txEl>
                                              <p:pRg st="2" end="2"/>
                                            </p:txEl>
                                          </p:spTgt>
                                        </p:tgtEl>
                                      </p:cBhvr>
                                    </p:animEffect>
                                  </p:childTnLst>
                                </p:cTn>
                              </p:par>
                              <p:par>
                                <p:cTn id="12" presetID="53" presetClass="entr" presetSubtype="0" fill="hold" nodeType="withEffect">
                                  <p:stCondLst>
                                    <p:cond delay="1500"/>
                                  </p:stCondLst>
                                  <p:childTnLst>
                                    <p:set>
                                      <p:cBhvr>
                                        <p:cTn id="13" dur="1" fill="hold">
                                          <p:stCondLst>
                                            <p:cond delay="0"/>
                                          </p:stCondLst>
                                        </p:cTn>
                                        <p:tgtEl>
                                          <p:spTgt spid="32774"/>
                                        </p:tgtEl>
                                        <p:attrNameLst>
                                          <p:attrName>style.visibility</p:attrName>
                                        </p:attrNameLst>
                                      </p:cBhvr>
                                      <p:to>
                                        <p:strVal val="visible"/>
                                      </p:to>
                                    </p:set>
                                    <p:anim calcmode="lin" valueType="num">
                                      <p:cBhvr>
                                        <p:cTn id="14" dur="2000" fill="hold"/>
                                        <p:tgtEl>
                                          <p:spTgt spid="32774"/>
                                        </p:tgtEl>
                                        <p:attrNameLst>
                                          <p:attrName>ppt_w</p:attrName>
                                        </p:attrNameLst>
                                      </p:cBhvr>
                                      <p:tavLst>
                                        <p:tav tm="0">
                                          <p:val>
                                            <p:fltVal val="0"/>
                                          </p:val>
                                        </p:tav>
                                        <p:tav tm="100000">
                                          <p:val>
                                            <p:strVal val="#ppt_w"/>
                                          </p:val>
                                        </p:tav>
                                      </p:tavLst>
                                    </p:anim>
                                    <p:anim calcmode="lin" valueType="num">
                                      <p:cBhvr>
                                        <p:cTn id="15" dur="2000" fill="hold"/>
                                        <p:tgtEl>
                                          <p:spTgt spid="32774"/>
                                        </p:tgtEl>
                                        <p:attrNameLst>
                                          <p:attrName>ppt_h</p:attrName>
                                        </p:attrNameLst>
                                      </p:cBhvr>
                                      <p:tavLst>
                                        <p:tav tm="0">
                                          <p:val>
                                            <p:fltVal val="0"/>
                                          </p:val>
                                        </p:tav>
                                        <p:tav tm="100000">
                                          <p:val>
                                            <p:strVal val="#ppt_h"/>
                                          </p:val>
                                        </p:tav>
                                      </p:tavLst>
                                    </p:anim>
                                    <p:animEffect transition="in" filter="fade">
                                      <p:cBhvr>
                                        <p:cTn id="16" dur="2000"/>
                                        <p:tgtEl>
                                          <p:spTgt spid="32774"/>
                                        </p:tgtEl>
                                      </p:cBhvr>
                                    </p:animEffect>
                                  </p:childTnLst>
                                </p:cTn>
                              </p:par>
                            </p:childTnLst>
                          </p:cTn>
                        </p:par>
                        <p:par>
                          <p:cTn id="17" fill="hold" nodeType="afterGroup">
                            <p:stCondLst>
                              <p:cond delay="6500"/>
                            </p:stCondLst>
                            <p:childTnLst>
                              <p:par>
                                <p:cTn id="18" presetID="10" presetClass="entr" presetSubtype="0" fill="hold" nodeType="afterEffect">
                                  <p:stCondLst>
                                    <p:cond delay="0"/>
                                  </p:stCondLst>
                                  <p:childTnLst>
                                    <p:set>
                                      <p:cBhvr>
                                        <p:cTn id="19" dur="1" fill="hold">
                                          <p:stCondLst>
                                            <p:cond delay="0"/>
                                          </p:stCondLst>
                                        </p:cTn>
                                        <p:tgtEl>
                                          <p:spTgt spid="32771">
                                            <p:txEl>
                                              <p:pRg st="4" end="4"/>
                                            </p:txEl>
                                          </p:spTgt>
                                        </p:tgtEl>
                                        <p:attrNameLst>
                                          <p:attrName>style.visibility</p:attrName>
                                        </p:attrNameLst>
                                      </p:cBhvr>
                                      <p:to>
                                        <p:strVal val="visible"/>
                                      </p:to>
                                    </p:set>
                                    <p:animEffect transition="in" filter="fade">
                                      <p:cBhvr>
                                        <p:cTn id="20" dur="2000"/>
                                        <p:tgtEl>
                                          <p:spTgt spid="32771">
                                            <p:txEl>
                                              <p:pRg st="4" end="4"/>
                                            </p:txEl>
                                          </p:spTgt>
                                        </p:tgtEl>
                                      </p:cBhvr>
                                    </p:animEffect>
                                  </p:childTnLst>
                                </p:cTn>
                              </p:par>
                              <p:par>
                                <p:cTn id="21" presetID="53" presetClass="entr" presetSubtype="0" fill="hold" nodeType="withEffect">
                                  <p:stCondLst>
                                    <p:cond delay="500"/>
                                  </p:stCondLst>
                                  <p:childTnLst>
                                    <p:set>
                                      <p:cBhvr>
                                        <p:cTn id="22" dur="1" fill="hold">
                                          <p:stCondLst>
                                            <p:cond delay="0"/>
                                          </p:stCondLst>
                                        </p:cTn>
                                        <p:tgtEl>
                                          <p:spTgt spid="32772"/>
                                        </p:tgtEl>
                                        <p:attrNameLst>
                                          <p:attrName>style.visibility</p:attrName>
                                        </p:attrNameLst>
                                      </p:cBhvr>
                                      <p:to>
                                        <p:strVal val="visible"/>
                                      </p:to>
                                    </p:set>
                                    <p:anim calcmode="lin" valueType="num">
                                      <p:cBhvr>
                                        <p:cTn id="23" dur="3000" fill="hold"/>
                                        <p:tgtEl>
                                          <p:spTgt spid="32772"/>
                                        </p:tgtEl>
                                        <p:attrNameLst>
                                          <p:attrName>ppt_w</p:attrName>
                                        </p:attrNameLst>
                                      </p:cBhvr>
                                      <p:tavLst>
                                        <p:tav tm="0">
                                          <p:val>
                                            <p:fltVal val="0"/>
                                          </p:val>
                                        </p:tav>
                                        <p:tav tm="100000">
                                          <p:val>
                                            <p:strVal val="#ppt_w"/>
                                          </p:val>
                                        </p:tav>
                                      </p:tavLst>
                                    </p:anim>
                                    <p:anim calcmode="lin" valueType="num">
                                      <p:cBhvr>
                                        <p:cTn id="24" dur="3000" fill="hold"/>
                                        <p:tgtEl>
                                          <p:spTgt spid="32772"/>
                                        </p:tgtEl>
                                        <p:attrNameLst>
                                          <p:attrName>ppt_h</p:attrName>
                                        </p:attrNameLst>
                                      </p:cBhvr>
                                      <p:tavLst>
                                        <p:tav tm="0">
                                          <p:val>
                                            <p:fltVal val="0"/>
                                          </p:val>
                                        </p:tav>
                                        <p:tav tm="100000">
                                          <p:val>
                                            <p:strVal val="#ppt_h"/>
                                          </p:val>
                                        </p:tav>
                                      </p:tavLst>
                                    </p:anim>
                                    <p:animEffect transition="in" filter="fade">
                                      <p:cBhvr>
                                        <p:cTn id="25"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4"/>
          <p:cNvSpPr txBox="1">
            <a:spLocks noChangeArrowheads="1"/>
          </p:cNvSpPr>
          <p:nvPr/>
        </p:nvSpPr>
        <p:spPr bwMode="auto">
          <a:xfrm>
            <a:off x="262352" y="723900"/>
            <a:ext cx="2667000" cy="2800767"/>
          </a:xfrm>
          <a:prstGeom prst="rect">
            <a:avLst/>
          </a:prstGeom>
          <a:noFill/>
          <a:ln>
            <a:noFill/>
          </a:ln>
          <a:effectLst/>
        </p:spPr>
        <p:txBody>
          <a:bodyPr wrap="square">
            <a:spAutoFit/>
          </a:bodyPr>
          <a:lstStyle/>
          <a:p>
            <a:pPr algn="l"/>
            <a:r>
              <a:rPr lang="en-US" sz="2000" dirty="0">
                <a:solidFill>
                  <a:schemeClr val="bg1"/>
                </a:solidFill>
              </a:rPr>
              <a:t>Females have belly streaking and young birds are “buffy looking”</a:t>
            </a:r>
          </a:p>
          <a:p>
            <a:pPr algn="l"/>
            <a:endParaRPr lang="en-US" sz="1800" b="0" dirty="0">
              <a:solidFill>
                <a:schemeClr val="bg1"/>
              </a:solidFill>
            </a:endParaRPr>
          </a:p>
          <a:p>
            <a:pPr algn="l"/>
            <a:endParaRPr lang="en-US" sz="1800" b="0" dirty="0">
              <a:solidFill>
                <a:schemeClr val="bg1"/>
              </a:solidFill>
            </a:endParaRPr>
          </a:p>
          <a:p>
            <a:pPr algn="l"/>
            <a:r>
              <a:rPr lang="en-US" sz="2000" dirty="0">
                <a:solidFill>
                  <a:schemeClr val="bg1"/>
                </a:solidFill>
              </a:rPr>
              <a:t>Both</a:t>
            </a:r>
            <a:r>
              <a:rPr lang="en-US" sz="2000" b="0" dirty="0">
                <a:solidFill>
                  <a:schemeClr val="bg1"/>
                </a:solidFill>
              </a:rPr>
              <a:t> </a:t>
            </a:r>
            <a:r>
              <a:rPr lang="en-US" sz="2000" dirty="0">
                <a:solidFill>
                  <a:schemeClr val="bg1"/>
                </a:solidFill>
              </a:rPr>
              <a:t>are brownish…</a:t>
            </a:r>
          </a:p>
        </p:txBody>
      </p:sp>
      <p:pic>
        <p:nvPicPr>
          <p:cNvPr id="138248" name="Picture 8" descr="HoveringHar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318" y="3750290"/>
            <a:ext cx="3048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p:cNvSpPr txBox="1">
            <a:spLocks noChangeArrowheads="1"/>
          </p:cNvSpPr>
          <p:nvPr/>
        </p:nvSpPr>
        <p:spPr bwMode="auto">
          <a:xfrm>
            <a:off x="1492266" y="4115758"/>
            <a:ext cx="426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dirty="0">
                <a:solidFill>
                  <a:schemeClr val="bg1"/>
                </a:solidFill>
              </a:rPr>
              <a:t>Adult males are silvery:</a:t>
            </a:r>
          </a:p>
        </p:txBody>
      </p:sp>
      <p:sp>
        <p:nvSpPr>
          <p:cNvPr id="138249" name="Text Box 9"/>
          <p:cNvSpPr txBox="1">
            <a:spLocks noChangeArrowheads="1"/>
          </p:cNvSpPr>
          <p:nvPr/>
        </p:nvSpPr>
        <p:spPr bwMode="auto">
          <a:xfrm>
            <a:off x="1449818" y="4572957"/>
            <a:ext cx="365356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dirty="0">
                <a:solidFill>
                  <a:schemeClr val="bg1"/>
                </a:solidFill>
              </a:rPr>
              <a:t>Grey above and white-</a:t>
            </a:r>
            <a:r>
              <a:rPr lang="en-US" sz="1800" dirty="0" err="1">
                <a:solidFill>
                  <a:schemeClr val="bg1"/>
                </a:solidFill>
              </a:rPr>
              <a:t>ish</a:t>
            </a:r>
            <a:endParaRPr lang="en-US" sz="1800" dirty="0">
              <a:solidFill>
                <a:schemeClr val="bg1"/>
              </a:solidFill>
            </a:endParaRPr>
          </a:p>
          <a:p>
            <a:pPr algn="l"/>
            <a:r>
              <a:rPr lang="en-US" sz="1800" dirty="0">
                <a:solidFill>
                  <a:schemeClr val="bg1"/>
                </a:solidFill>
              </a:rPr>
              <a:t>below with black wing tips</a:t>
            </a:r>
          </a:p>
          <a:p>
            <a:pPr algn="l"/>
            <a:endParaRPr lang="en-US" sz="1800" dirty="0">
              <a:solidFill>
                <a:schemeClr val="bg1"/>
              </a:solidFill>
            </a:endParaRPr>
          </a:p>
          <a:p>
            <a:r>
              <a:rPr lang="en-US" sz="2000" b="0" dirty="0">
                <a:solidFill>
                  <a:srgbClr val="FFFF00"/>
                </a:solidFill>
              </a:rPr>
              <a:t>“Grey Ghost”</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250"/>
                    </a14:imgEffect>
                  </a14:imgLayer>
                </a14:imgProps>
              </a:ext>
              <a:ext uri="{28A0092B-C50C-407E-A947-70E740481C1C}">
                <a14:useLocalDpi xmlns:a14="http://schemas.microsoft.com/office/drawing/2010/main" val="0"/>
              </a:ext>
            </a:extLst>
          </a:blip>
          <a:stretch>
            <a:fillRect/>
          </a:stretch>
        </p:blipFill>
        <p:spPr>
          <a:xfrm>
            <a:off x="5961062" y="3754064"/>
            <a:ext cx="3053255" cy="2434626"/>
          </a:xfrm>
          <a:prstGeom prst="rect">
            <a:avLst/>
          </a:prstGeom>
        </p:spPr>
      </p:pic>
      <p:pic>
        <p:nvPicPr>
          <p:cNvPr id="4" name="Picture 3">
            <a:extLst>
              <a:ext uri="{FF2B5EF4-FFF2-40B4-BE49-F238E27FC236}">
                <a16:creationId xmlns:a16="http://schemas.microsoft.com/office/drawing/2014/main" id="{BEA7E12E-A381-4282-8524-BC884900CDC1}"/>
              </a:ext>
            </a:extLst>
          </p:cNvPr>
          <p:cNvPicPr>
            <a:picLocks noChangeAspect="1"/>
          </p:cNvPicPr>
          <p:nvPr/>
        </p:nvPicPr>
        <p:blipFill>
          <a:blip r:embed="rId6"/>
          <a:stretch>
            <a:fillRect/>
          </a:stretch>
        </p:blipFill>
        <p:spPr>
          <a:xfrm>
            <a:off x="3117455" y="723900"/>
            <a:ext cx="3971854" cy="2848549"/>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8244"/>
                                        </p:tgtEl>
                                        <p:attrNameLst>
                                          <p:attrName>style.visibility</p:attrName>
                                        </p:attrNameLst>
                                      </p:cBhvr>
                                      <p:to>
                                        <p:strVal val="visible"/>
                                      </p:to>
                                    </p:set>
                                    <p:animEffect transition="in" filter="fade">
                                      <p:cBhvr>
                                        <p:cTn id="7" dur="2000"/>
                                        <p:tgtEl>
                                          <p:spTgt spid="138244"/>
                                        </p:tgtEl>
                                      </p:cBhvr>
                                    </p:animEffect>
                                  </p:childTnLst>
                                </p:cTn>
                              </p:par>
                            </p:childTnLst>
                          </p:cTn>
                        </p:par>
                        <p:par>
                          <p:cTn id="8" fill="hold" nodeType="afterGroup">
                            <p:stCondLst>
                              <p:cond delay="3000"/>
                            </p:stCondLst>
                            <p:childTnLst>
                              <p:par>
                                <p:cTn id="9" presetID="10" presetClass="entr" presetSubtype="0" fill="hold" grpId="0" nodeType="afterEffect">
                                  <p:stCondLst>
                                    <p:cond delay="500"/>
                                  </p:stCondLst>
                                  <p:childTnLst>
                                    <p:set>
                                      <p:cBhvr>
                                        <p:cTn id="10" dur="1" fill="hold">
                                          <p:stCondLst>
                                            <p:cond delay="0"/>
                                          </p:stCondLst>
                                        </p:cTn>
                                        <p:tgtEl>
                                          <p:spTgt spid="138245"/>
                                        </p:tgtEl>
                                        <p:attrNameLst>
                                          <p:attrName>style.visibility</p:attrName>
                                        </p:attrNameLst>
                                      </p:cBhvr>
                                      <p:to>
                                        <p:strVal val="visible"/>
                                      </p:to>
                                    </p:set>
                                    <p:animEffect transition="in" filter="fade">
                                      <p:cBhvr>
                                        <p:cTn id="11" dur="2000"/>
                                        <p:tgtEl>
                                          <p:spTgt spid="138245"/>
                                        </p:tgtEl>
                                      </p:cBhvr>
                                    </p:animEffect>
                                  </p:childTnLst>
                                </p:cTn>
                              </p:par>
                              <p:par>
                                <p:cTn id="12" presetID="10" presetClass="entr" presetSubtype="0" fill="hold"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1300"/>
                                  </p:stCondLst>
                                  <p:childTnLst>
                                    <p:set>
                                      <p:cBhvr>
                                        <p:cTn id="16" dur="1" fill="hold">
                                          <p:stCondLst>
                                            <p:cond delay="0"/>
                                          </p:stCondLst>
                                        </p:cTn>
                                        <p:tgtEl>
                                          <p:spTgt spid="138248"/>
                                        </p:tgtEl>
                                        <p:attrNameLst>
                                          <p:attrName>style.visibility</p:attrName>
                                        </p:attrNameLst>
                                      </p:cBhvr>
                                      <p:to>
                                        <p:strVal val="visible"/>
                                      </p:to>
                                    </p:set>
                                    <p:animEffect transition="in" filter="fade">
                                      <p:cBhvr>
                                        <p:cTn id="17" dur="2000"/>
                                        <p:tgtEl>
                                          <p:spTgt spid="138248"/>
                                        </p:tgtEl>
                                      </p:cBhvr>
                                    </p:animEffect>
                                  </p:childTnLst>
                                </p:cTn>
                              </p:par>
                            </p:childTnLst>
                          </p:cTn>
                        </p:par>
                        <p:par>
                          <p:cTn id="18" fill="hold">
                            <p:stCondLst>
                              <p:cond delay="6300"/>
                            </p:stCondLst>
                            <p:childTnLst>
                              <p:par>
                                <p:cTn id="19" presetID="10" presetClass="entr" presetSubtype="0" fill="hold" grpId="0" nodeType="afterEffect">
                                  <p:stCondLst>
                                    <p:cond delay="0"/>
                                  </p:stCondLst>
                                  <p:childTnLst>
                                    <p:set>
                                      <p:cBhvr>
                                        <p:cTn id="20" dur="1" fill="hold">
                                          <p:stCondLst>
                                            <p:cond delay="0"/>
                                          </p:stCondLst>
                                        </p:cTn>
                                        <p:tgtEl>
                                          <p:spTgt spid="138249"/>
                                        </p:tgtEl>
                                        <p:attrNameLst>
                                          <p:attrName>style.visibility</p:attrName>
                                        </p:attrNameLst>
                                      </p:cBhvr>
                                      <p:to>
                                        <p:strVal val="visible"/>
                                      </p:to>
                                    </p:set>
                                    <p:animEffect transition="in" filter="fade">
                                      <p:cBhvr>
                                        <p:cTn id="21" dur="2000"/>
                                        <p:tgtEl>
                                          <p:spTgt spid="138249"/>
                                        </p:tgtEl>
                                      </p:cBhvr>
                                    </p:animEffect>
                                  </p:childTnLst>
                                </p:cTn>
                              </p:par>
                            </p:childTnLst>
                          </p:cTn>
                        </p:par>
                        <p:par>
                          <p:cTn id="22" fill="hold">
                            <p:stCondLst>
                              <p:cond delay="83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p:bldP spid="1382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descr="harrier3sep07nj (2)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4572000" cy="3550627"/>
          </a:xfrm>
          <a:prstGeom prst="rect">
            <a:avLst/>
          </a:prstGeom>
          <a:noFill/>
          <a:extLst>
            <a:ext uri="{909E8E84-426E-40DD-AFC4-6F175D3DCCD1}">
              <a14:hiddenFill xmlns:a14="http://schemas.microsoft.com/office/drawing/2010/main">
                <a:solidFill>
                  <a:srgbClr val="FFFFFF"/>
                </a:solidFill>
              </a14:hiddenFill>
            </a:ext>
          </a:extLst>
        </p:spPr>
      </p:pic>
      <p:sp>
        <p:nvSpPr>
          <p:cNvPr id="137223" name="Text Box 7"/>
          <p:cNvSpPr txBox="1">
            <a:spLocks noChangeArrowheads="1"/>
          </p:cNvSpPr>
          <p:nvPr/>
        </p:nvSpPr>
        <p:spPr bwMode="auto">
          <a:xfrm>
            <a:off x="381000" y="457200"/>
            <a:ext cx="40430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dirty="0">
                <a:solidFill>
                  <a:schemeClr val="bg1"/>
                </a:solidFill>
              </a:rPr>
              <a:t>Both genders display</a:t>
            </a:r>
          </a:p>
          <a:p>
            <a:pPr algn="l"/>
            <a:r>
              <a:rPr lang="en-US" dirty="0">
                <a:solidFill>
                  <a:schemeClr val="bg1"/>
                </a:solidFill>
              </a:rPr>
              <a:t>the white rectangular</a:t>
            </a:r>
          </a:p>
          <a:p>
            <a:pPr algn="l"/>
            <a:r>
              <a:rPr lang="en-US" dirty="0">
                <a:solidFill>
                  <a:schemeClr val="bg1"/>
                </a:solidFill>
              </a:rPr>
              <a:t>rump patch…</a:t>
            </a:r>
          </a:p>
        </p:txBody>
      </p:sp>
      <p:pic>
        <p:nvPicPr>
          <p:cNvPr id="3" name="Picture 2">
            <a:extLst>
              <a:ext uri="{FF2B5EF4-FFF2-40B4-BE49-F238E27FC236}">
                <a16:creationId xmlns:a16="http://schemas.microsoft.com/office/drawing/2014/main" id="{5E07F540-4E8F-4A8D-A57B-CE0F718B0A1D}"/>
              </a:ext>
            </a:extLst>
          </p:cNvPr>
          <p:cNvPicPr>
            <a:picLocks noChangeAspect="1"/>
          </p:cNvPicPr>
          <p:nvPr/>
        </p:nvPicPr>
        <p:blipFill>
          <a:blip r:embed="rId4"/>
          <a:stretch>
            <a:fillRect/>
          </a:stretch>
        </p:blipFill>
        <p:spPr>
          <a:xfrm>
            <a:off x="4800600" y="228600"/>
            <a:ext cx="4272324" cy="3356315"/>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par>
                                <p:cTn id="8" presetID="10" presetClass="entr" presetSubtype="0" fill="hold"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137221"/>
                                        </p:tgtEl>
                                        <p:attrNameLst>
                                          <p:attrName>style.visibility</p:attrName>
                                        </p:attrNameLst>
                                      </p:cBhvr>
                                      <p:to>
                                        <p:strVal val="visible"/>
                                      </p:to>
                                    </p:set>
                                    <p:animEffect transition="in" filter="fade">
                                      <p:cBhvr>
                                        <p:cTn id="13" dur="3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7B727-164C-4BDF-AC7B-A77088EBF8FA}"/>
              </a:ext>
            </a:extLst>
          </p:cNvPr>
          <p:cNvPicPr>
            <a:picLocks noChangeAspect="1"/>
          </p:cNvPicPr>
          <p:nvPr/>
        </p:nvPicPr>
        <p:blipFill>
          <a:blip r:embed="rId3"/>
          <a:stretch>
            <a:fillRect/>
          </a:stretch>
        </p:blipFill>
        <p:spPr>
          <a:xfrm rot="20584995">
            <a:off x="950174" y="1470719"/>
            <a:ext cx="3089164" cy="3609657"/>
          </a:xfrm>
          <a:prstGeom prst="rect">
            <a:avLst/>
          </a:prstGeom>
        </p:spPr>
      </p:pic>
      <p:sp>
        <p:nvSpPr>
          <p:cNvPr id="145413" name="Text Box 5"/>
          <p:cNvSpPr txBox="1">
            <a:spLocks noChangeArrowheads="1"/>
          </p:cNvSpPr>
          <p:nvPr/>
        </p:nvSpPr>
        <p:spPr bwMode="auto">
          <a:xfrm>
            <a:off x="304800" y="304800"/>
            <a:ext cx="54120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solidFill>
                  <a:srgbClr val="FFC000"/>
                </a:solidFill>
              </a:rPr>
              <a:t>Rough-legged Hawk</a:t>
            </a:r>
          </a:p>
        </p:txBody>
      </p:sp>
      <p:sp>
        <p:nvSpPr>
          <p:cNvPr id="145417" name="Text Box 9"/>
          <p:cNvSpPr txBox="1">
            <a:spLocks noChangeArrowheads="1"/>
          </p:cNvSpPr>
          <p:nvPr/>
        </p:nvSpPr>
        <p:spPr bwMode="auto">
          <a:xfrm>
            <a:off x="4094701" y="2438617"/>
            <a:ext cx="33634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sz="1800" dirty="0">
                <a:solidFill>
                  <a:schemeClr val="bg1"/>
                </a:solidFill>
              </a:rPr>
              <a:t> Dark and Light morphs</a:t>
            </a:r>
          </a:p>
        </p:txBody>
      </p:sp>
      <p:sp>
        <p:nvSpPr>
          <p:cNvPr id="145421" name="Text Box 13"/>
          <p:cNvSpPr txBox="1">
            <a:spLocks noChangeArrowheads="1"/>
          </p:cNvSpPr>
          <p:nvPr/>
        </p:nvSpPr>
        <p:spPr bwMode="auto">
          <a:xfrm>
            <a:off x="4065823" y="3276600"/>
            <a:ext cx="487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solidFill>
                  <a:schemeClr val="bg1"/>
                </a:solidFill>
              </a:rPr>
              <a:t> </a:t>
            </a:r>
            <a:r>
              <a:rPr lang="en-US" sz="1800" dirty="0">
                <a:solidFill>
                  <a:schemeClr val="bg1"/>
                </a:solidFill>
              </a:rPr>
              <a:t>Light morphs show a:</a:t>
            </a:r>
          </a:p>
        </p:txBody>
      </p:sp>
      <p:sp>
        <p:nvSpPr>
          <p:cNvPr id="145414" name="Text Box 6"/>
          <p:cNvSpPr txBox="1">
            <a:spLocks noChangeArrowheads="1"/>
          </p:cNvSpPr>
          <p:nvPr/>
        </p:nvSpPr>
        <p:spPr bwMode="auto">
          <a:xfrm>
            <a:off x="3608623" y="969743"/>
            <a:ext cx="55625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000" dirty="0">
                <a:solidFill>
                  <a:schemeClr val="bg1"/>
                </a:solidFill>
              </a:rPr>
              <a:t>Long winged </a:t>
            </a:r>
            <a:r>
              <a:rPr lang="en-US" sz="2000" dirty="0" err="1">
                <a:solidFill>
                  <a:schemeClr val="bg1"/>
                </a:solidFill>
              </a:rPr>
              <a:t>Buteo</a:t>
            </a:r>
            <a:r>
              <a:rPr lang="en-US" sz="2000" dirty="0">
                <a:solidFill>
                  <a:schemeClr val="bg1"/>
                </a:solidFill>
              </a:rPr>
              <a:t> from the north</a:t>
            </a:r>
          </a:p>
        </p:txBody>
      </p:sp>
      <p:pic>
        <p:nvPicPr>
          <p:cNvPr id="145426" name="Picture 18" descr="LightRough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7492">
            <a:off x="1295400" y="1524000"/>
            <a:ext cx="2398713" cy="3352800"/>
          </a:xfrm>
          <a:prstGeom prst="rect">
            <a:avLst/>
          </a:prstGeom>
          <a:noFill/>
          <a:extLst>
            <a:ext uri="{909E8E84-426E-40DD-AFC4-6F175D3DCCD1}">
              <a14:hiddenFill xmlns:a14="http://schemas.microsoft.com/office/drawing/2010/main">
                <a:solidFill>
                  <a:srgbClr val="FFFFFF"/>
                </a:solidFill>
              </a14:hiddenFill>
            </a:ext>
          </a:extLst>
        </p:spPr>
      </p:pic>
      <p:sp>
        <p:nvSpPr>
          <p:cNvPr id="145427" name="Line 19"/>
          <p:cNvSpPr>
            <a:spLocks noChangeShapeType="1"/>
          </p:cNvSpPr>
          <p:nvPr/>
        </p:nvSpPr>
        <p:spPr bwMode="auto">
          <a:xfrm flipH="1" flipV="1">
            <a:off x="3200400" y="3733800"/>
            <a:ext cx="1219200" cy="381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9" name="Line 21"/>
          <p:cNvSpPr>
            <a:spLocks noChangeShapeType="1"/>
          </p:cNvSpPr>
          <p:nvPr/>
        </p:nvSpPr>
        <p:spPr bwMode="auto">
          <a:xfrm flipH="1" flipV="1">
            <a:off x="2209800" y="3876712"/>
            <a:ext cx="2174240" cy="137807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22" name="Text Box 14"/>
          <p:cNvSpPr txBox="1">
            <a:spLocks noChangeArrowheads="1"/>
          </p:cNvSpPr>
          <p:nvPr/>
        </p:nvSpPr>
        <p:spPr bwMode="auto">
          <a:xfrm>
            <a:off x="4572000" y="3733800"/>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800" dirty="0">
                <a:solidFill>
                  <a:schemeClr val="bg1"/>
                </a:solidFill>
              </a:rPr>
              <a:t>Dark belly and </a:t>
            </a:r>
          </a:p>
          <a:p>
            <a:pPr algn="l"/>
            <a:r>
              <a:rPr lang="en-US" sz="1800" dirty="0">
                <a:solidFill>
                  <a:schemeClr val="bg1"/>
                </a:solidFill>
              </a:rPr>
              <a:t>Dark wrist (carpal) patch</a:t>
            </a:r>
          </a:p>
        </p:txBody>
      </p:sp>
      <p:sp>
        <p:nvSpPr>
          <p:cNvPr id="145420" name="Text Box 12"/>
          <p:cNvSpPr txBox="1">
            <a:spLocks noChangeArrowheads="1"/>
          </p:cNvSpPr>
          <p:nvPr/>
        </p:nvSpPr>
        <p:spPr bwMode="auto">
          <a:xfrm>
            <a:off x="2031064" y="5225317"/>
            <a:ext cx="647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sz="2000" dirty="0">
                <a:solidFill>
                  <a:schemeClr val="bg1"/>
                </a:solidFill>
              </a:rPr>
              <a:t> </a:t>
            </a:r>
            <a:r>
              <a:rPr lang="en-US" sz="1800" dirty="0">
                <a:solidFill>
                  <a:schemeClr val="bg1"/>
                </a:solidFill>
              </a:rPr>
              <a:t>Broad white sub-terminal tail band</a:t>
            </a:r>
          </a:p>
          <a:p>
            <a:pPr algn="l"/>
            <a:r>
              <a:rPr lang="en-US" sz="1600" dirty="0">
                <a:solidFill>
                  <a:schemeClr val="bg1"/>
                </a:solidFill>
              </a:rPr>
              <a:t>   </a:t>
            </a:r>
            <a:r>
              <a:rPr lang="en-US" sz="1600" b="0" dirty="0">
                <a:solidFill>
                  <a:schemeClr val="bg1"/>
                </a:solidFill>
              </a:rPr>
              <a:t>(Both morphs)</a:t>
            </a:r>
          </a:p>
        </p:txBody>
      </p:sp>
    </p:spTree>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fade">
                                      <p:cBhvr>
                                        <p:cTn id="7" dur="2000"/>
                                        <p:tgtEl>
                                          <p:spTgt spid="1454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7"/>
                                        </p:tgtEl>
                                        <p:attrNameLst>
                                          <p:attrName>style.visibility</p:attrName>
                                        </p:attrNameLst>
                                      </p:cBhvr>
                                      <p:to>
                                        <p:strVal val="visible"/>
                                      </p:to>
                                    </p:set>
                                    <p:animEffect transition="in" filter="fade">
                                      <p:cBhvr>
                                        <p:cTn id="11" dur="2000"/>
                                        <p:tgtEl>
                                          <p:spTgt spid="145417"/>
                                        </p:tgtEl>
                                      </p:cBhvr>
                                    </p:animEffect>
                                  </p:childTnLst>
                                </p:cTn>
                              </p:par>
                            </p:childTnLst>
                          </p:cTn>
                        </p:par>
                        <p:par>
                          <p:cTn id="12" fill="hold" nodeType="afterGroup">
                            <p:stCondLst>
                              <p:cond delay="4000"/>
                            </p:stCondLst>
                            <p:childTnLst>
                              <p:par>
                                <p:cTn id="13" presetID="53" presetClass="entr" presetSubtype="0" fill="hold" nodeType="afterEffect">
                                  <p:stCondLst>
                                    <p:cond delay="0"/>
                                  </p:stCondLst>
                                  <p:childTnLst>
                                    <p:set>
                                      <p:cBhvr>
                                        <p:cTn id="14" dur="1" fill="hold">
                                          <p:stCondLst>
                                            <p:cond delay="0"/>
                                          </p:stCondLst>
                                        </p:cTn>
                                        <p:tgtEl>
                                          <p:spTgt spid="145426"/>
                                        </p:tgtEl>
                                        <p:attrNameLst>
                                          <p:attrName>style.visibility</p:attrName>
                                        </p:attrNameLst>
                                      </p:cBhvr>
                                      <p:to>
                                        <p:strVal val="visible"/>
                                      </p:to>
                                    </p:set>
                                    <p:anim calcmode="lin" valueType="num">
                                      <p:cBhvr>
                                        <p:cTn id="15" dur="2000" fill="hold"/>
                                        <p:tgtEl>
                                          <p:spTgt spid="145426"/>
                                        </p:tgtEl>
                                        <p:attrNameLst>
                                          <p:attrName>ppt_w</p:attrName>
                                        </p:attrNameLst>
                                      </p:cBhvr>
                                      <p:tavLst>
                                        <p:tav tm="0">
                                          <p:val>
                                            <p:fltVal val="0"/>
                                          </p:val>
                                        </p:tav>
                                        <p:tav tm="100000">
                                          <p:val>
                                            <p:strVal val="#ppt_w"/>
                                          </p:val>
                                        </p:tav>
                                      </p:tavLst>
                                    </p:anim>
                                    <p:anim calcmode="lin" valueType="num">
                                      <p:cBhvr>
                                        <p:cTn id="16" dur="2000" fill="hold"/>
                                        <p:tgtEl>
                                          <p:spTgt spid="145426"/>
                                        </p:tgtEl>
                                        <p:attrNameLst>
                                          <p:attrName>ppt_h</p:attrName>
                                        </p:attrNameLst>
                                      </p:cBhvr>
                                      <p:tavLst>
                                        <p:tav tm="0">
                                          <p:val>
                                            <p:fltVal val="0"/>
                                          </p:val>
                                        </p:tav>
                                        <p:tav tm="100000">
                                          <p:val>
                                            <p:strVal val="#ppt_h"/>
                                          </p:val>
                                        </p:tav>
                                      </p:tavLst>
                                    </p:anim>
                                    <p:animEffect transition="in" filter="fade">
                                      <p:cBhvr>
                                        <p:cTn id="17" dur="2000"/>
                                        <p:tgtEl>
                                          <p:spTgt spid="145426"/>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145421"/>
                                        </p:tgtEl>
                                        <p:attrNameLst>
                                          <p:attrName>style.visibility</p:attrName>
                                        </p:attrNameLst>
                                      </p:cBhvr>
                                      <p:to>
                                        <p:strVal val="visible"/>
                                      </p:to>
                                    </p:set>
                                    <p:animEffect transition="in" filter="fade">
                                      <p:cBhvr>
                                        <p:cTn id="21" dur="3000"/>
                                        <p:tgtEl>
                                          <p:spTgt spid="145421"/>
                                        </p:tgtEl>
                                      </p:cBhvr>
                                    </p:animEffect>
                                  </p:childTnLst>
                                </p:cTn>
                              </p:par>
                            </p:childTnLst>
                          </p:cTn>
                        </p:par>
                        <p:par>
                          <p:cTn id="22" fill="hold" nodeType="afterGroup">
                            <p:stCondLst>
                              <p:cond delay="9000"/>
                            </p:stCondLst>
                            <p:childTnLst>
                              <p:par>
                                <p:cTn id="23" presetID="10" presetClass="entr" presetSubtype="0" fill="hold" grpId="0" nodeType="afterEffect">
                                  <p:stCondLst>
                                    <p:cond delay="0"/>
                                  </p:stCondLst>
                                  <p:childTnLst>
                                    <p:set>
                                      <p:cBhvr>
                                        <p:cTn id="24" dur="1" fill="hold">
                                          <p:stCondLst>
                                            <p:cond delay="0"/>
                                          </p:stCondLst>
                                        </p:cTn>
                                        <p:tgtEl>
                                          <p:spTgt spid="145422"/>
                                        </p:tgtEl>
                                        <p:attrNameLst>
                                          <p:attrName>style.visibility</p:attrName>
                                        </p:attrNameLst>
                                      </p:cBhvr>
                                      <p:to>
                                        <p:strVal val="visible"/>
                                      </p:to>
                                    </p:set>
                                    <p:animEffect transition="in" filter="fade">
                                      <p:cBhvr>
                                        <p:cTn id="25" dur="2000"/>
                                        <p:tgtEl>
                                          <p:spTgt spid="1454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5427"/>
                                        </p:tgtEl>
                                        <p:attrNameLst>
                                          <p:attrName>style.visibility</p:attrName>
                                        </p:attrNameLst>
                                      </p:cBhvr>
                                      <p:to>
                                        <p:strVal val="visible"/>
                                      </p:to>
                                    </p:set>
                                    <p:animEffect transition="in" filter="wipe(down)">
                                      <p:cBhvr>
                                        <p:cTn id="28" dur="2000"/>
                                        <p:tgtEl>
                                          <p:spTgt spid="145427"/>
                                        </p:tgtEl>
                                      </p:cBhvr>
                                    </p:animEffect>
                                  </p:childTnLst>
                                </p:cTn>
                              </p:par>
                            </p:childTnLst>
                          </p:cTn>
                        </p:par>
                        <p:par>
                          <p:cTn id="29" fill="hold" nodeType="afterGroup">
                            <p:stCondLst>
                              <p:cond delay="11000"/>
                            </p:stCondLst>
                            <p:childTnLst>
                              <p:par>
                                <p:cTn id="30" presetID="10" presetClass="exit" presetSubtype="0" fill="hold" grpId="1" nodeType="afterEffect">
                                  <p:stCondLst>
                                    <p:cond delay="1000"/>
                                  </p:stCondLst>
                                  <p:childTnLst>
                                    <p:animEffect transition="out" filter="fade">
                                      <p:cBhvr>
                                        <p:cTn id="31" dur="5000"/>
                                        <p:tgtEl>
                                          <p:spTgt spid="145427"/>
                                        </p:tgtEl>
                                      </p:cBhvr>
                                    </p:animEffect>
                                    <p:set>
                                      <p:cBhvr>
                                        <p:cTn id="32" dur="1" fill="hold">
                                          <p:stCondLst>
                                            <p:cond delay="4999"/>
                                          </p:stCondLst>
                                        </p:cTn>
                                        <p:tgtEl>
                                          <p:spTgt spid="14542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45420"/>
                                        </p:tgtEl>
                                        <p:attrNameLst>
                                          <p:attrName>style.visibility</p:attrName>
                                        </p:attrNameLst>
                                      </p:cBhvr>
                                      <p:to>
                                        <p:strVal val="visible"/>
                                      </p:to>
                                    </p:set>
                                    <p:animEffect transition="in" filter="fade">
                                      <p:cBhvr>
                                        <p:cTn id="35" dur="5000"/>
                                        <p:tgtEl>
                                          <p:spTgt spid="1454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5429"/>
                                        </p:tgtEl>
                                        <p:attrNameLst>
                                          <p:attrName>style.visibility</p:attrName>
                                        </p:attrNameLst>
                                      </p:cBhvr>
                                      <p:to>
                                        <p:strVal val="visible"/>
                                      </p:to>
                                    </p:set>
                                    <p:animEffect transition="in" filter="wipe(down)">
                                      <p:cBhvr>
                                        <p:cTn id="38" dur="500"/>
                                        <p:tgtEl>
                                          <p:spTgt spid="145429"/>
                                        </p:tgtEl>
                                      </p:cBhvr>
                                    </p:animEffect>
                                  </p:childTnLst>
                                </p:cTn>
                              </p:par>
                            </p:childTnLst>
                          </p:cTn>
                        </p:par>
                        <p:par>
                          <p:cTn id="39" fill="hold">
                            <p:stCondLst>
                              <p:cond delay="17000"/>
                            </p:stCondLst>
                            <p:childTnLst>
                              <p:par>
                                <p:cTn id="40" presetID="10" presetClass="exit" presetSubtype="0" fill="hold" nodeType="afterEffect">
                                  <p:stCondLst>
                                    <p:cond delay="1000"/>
                                  </p:stCondLst>
                                  <p:childTnLst>
                                    <p:animEffect transition="out" filter="fade">
                                      <p:cBhvr>
                                        <p:cTn id="41" dur="3000"/>
                                        <p:tgtEl>
                                          <p:spTgt spid="145426"/>
                                        </p:tgtEl>
                                      </p:cBhvr>
                                    </p:animEffect>
                                    <p:set>
                                      <p:cBhvr>
                                        <p:cTn id="42" dur="1" fill="hold">
                                          <p:stCondLst>
                                            <p:cond delay="2999"/>
                                          </p:stCondLst>
                                        </p:cTn>
                                        <p:tgtEl>
                                          <p:spTgt spid="145426"/>
                                        </p:tgtEl>
                                        <p:attrNameLst>
                                          <p:attrName>style.visibility</p:attrName>
                                        </p:attrNameLst>
                                      </p:cBhvr>
                                      <p:to>
                                        <p:strVal val="hidden"/>
                                      </p:to>
                                    </p:set>
                                  </p:childTnLst>
                                </p:cTn>
                              </p:par>
                            </p:childTnLst>
                          </p:cTn>
                        </p:par>
                        <p:par>
                          <p:cTn id="43" fill="hold">
                            <p:stCondLst>
                              <p:cond delay="21000"/>
                            </p:stCondLst>
                            <p:childTnLst>
                              <p:par>
                                <p:cTn id="44" presetID="53" presetClass="entr" presetSubtype="16"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7" grpId="0"/>
      <p:bldP spid="145421" grpId="0"/>
      <p:bldP spid="145414" grpId="0"/>
      <p:bldP spid="145427" grpId="0" animBg="1"/>
      <p:bldP spid="145427" grpId="1" animBg="1"/>
      <p:bldP spid="145429" grpId="0" animBg="1"/>
      <p:bldP spid="145422" grpId="0"/>
      <p:bldP spid="1454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623614" y="2895600"/>
            <a:ext cx="8229600" cy="1295400"/>
          </a:xfrm>
        </p:spPr>
        <p:txBody>
          <a:bodyPr/>
          <a:lstStyle/>
          <a:p>
            <a:pPr>
              <a:buFontTx/>
              <a:buNone/>
            </a:pPr>
            <a:r>
              <a:rPr lang="en-US" dirty="0">
                <a:latin typeface="Verdana" pitchFamily="34" charset="0"/>
              </a:rPr>
              <a:t>Birds change shape depending upon winds, light and the angle of view</a:t>
            </a:r>
          </a:p>
        </p:txBody>
      </p:sp>
      <p:sp>
        <p:nvSpPr>
          <p:cNvPr id="267269" name="Text Box 5"/>
          <p:cNvSpPr txBox="1">
            <a:spLocks noChangeArrowheads="1"/>
          </p:cNvSpPr>
          <p:nvPr/>
        </p:nvSpPr>
        <p:spPr bwMode="auto">
          <a:xfrm>
            <a:off x="649014" y="228600"/>
            <a:ext cx="26805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400" dirty="0">
                <a:solidFill>
                  <a:srgbClr val="FFFF00"/>
                </a:solidFill>
              </a:rPr>
              <a:t>Caveats</a:t>
            </a:r>
          </a:p>
        </p:txBody>
      </p:sp>
      <p:sp>
        <p:nvSpPr>
          <p:cNvPr id="267270" name="Text Box 6"/>
          <p:cNvSpPr txBox="1">
            <a:spLocks noChangeArrowheads="1"/>
          </p:cNvSpPr>
          <p:nvPr/>
        </p:nvSpPr>
        <p:spPr bwMode="auto">
          <a:xfrm>
            <a:off x="623614" y="2044986"/>
            <a:ext cx="6542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3200" dirty="0">
                <a:solidFill>
                  <a:srgbClr val="83FD3F"/>
                </a:solidFill>
              </a:rPr>
              <a:t>Keep the following in mind:</a:t>
            </a:r>
          </a:p>
        </p:txBody>
      </p:sp>
    </p:spTree>
  </p:cSld>
  <p:clrMapOvr>
    <a:masterClrMapping/>
  </p:clrMapOvr>
  <p:transition spd="slow" advClick="0" advTm="5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AKpa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200400"/>
            <a:ext cx="3652838" cy="2844800"/>
          </a:xfrm>
          <a:prstGeom prst="rect">
            <a:avLst/>
          </a:prstGeom>
          <a:noFill/>
          <a:extLst>
            <a:ext uri="{909E8E84-426E-40DD-AFC4-6F175D3DCCD1}">
              <a14:hiddenFill xmlns:a14="http://schemas.microsoft.com/office/drawing/2010/main">
                <a:solidFill>
                  <a:srgbClr val="FFFFFF"/>
                </a:solidFill>
              </a14:hiddenFill>
            </a:ext>
          </a:extLst>
        </p:spPr>
      </p:pic>
      <p:pic>
        <p:nvPicPr>
          <p:cNvPr id="268291" name="Picture 3" descr="FAlcon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62000"/>
            <a:ext cx="1398588" cy="2408238"/>
          </a:xfrm>
          <a:prstGeom prst="rect">
            <a:avLst/>
          </a:prstGeom>
          <a:noFill/>
          <a:extLst>
            <a:ext uri="{909E8E84-426E-40DD-AFC4-6F175D3DCCD1}">
              <a14:hiddenFill xmlns:a14="http://schemas.microsoft.com/office/drawing/2010/main">
                <a:solidFill>
                  <a:srgbClr val="FFFFFF"/>
                </a:solidFill>
              </a14:hiddenFill>
            </a:ext>
          </a:extLst>
        </p:spPr>
      </p:pic>
      <p:sp>
        <p:nvSpPr>
          <p:cNvPr id="268292" name="Text Box 4"/>
          <p:cNvSpPr txBox="1">
            <a:spLocks noChangeArrowheads="1"/>
          </p:cNvSpPr>
          <p:nvPr/>
        </p:nvSpPr>
        <p:spPr bwMode="auto">
          <a:xfrm>
            <a:off x="2895600" y="990600"/>
            <a:ext cx="556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FF00"/>
                </a:solidFill>
              </a:rPr>
              <a:t>A falcon in a glide may spread its tail to soar on a thermal</a:t>
            </a:r>
          </a:p>
        </p:txBody>
      </p:sp>
    </p:spTree>
  </p:cSld>
  <p:clrMapOvr>
    <a:masterClrMapping/>
  </p:clrMapOvr>
  <p:transition spd="slow" advClick="0" advTm="5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Buteo Silhouet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1487488" cy="2538413"/>
          </a:xfrm>
          <a:prstGeom prst="rect">
            <a:avLst/>
          </a:prstGeom>
          <a:noFill/>
          <a:extLst>
            <a:ext uri="{909E8E84-426E-40DD-AFC4-6F175D3DCCD1}">
              <a14:hiddenFill xmlns:a14="http://schemas.microsoft.com/office/drawing/2010/main">
                <a:solidFill>
                  <a:srgbClr val="FFFFFF"/>
                </a:solidFill>
              </a14:hiddenFill>
            </a:ext>
          </a:extLst>
        </p:spPr>
      </p:pic>
      <p:sp>
        <p:nvSpPr>
          <p:cNvPr id="269315" name="Text Box 3"/>
          <p:cNvSpPr txBox="1">
            <a:spLocks noChangeArrowheads="1"/>
          </p:cNvSpPr>
          <p:nvPr/>
        </p:nvSpPr>
        <p:spPr bwMode="auto">
          <a:xfrm>
            <a:off x="2895600" y="990600"/>
            <a:ext cx="480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FF00"/>
                </a:solidFill>
              </a:rPr>
              <a:t>A buteo straight overhead make look very different when seen at an angle</a:t>
            </a:r>
          </a:p>
        </p:txBody>
      </p:sp>
      <p:pic>
        <p:nvPicPr>
          <p:cNvPr id="269316" name="Picture 4" descr="Buteo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2082">
            <a:off x="5410200" y="3352800"/>
            <a:ext cx="1487488" cy="2538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5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685800" y="3810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sz="2800" b="0"/>
          </a:p>
        </p:txBody>
      </p:sp>
      <p:sp>
        <p:nvSpPr>
          <p:cNvPr id="270339" name="Rectangle 3"/>
          <p:cNvSpPr>
            <a:spLocks noGrp="1" noChangeArrowheads="1"/>
          </p:cNvSpPr>
          <p:nvPr>
            <p:ph type="title"/>
          </p:nvPr>
        </p:nvSpPr>
        <p:spPr/>
        <p:txBody>
          <a:bodyPr/>
          <a:lstStyle/>
          <a:p>
            <a:r>
              <a:rPr lang="en-US" sz="4000" b="1" dirty="0">
                <a:solidFill>
                  <a:srgbClr val="FFFF00"/>
                </a:solidFill>
                <a:latin typeface="Verdana" pitchFamily="34" charset="0"/>
              </a:rPr>
              <a:t>A Few Final Points</a:t>
            </a:r>
          </a:p>
        </p:txBody>
      </p:sp>
      <p:sp>
        <p:nvSpPr>
          <p:cNvPr id="270340" name="Rectangle 4"/>
          <p:cNvSpPr>
            <a:spLocks noGrp="1" noChangeArrowheads="1"/>
          </p:cNvSpPr>
          <p:nvPr>
            <p:ph idx="1"/>
          </p:nvPr>
        </p:nvSpPr>
        <p:spPr>
          <a:xfrm>
            <a:off x="457200" y="1600200"/>
            <a:ext cx="8229600" cy="3581400"/>
          </a:xfrm>
        </p:spPr>
        <p:txBody>
          <a:bodyPr/>
          <a:lstStyle/>
          <a:p>
            <a:r>
              <a:rPr lang="en-US" sz="2800" dirty="0">
                <a:latin typeface="Verdana" pitchFamily="34" charset="0"/>
              </a:rPr>
              <a:t>Nobody is right 100% of the time</a:t>
            </a:r>
          </a:p>
          <a:p>
            <a:r>
              <a:rPr lang="en-US" sz="2800" dirty="0">
                <a:latin typeface="Verdana" pitchFamily="34" charset="0"/>
              </a:rPr>
              <a:t>For every rule, there is an exception</a:t>
            </a:r>
          </a:p>
          <a:p>
            <a:pPr>
              <a:buFontTx/>
              <a:buNone/>
            </a:pPr>
            <a:r>
              <a:rPr lang="en-US" sz="2400" dirty="0">
                <a:latin typeface="Verdana" pitchFamily="34" charset="0"/>
              </a:rPr>
              <a:t>   (e.g. A Sharp-shinned hawk with a rounded tail)</a:t>
            </a:r>
          </a:p>
          <a:p>
            <a:pPr>
              <a:buFontTx/>
              <a:buNone/>
            </a:pPr>
            <a:endParaRPr lang="en-US" sz="2400" dirty="0">
              <a:latin typeface="Verdana" pitchFamily="34" charset="0"/>
            </a:endParaRPr>
          </a:p>
          <a:p>
            <a:r>
              <a:rPr lang="en-US" sz="2800" dirty="0">
                <a:latin typeface="Verdana" pitchFamily="34" charset="0"/>
              </a:rPr>
              <a:t>Every bird teaches something – </a:t>
            </a:r>
          </a:p>
          <a:p>
            <a:pPr marL="0" indent="0">
              <a:buNone/>
            </a:pPr>
            <a:endParaRPr lang="en-US" sz="2800" dirty="0">
              <a:latin typeface="Verdana" pitchFamily="34" charset="0"/>
            </a:endParaRPr>
          </a:p>
          <a:p>
            <a:pPr>
              <a:buFontTx/>
              <a:buNone/>
            </a:pPr>
            <a:r>
              <a:rPr lang="en-US" sz="2800" dirty="0">
                <a:latin typeface="Verdana" pitchFamily="34" charset="0"/>
              </a:rPr>
              <a:t>   Once you’ve </a:t>
            </a:r>
            <a:r>
              <a:rPr lang="en-US" sz="2800" dirty="0" err="1">
                <a:latin typeface="Verdana" pitchFamily="34" charset="0"/>
              </a:rPr>
              <a:t>ID’ed</a:t>
            </a:r>
            <a:r>
              <a:rPr lang="en-US" sz="2800" dirty="0">
                <a:latin typeface="Verdana" pitchFamily="34" charset="0"/>
              </a:rPr>
              <a:t> it, stay with it, see how it moves, changes shape, how it looks at different angles</a:t>
            </a:r>
          </a:p>
          <a:p>
            <a:pPr>
              <a:buFontTx/>
              <a:buNone/>
            </a:pPr>
            <a:endParaRPr lang="en-US" sz="2800" dirty="0">
              <a:latin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1000"/>
                                        <p:tgtEl>
                                          <p:spTgt spid="270339"/>
                                        </p:tgtEl>
                                      </p:cBhvr>
                                    </p:animEffect>
                                  </p:childTnLst>
                                </p:cTn>
                              </p:par>
                            </p:childTnLst>
                          </p:cTn>
                        </p:par>
                        <p:par>
                          <p:cTn id="8" fill="hold" nodeType="afterGroup">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70340">
                                            <p:txEl>
                                              <p:pRg st="0" end="0"/>
                                            </p:txEl>
                                          </p:spTgt>
                                        </p:tgtEl>
                                        <p:attrNameLst>
                                          <p:attrName>style.visibility</p:attrName>
                                        </p:attrNameLst>
                                      </p:cBhvr>
                                      <p:to>
                                        <p:strVal val="visible"/>
                                      </p:to>
                                    </p:set>
                                    <p:animEffect transition="in" filter="fade">
                                      <p:cBhvr>
                                        <p:cTn id="11" dur="1000"/>
                                        <p:tgtEl>
                                          <p:spTgt spid="270340">
                                            <p:txEl>
                                              <p:pRg st="0" end="0"/>
                                            </p:txEl>
                                          </p:spTgt>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70340">
                                            <p:txEl>
                                              <p:pRg st="1" end="1"/>
                                            </p:txEl>
                                          </p:spTgt>
                                        </p:tgtEl>
                                        <p:attrNameLst>
                                          <p:attrName>style.visibility</p:attrName>
                                        </p:attrNameLst>
                                      </p:cBhvr>
                                      <p:to>
                                        <p:strVal val="visible"/>
                                      </p:to>
                                    </p:set>
                                    <p:animEffect transition="in" filter="fade">
                                      <p:cBhvr>
                                        <p:cTn id="15" dur="2000"/>
                                        <p:tgtEl>
                                          <p:spTgt spid="270340">
                                            <p:txEl>
                                              <p:pRg st="1" end="1"/>
                                            </p:txEl>
                                          </p:spTgt>
                                        </p:tgtEl>
                                      </p:cBhvr>
                                    </p:animEffect>
                                  </p:childTnLst>
                                </p:cTn>
                              </p:par>
                            </p:childTnLst>
                          </p:cTn>
                        </p:par>
                        <p:par>
                          <p:cTn id="16" fill="hold" nodeType="afterGroup">
                            <p:stCondLst>
                              <p:cond delay="4500"/>
                            </p:stCondLst>
                            <p:childTnLst>
                              <p:par>
                                <p:cTn id="17" presetID="53" presetClass="entr" presetSubtype="0" fill="hold" nodeType="afterEffect">
                                  <p:stCondLst>
                                    <p:cond delay="0"/>
                                  </p:stCondLst>
                                  <p:childTnLst>
                                    <p:set>
                                      <p:cBhvr>
                                        <p:cTn id="18" dur="1" fill="hold">
                                          <p:stCondLst>
                                            <p:cond delay="0"/>
                                          </p:stCondLst>
                                        </p:cTn>
                                        <p:tgtEl>
                                          <p:spTgt spid="270340">
                                            <p:txEl>
                                              <p:pRg st="2" end="2"/>
                                            </p:txEl>
                                          </p:spTgt>
                                        </p:tgtEl>
                                        <p:attrNameLst>
                                          <p:attrName>style.visibility</p:attrName>
                                        </p:attrNameLst>
                                      </p:cBhvr>
                                      <p:to>
                                        <p:strVal val="visible"/>
                                      </p:to>
                                    </p:set>
                                    <p:anim calcmode="lin" valueType="num">
                                      <p:cBhvr>
                                        <p:cTn id="19" dur="2000" fill="hold"/>
                                        <p:tgtEl>
                                          <p:spTgt spid="27034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70340">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270340">
                                            <p:txEl>
                                              <p:pRg st="2" end="2"/>
                                            </p:txEl>
                                          </p:spTgt>
                                        </p:tgtEl>
                                      </p:cBhvr>
                                    </p:animEffect>
                                  </p:childTnLst>
                                </p:cTn>
                              </p:par>
                            </p:childTnLst>
                          </p:cTn>
                        </p:par>
                        <p:par>
                          <p:cTn id="22" fill="hold" nodeType="afterGroup">
                            <p:stCondLst>
                              <p:cond delay="6500"/>
                            </p:stCondLst>
                            <p:childTnLst>
                              <p:par>
                                <p:cTn id="23" presetID="3" presetClass="emph" presetSubtype="2" fill="hold" nodeType="afterEffect">
                                  <p:stCondLst>
                                    <p:cond delay="0"/>
                                  </p:stCondLst>
                                  <p:childTnLst>
                                    <p:animClr clrSpc="rgb" dir="cw">
                                      <p:cBhvr override="childStyle">
                                        <p:cTn id="24" dur="2000" fill="hold"/>
                                        <p:tgtEl>
                                          <p:spTgt spid="270340">
                                            <p:txEl>
                                              <p:pRg st="2" end="2"/>
                                            </p:txEl>
                                          </p:spTgt>
                                        </p:tgtEl>
                                        <p:attrNameLst>
                                          <p:attrName>style.color</p:attrName>
                                        </p:attrNameLst>
                                      </p:cBhvr>
                                      <p:to>
                                        <a:schemeClr val="folHlink"/>
                                      </p:to>
                                    </p:animClr>
                                  </p:childTnLst>
                                </p:cTn>
                              </p:par>
                            </p:childTnLst>
                          </p:cTn>
                        </p:par>
                        <p:par>
                          <p:cTn id="25" fill="hold" nodeType="afterGroup">
                            <p:stCondLst>
                              <p:cond delay="8500"/>
                            </p:stCondLst>
                            <p:childTnLst>
                              <p:par>
                                <p:cTn id="26" presetID="10" presetClass="exit" presetSubtype="0" fill="hold" nodeType="afterEffect">
                                  <p:stCondLst>
                                    <p:cond delay="1000"/>
                                  </p:stCondLst>
                                  <p:childTnLst>
                                    <p:animEffect transition="out" filter="fade">
                                      <p:cBhvr>
                                        <p:cTn id="27" dur="2000"/>
                                        <p:tgtEl>
                                          <p:spTgt spid="270340">
                                            <p:txEl>
                                              <p:pRg st="2" end="2"/>
                                            </p:txEl>
                                          </p:spTgt>
                                        </p:tgtEl>
                                      </p:cBhvr>
                                    </p:animEffect>
                                    <p:set>
                                      <p:cBhvr>
                                        <p:cTn id="28" dur="1" fill="hold">
                                          <p:stCondLst>
                                            <p:cond delay="1999"/>
                                          </p:stCondLst>
                                        </p:cTn>
                                        <p:tgtEl>
                                          <p:spTgt spid="270340">
                                            <p:txEl>
                                              <p:pRg st="2" end="2"/>
                                            </p:txEl>
                                          </p:spTgt>
                                        </p:tgtEl>
                                        <p:attrNameLst>
                                          <p:attrName>style.visibility</p:attrName>
                                        </p:attrNameLst>
                                      </p:cBhvr>
                                      <p:to>
                                        <p:strVal val="hidden"/>
                                      </p:to>
                                    </p:set>
                                  </p:childTnLst>
                                </p:cTn>
                              </p:par>
                            </p:childTnLst>
                          </p:cTn>
                        </p:par>
                        <p:par>
                          <p:cTn id="29" fill="hold" nodeType="afterGroup">
                            <p:stCondLst>
                              <p:cond delay="11500"/>
                            </p:stCondLst>
                            <p:childTnLst>
                              <p:par>
                                <p:cTn id="30" presetID="10" presetClass="entr" presetSubtype="0" fill="hold" nodeType="afterEffect">
                                  <p:stCondLst>
                                    <p:cond delay="0"/>
                                  </p:stCondLst>
                                  <p:childTnLst>
                                    <p:set>
                                      <p:cBhvr>
                                        <p:cTn id="31" dur="1" fill="hold">
                                          <p:stCondLst>
                                            <p:cond delay="0"/>
                                          </p:stCondLst>
                                        </p:cTn>
                                        <p:tgtEl>
                                          <p:spTgt spid="270340">
                                            <p:txEl>
                                              <p:pRg st="4" end="4"/>
                                            </p:txEl>
                                          </p:spTgt>
                                        </p:tgtEl>
                                        <p:attrNameLst>
                                          <p:attrName>style.visibility</p:attrName>
                                        </p:attrNameLst>
                                      </p:cBhvr>
                                      <p:to>
                                        <p:strVal val="visible"/>
                                      </p:to>
                                    </p:set>
                                    <p:animEffect transition="in" filter="fade">
                                      <p:cBhvr>
                                        <p:cTn id="32" dur="2000"/>
                                        <p:tgtEl>
                                          <p:spTgt spid="270340">
                                            <p:txEl>
                                              <p:pRg st="4" end="4"/>
                                            </p:txEl>
                                          </p:spTgt>
                                        </p:tgtEl>
                                      </p:cBhvr>
                                    </p:animEffect>
                                  </p:childTnLst>
                                </p:cTn>
                              </p:par>
                            </p:childTnLst>
                          </p:cTn>
                        </p:par>
                        <p:par>
                          <p:cTn id="33" fill="hold" nodeType="afterGroup">
                            <p:stCondLst>
                              <p:cond delay="13500"/>
                            </p:stCondLst>
                            <p:childTnLst>
                              <p:par>
                                <p:cTn id="34" presetID="29" presetClass="entr" presetSubtype="0" fill="hold" nodeType="afterEffect">
                                  <p:stCondLst>
                                    <p:cond delay="0"/>
                                  </p:stCondLst>
                                  <p:iterate type="lt">
                                    <p:tmPct val="0"/>
                                  </p:iterate>
                                  <p:childTnLst>
                                    <p:set>
                                      <p:cBhvr>
                                        <p:cTn id="35" dur="1" fill="hold">
                                          <p:stCondLst>
                                            <p:cond delay="0"/>
                                          </p:stCondLst>
                                        </p:cTn>
                                        <p:tgtEl>
                                          <p:spTgt spid="270340">
                                            <p:txEl>
                                              <p:pRg st="6" end="6"/>
                                            </p:txEl>
                                          </p:spTgt>
                                        </p:tgtEl>
                                        <p:attrNameLst>
                                          <p:attrName>style.visibility</p:attrName>
                                        </p:attrNameLst>
                                      </p:cBhvr>
                                      <p:to>
                                        <p:strVal val="visible"/>
                                      </p:to>
                                    </p:set>
                                    <p:anim calcmode="lin" valueType="num">
                                      <p:cBhvr>
                                        <p:cTn id="36" dur="3000" fill="hold"/>
                                        <p:tgtEl>
                                          <p:spTgt spid="270340">
                                            <p:txEl>
                                              <p:pRg st="6" end="6"/>
                                            </p:txEl>
                                          </p:spTgt>
                                        </p:tgtEl>
                                        <p:attrNameLst>
                                          <p:attrName>ppt_x</p:attrName>
                                        </p:attrNameLst>
                                      </p:cBhvr>
                                      <p:tavLst>
                                        <p:tav tm="0">
                                          <p:val>
                                            <p:strVal val="#ppt_x-.2"/>
                                          </p:val>
                                        </p:tav>
                                        <p:tav tm="100000">
                                          <p:val>
                                            <p:strVal val="#ppt_x"/>
                                          </p:val>
                                        </p:tav>
                                      </p:tavLst>
                                    </p:anim>
                                    <p:anim calcmode="lin" valueType="num">
                                      <p:cBhvr>
                                        <p:cTn id="37" dur="3000" fill="hold"/>
                                        <p:tgtEl>
                                          <p:spTgt spid="270340">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8" dur="3000"/>
                                        <p:tgtEl>
                                          <p:spTgt spid="270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1371600" y="90488"/>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dirty="0">
                <a:solidFill>
                  <a:srgbClr val="FFFF00"/>
                </a:solidFill>
                <a:cs typeface="Arial" charset="0"/>
              </a:rPr>
              <a:t>Raptor Web Site Resources</a:t>
            </a:r>
          </a:p>
        </p:txBody>
      </p:sp>
      <p:sp>
        <p:nvSpPr>
          <p:cNvPr id="168965" name="Text Box 5"/>
          <p:cNvSpPr txBox="1">
            <a:spLocks noChangeArrowheads="1"/>
          </p:cNvSpPr>
          <p:nvPr/>
        </p:nvSpPr>
        <p:spPr bwMode="auto">
          <a:xfrm>
            <a:off x="457200" y="838200"/>
            <a:ext cx="8610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600" dirty="0">
                <a:solidFill>
                  <a:schemeClr val="bg1"/>
                </a:solidFill>
              </a:rPr>
              <a:t>Hawk Migration Association of North America </a:t>
            </a:r>
            <a:r>
              <a:rPr lang="en-US" sz="1200" dirty="0">
                <a:solidFill>
                  <a:schemeClr val="bg1"/>
                </a:solidFill>
              </a:rPr>
              <a:t>(HMANA)</a:t>
            </a:r>
            <a:r>
              <a:rPr lang="en-US" sz="1600" dirty="0">
                <a:solidFill>
                  <a:schemeClr val="bg1"/>
                </a:solidFill>
              </a:rPr>
              <a:t>:</a:t>
            </a:r>
          </a:p>
          <a:p>
            <a:pPr algn="l"/>
            <a:r>
              <a:rPr lang="en-US" sz="1600" b="0" dirty="0">
                <a:solidFill>
                  <a:srgbClr val="FFFF00"/>
                </a:solidFill>
              </a:rPr>
              <a:t>  www.hmana.org</a:t>
            </a:r>
          </a:p>
          <a:p>
            <a:pPr algn="l"/>
            <a:r>
              <a:rPr lang="en-US" sz="1600" dirty="0">
                <a:solidFill>
                  <a:schemeClr val="bg1"/>
                </a:solidFill>
              </a:rPr>
              <a:t>Raptor Population Index:</a:t>
            </a:r>
            <a:r>
              <a:rPr lang="en-US" sz="1600" b="0" dirty="0">
                <a:solidFill>
                  <a:srgbClr val="FFFF00"/>
                </a:solidFill>
              </a:rPr>
              <a:t>  rpi-project.org</a:t>
            </a:r>
          </a:p>
          <a:p>
            <a:pPr algn="l"/>
            <a:r>
              <a:rPr lang="en-US" sz="1600" dirty="0">
                <a:solidFill>
                  <a:schemeClr val="bg1"/>
                </a:solidFill>
              </a:rPr>
              <a:t>Hawk Counts: </a:t>
            </a:r>
            <a:r>
              <a:rPr lang="en-US" sz="1600" b="0" dirty="0">
                <a:solidFill>
                  <a:srgbClr val="FFFF00"/>
                </a:solidFill>
              </a:rPr>
              <a:t> hawkcount.org</a:t>
            </a:r>
          </a:p>
        </p:txBody>
      </p:sp>
      <p:sp>
        <p:nvSpPr>
          <p:cNvPr id="4" name="Text Box 4"/>
          <p:cNvSpPr txBox="1">
            <a:spLocks noChangeArrowheads="1"/>
          </p:cNvSpPr>
          <p:nvPr/>
        </p:nvSpPr>
        <p:spPr bwMode="auto">
          <a:xfrm>
            <a:off x="1371600" y="2124348"/>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dirty="0">
                <a:solidFill>
                  <a:srgbClr val="FFFF00"/>
                </a:solidFill>
                <a:cs typeface="Arial" charset="0"/>
              </a:rPr>
              <a:t>Book Resources</a:t>
            </a:r>
          </a:p>
        </p:txBody>
      </p:sp>
      <p:sp>
        <p:nvSpPr>
          <p:cNvPr id="2" name="TextBox 1"/>
          <p:cNvSpPr txBox="1"/>
          <p:nvPr/>
        </p:nvSpPr>
        <p:spPr>
          <a:xfrm>
            <a:off x="457200" y="2901002"/>
            <a:ext cx="7391400" cy="830997"/>
          </a:xfrm>
          <a:prstGeom prst="rect">
            <a:avLst/>
          </a:prstGeom>
          <a:noFill/>
        </p:spPr>
        <p:txBody>
          <a:bodyPr wrap="square" rtlCol="0">
            <a:spAutoFit/>
          </a:bodyPr>
          <a:lstStyle/>
          <a:p>
            <a:pPr algn="l"/>
            <a:r>
              <a:rPr lang="en-US" sz="1600" dirty="0">
                <a:solidFill>
                  <a:schemeClr val="bg1"/>
                </a:solidFill>
              </a:rPr>
              <a:t>Hawks in Flight:  </a:t>
            </a:r>
            <a:r>
              <a:rPr lang="en-US" sz="1400" dirty="0">
                <a:solidFill>
                  <a:schemeClr val="bg1"/>
                </a:solidFill>
              </a:rPr>
              <a:t>Pete Dunn, David Sibley, Clay Sutton</a:t>
            </a:r>
            <a:endParaRPr lang="en-US" sz="1600" dirty="0">
              <a:solidFill>
                <a:schemeClr val="bg1"/>
              </a:solidFill>
            </a:endParaRPr>
          </a:p>
          <a:p>
            <a:pPr algn="l"/>
            <a:r>
              <a:rPr lang="en-US" sz="1600" dirty="0">
                <a:solidFill>
                  <a:schemeClr val="bg1"/>
                </a:solidFill>
              </a:rPr>
              <a:t>Hawks from Every Angle:  </a:t>
            </a:r>
            <a:r>
              <a:rPr lang="en-US" sz="1400" dirty="0">
                <a:solidFill>
                  <a:schemeClr val="bg1"/>
                </a:solidFill>
              </a:rPr>
              <a:t>Jerry </a:t>
            </a:r>
            <a:r>
              <a:rPr lang="en-US" sz="1400" dirty="0" err="1">
                <a:solidFill>
                  <a:schemeClr val="bg1"/>
                </a:solidFill>
              </a:rPr>
              <a:t>Liguori</a:t>
            </a:r>
            <a:endParaRPr lang="en-US" sz="1800" dirty="0">
              <a:solidFill>
                <a:schemeClr val="bg1"/>
              </a:solidFill>
            </a:endParaRPr>
          </a:p>
          <a:p>
            <a:pPr algn="l"/>
            <a:r>
              <a:rPr lang="en-US" sz="1600" dirty="0">
                <a:solidFill>
                  <a:schemeClr val="bg1"/>
                </a:solidFill>
              </a:rPr>
              <a:t>Hawks at a Distance:  </a:t>
            </a:r>
            <a:r>
              <a:rPr lang="en-US" sz="1400" dirty="0">
                <a:solidFill>
                  <a:schemeClr val="bg1"/>
                </a:solidFill>
              </a:rPr>
              <a:t>Jerry </a:t>
            </a:r>
            <a:r>
              <a:rPr lang="en-US" sz="1400" dirty="0" err="1">
                <a:solidFill>
                  <a:schemeClr val="bg1"/>
                </a:solidFill>
              </a:rPr>
              <a:t>Liguori</a:t>
            </a:r>
            <a:endParaRPr lang="en-US" sz="1600" dirty="0">
              <a:solidFill>
                <a:schemeClr val="bg1"/>
              </a:solidFill>
            </a:endParaRPr>
          </a:p>
        </p:txBody>
      </p:sp>
      <p:sp>
        <p:nvSpPr>
          <p:cNvPr id="8" name="Text Box 4"/>
          <p:cNvSpPr txBox="1">
            <a:spLocks noChangeArrowheads="1"/>
          </p:cNvSpPr>
          <p:nvPr/>
        </p:nvSpPr>
        <p:spPr bwMode="auto">
          <a:xfrm>
            <a:off x="1315916" y="4045857"/>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dirty="0">
                <a:solidFill>
                  <a:srgbClr val="FFFF00"/>
                </a:solidFill>
                <a:cs typeface="Arial" charset="0"/>
              </a:rPr>
              <a:t>Apps for Smart Phones</a:t>
            </a:r>
          </a:p>
        </p:txBody>
      </p:sp>
      <p:sp>
        <p:nvSpPr>
          <p:cNvPr id="10" name="TextBox 9"/>
          <p:cNvSpPr txBox="1"/>
          <p:nvPr/>
        </p:nvSpPr>
        <p:spPr>
          <a:xfrm>
            <a:off x="457200" y="4836237"/>
            <a:ext cx="7391400" cy="830997"/>
          </a:xfrm>
          <a:prstGeom prst="rect">
            <a:avLst/>
          </a:prstGeom>
          <a:noFill/>
        </p:spPr>
        <p:txBody>
          <a:bodyPr wrap="square" rtlCol="0">
            <a:spAutoFit/>
          </a:bodyPr>
          <a:lstStyle/>
          <a:p>
            <a:pPr algn="l"/>
            <a:r>
              <a:rPr lang="en-US" sz="1600" dirty="0">
                <a:solidFill>
                  <a:schemeClr val="bg1"/>
                </a:solidFill>
              </a:rPr>
              <a:t>Raptor ID:  </a:t>
            </a:r>
            <a:r>
              <a:rPr lang="en-US" sz="1400" dirty="0" err="1">
                <a:solidFill>
                  <a:schemeClr val="bg1"/>
                </a:solidFill>
              </a:rPr>
              <a:t>HawkWatch</a:t>
            </a:r>
            <a:r>
              <a:rPr lang="en-US" sz="1400" dirty="0">
                <a:solidFill>
                  <a:schemeClr val="bg1"/>
                </a:solidFill>
              </a:rPr>
              <a:t> International </a:t>
            </a:r>
          </a:p>
          <a:p>
            <a:pPr algn="l"/>
            <a:r>
              <a:rPr lang="en-US" sz="1600" dirty="0">
                <a:solidFill>
                  <a:schemeClr val="bg1"/>
                </a:solidFill>
              </a:rPr>
              <a:t>Merlin Bird ID:  </a:t>
            </a:r>
            <a:r>
              <a:rPr lang="en-US" sz="1400" dirty="0">
                <a:solidFill>
                  <a:schemeClr val="bg1"/>
                </a:solidFill>
              </a:rPr>
              <a:t>Cornell Lab</a:t>
            </a:r>
          </a:p>
          <a:p>
            <a:pPr algn="l"/>
            <a:endParaRPr lang="en-US" sz="1600" dirty="0">
              <a:solidFill>
                <a:schemeClr val="bg1"/>
              </a:solidFill>
            </a:endParaRPr>
          </a:p>
        </p:txBody>
      </p:sp>
    </p:spTree>
    <p:extLst>
      <p:ext uri="{BB962C8B-B14F-4D97-AF65-F5344CB8AC3E}">
        <p14:creationId xmlns:p14="http://schemas.microsoft.com/office/powerpoint/2010/main" val="986607081"/>
      </p:ext>
    </p:extLst>
  </p:cSld>
  <p:clrMapOvr>
    <a:masterClrMapping/>
  </p:clrMapOvr>
  <p:transition spd="slow" advClick="0" advTm="14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685800" y="381000"/>
            <a:ext cx="746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sz="2800" b="0"/>
          </a:p>
        </p:txBody>
      </p:sp>
      <p:sp>
        <p:nvSpPr>
          <p:cNvPr id="270339" name="Rectangle 3"/>
          <p:cNvSpPr>
            <a:spLocks noGrp="1" noChangeArrowheads="1"/>
          </p:cNvSpPr>
          <p:nvPr>
            <p:ph type="title"/>
          </p:nvPr>
        </p:nvSpPr>
        <p:spPr>
          <a:xfrm>
            <a:off x="609600" y="2590800"/>
            <a:ext cx="8229600" cy="1143000"/>
          </a:xfrm>
        </p:spPr>
        <p:txBody>
          <a:bodyPr/>
          <a:lstStyle/>
          <a:p>
            <a:r>
              <a:rPr lang="en-US" sz="5400" b="1" dirty="0">
                <a:solidFill>
                  <a:srgbClr val="FFFF00"/>
                </a:solidFill>
                <a:latin typeface="Verdana" pitchFamily="34" charset="0"/>
              </a:rPr>
              <a:t>Questions?</a:t>
            </a:r>
          </a:p>
        </p:txBody>
      </p:sp>
    </p:spTree>
    <p:extLst>
      <p:ext uri="{BB962C8B-B14F-4D97-AF65-F5344CB8AC3E}">
        <p14:creationId xmlns:p14="http://schemas.microsoft.com/office/powerpoint/2010/main" val="3625695701"/>
      </p:ext>
    </p:extLst>
  </p:cSld>
  <p:clrMapOvr>
    <a:masterClrMapping/>
  </p:clrMapOvr>
  <mc:AlternateContent xmlns:mc="http://schemas.openxmlformats.org/markup-compatibility/2006" xmlns:p14="http://schemas.microsoft.com/office/powerpoint/2010/main">
    <mc:Choice Requires="p14">
      <p:transition p14:dur="1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1000"/>
                                        <p:tgtEl>
                                          <p:spTgt spid="27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8492" y="304800"/>
            <a:ext cx="60244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a:solidFill>
                  <a:srgbClr val="FFFF00"/>
                </a:solidFill>
              </a:rPr>
              <a:t>Raptor Migration</a:t>
            </a:r>
          </a:p>
        </p:txBody>
      </p:sp>
      <p:sp>
        <p:nvSpPr>
          <p:cNvPr id="24580" name="Text Box 4"/>
          <p:cNvSpPr txBox="1">
            <a:spLocks noChangeArrowheads="1"/>
          </p:cNvSpPr>
          <p:nvPr/>
        </p:nvSpPr>
        <p:spPr bwMode="auto">
          <a:xfrm>
            <a:off x="13138" y="1363469"/>
            <a:ext cx="3377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800" dirty="0"/>
              <a:t>Map:</a:t>
            </a:r>
          </a:p>
          <a:p>
            <a:pPr algn="l" eaLnBrk="0" hangingPunct="0"/>
            <a:r>
              <a:rPr lang="en-US" sz="1800" dirty="0">
                <a:solidFill>
                  <a:srgbClr val="FFC000"/>
                </a:solidFill>
              </a:rPr>
              <a:t>e.g. Broad-winged Hawk</a:t>
            </a:r>
            <a:endParaRPr lang="en-US" sz="1600" dirty="0">
              <a:solidFill>
                <a:srgbClr val="FFC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565701"/>
            <a:ext cx="4038600" cy="5164749"/>
          </a:xfrm>
          <a:prstGeom prst="rect">
            <a:avLst/>
          </a:prstGeom>
        </p:spPr>
      </p:pic>
      <p:sp>
        <p:nvSpPr>
          <p:cNvPr id="3" name="TextBox 2"/>
          <p:cNvSpPr txBox="1"/>
          <p:nvPr/>
        </p:nvSpPr>
        <p:spPr>
          <a:xfrm>
            <a:off x="241737" y="2159968"/>
            <a:ext cx="4108371" cy="4570482"/>
          </a:xfrm>
          <a:prstGeom prst="rect">
            <a:avLst/>
          </a:prstGeom>
          <a:noFill/>
        </p:spPr>
        <p:txBody>
          <a:bodyPr wrap="square" rtlCol="0">
            <a:spAutoFit/>
          </a:bodyPr>
          <a:lstStyle/>
          <a:p>
            <a:pPr algn="l"/>
            <a:r>
              <a:rPr lang="en-US" sz="1200" dirty="0"/>
              <a:t>Spring:</a:t>
            </a:r>
          </a:p>
          <a:p>
            <a:pPr algn="l"/>
            <a:r>
              <a:rPr lang="en-US" sz="1200" b="0" dirty="0"/>
              <a:t>   March-May</a:t>
            </a:r>
          </a:p>
          <a:p>
            <a:pPr algn="l"/>
            <a:r>
              <a:rPr lang="en-US" sz="1200" dirty="0"/>
              <a:t>Fall:</a:t>
            </a:r>
          </a:p>
          <a:p>
            <a:pPr algn="l"/>
            <a:r>
              <a:rPr lang="en-US" sz="1200" b="0" dirty="0"/>
              <a:t>   mid-August to early October</a:t>
            </a:r>
          </a:p>
          <a:p>
            <a:pPr algn="l"/>
            <a:r>
              <a:rPr lang="en-US" sz="1200" b="0" dirty="0"/>
              <a:t>   mid-Atlantic peak: Sept 15-20</a:t>
            </a:r>
          </a:p>
          <a:p>
            <a:pPr algn="l"/>
            <a:r>
              <a:rPr lang="en-US" sz="1050" b="0" dirty="0"/>
              <a:t>       95% pass in a two week period</a:t>
            </a:r>
          </a:p>
          <a:p>
            <a:pPr algn="l"/>
            <a:r>
              <a:rPr lang="en-US" sz="1050" b="0" dirty="0"/>
              <a:t>       Only 12% are found alone</a:t>
            </a:r>
          </a:p>
          <a:p>
            <a:pPr algn="l"/>
            <a:endParaRPr lang="en-US" sz="1600" b="0" dirty="0"/>
          </a:p>
          <a:p>
            <a:pPr algn="l"/>
            <a:r>
              <a:rPr lang="en-US" sz="1400" dirty="0"/>
              <a:t>Raptor Peak Times </a:t>
            </a:r>
            <a:r>
              <a:rPr lang="en-US" sz="1200" dirty="0"/>
              <a:t>(Fall – mid Atlantic)</a:t>
            </a:r>
            <a:r>
              <a:rPr lang="en-US" sz="1400" dirty="0"/>
              <a:t>:</a:t>
            </a:r>
          </a:p>
          <a:p>
            <a:pPr algn="l"/>
            <a:r>
              <a:rPr lang="en-US" sz="1100" b="0" dirty="0"/>
              <a:t>  Sept - Osprey</a:t>
            </a:r>
          </a:p>
          <a:p>
            <a:pPr algn="l"/>
            <a:r>
              <a:rPr lang="en-US" sz="1100" b="0" dirty="0"/>
              <a:t>            Bald Eagle</a:t>
            </a:r>
          </a:p>
          <a:p>
            <a:pPr algn="l"/>
            <a:r>
              <a:rPr lang="en-US" sz="1100" b="0" dirty="0"/>
              <a:t>            Broad-winged Hawk (mid)</a:t>
            </a:r>
          </a:p>
          <a:p>
            <a:pPr algn="l"/>
            <a:r>
              <a:rPr lang="en-US" sz="1100" b="0" dirty="0"/>
              <a:t>            American Kestrel (late) </a:t>
            </a:r>
          </a:p>
          <a:p>
            <a:pPr algn="l"/>
            <a:r>
              <a:rPr lang="en-US" sz="1100" b="0" dirty="0"/>
              <a:t>  </a:t>
            </a:r>
          </a:p>
          <a:p>
            <a:pPr algn="l"/>
            <a:r>
              <a:rPr lang="en-US" sz="1100" b="0" dirty="0"/>
              <a:t>   Oct – Northern Harrier</a:t>
            </a:r>
          </a:p>
          <a:p>
            <a:pPr algn="l"/>
            <a:r>
              <a:rPr lang="en-US" sz="1100" b="0" dirty="0"/>
              <a:t>            Sharp-shinned Hawk (early)</a:t>
            </a:r>
          </a:p>
          <a:p>
            <a:pPr algn="l"/>
            <a:r>
              <a:rPr lang="en-US" sz="1100" b="0" dirty="0"/>
              <a:t>            Peregrine Falcon (early)</a:t>
            </a:r>
          </a:p>
          <a:p>
            <a:pPr algn="l"/>
            <a:r>
              <a:rPr lang="en-US" sz="1100" b="0" dirty="0"/>
              <a:t>            Merlin (early)</a:t>
            </a:r>
          </a:p>
          <a:p>
            <a:pPr algn="l"/>
            <a:r>
              <a:rPr lang="en-US" sz="1100" b="0" dirty="0"/>
              <a:t>            Red-shouldered Hawk (mid)</a:t>
            </a:r>
          </a:p>
          <a:p>
            <a:pPr algn="l"/>
            <a:r>
              <a:rPr lang="en-US" sz="1100" b="0" dirty="0"/>
              <a:t>            Cooper’s Hawk (mid)</a:t>
            </a:r>
            <a:endParaRPr lang="en-US" sz="1100" b="0" i="1" dirty="0"/>
          </a:p>
          <a:p>
            <a:pPr algn="l"/>
            <a:endParaRPr lang="en-US" sz="1100" b="0" dirty="0"/>
          </a:p>
          <a:p>
            <a:pPr algn="l"/>
            <a:r>
              <a:rPr lang="en-US" sz="1100" b="0" dirty="0"/>
              <a:t>   Nov – Golden Eagle</a:t>
            </a:r>
          </a:p>
          <a:p>
            <a:pPr algn="l"/>
            <a:r>
              <a:rPr lang="en-US" sz="1100" b="0" dirty="0"/>
              <a:t>             Bald Eagle</a:t>
            </a:r>
          </a:p>
          <a:p>
            <a:pPr algn="l"/>
            <a:r>
              <a:rPr lang="en-US" sz="1100" b="0" dirty="0"/>
              <a:t>             Northern Goshawk</a:t>
            </a:r>
          </a:p>
          <a:p>
            <a:pPr algn="l"/>
            <a:r>
              <a:rPr lang="en-US" sz="1100" b="0"/>
              <a:t>             Red-tailed </a:t>
            </a:r>
            <a:r>
              <a:rPr lang="en-US" sz="1100" b="0" dirty="0"/>
              <a:t>Hawk  (early)</a:t>
            </a:r>
          </a:p>
        </p:txBody>
      </p:sp>
    </p:spTree>
  </p:cSld>
  <p:clrMapOvr>
    <a:masterClrMapping/>
  </p:clrMapOvr>
  <p:transition spd="slow" advClick="0" advTm="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_MG_7089d"/>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500"/>
                    </a14:imgEffect>
                    <a14:imgEffect>
                      <a14:saturation sat="85000"/>
                    </a14:imgEffect>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3581400" y="0"/>
            <a:ext cx="5562600" cy="4053263"/>
          </a:xfrm>
          <a:prstGeom prst="rect">
            <a:avLst/>
          </a:prstGeom>
          <a:noFill/>
          <a:effectLst>
            <a:glow>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34826" name="Picture 10" descr="accipsilhoue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37592">
            <a:off x="6210662" y="1101374"/>
            <a:ext cx="1723478" cy="2118124"/>
          </a:xfrm>
          <a:prstGeom prst="rect">
            <a:avLst/>
          </a:prstGeom>
          <a:solidFill>
            <a:srgbClr val="5454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11" descr="ShawnCareyhawksSharpie 006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63266">
            <a:off x="5454774" y="3971412"/>
            <a:ext cx="3281363" cy="2652713"/>
          </a:xfrm>
          <a:prstGeom prst="rect">
            <a:avLst/>
          </a:prstGeom>
          <a:noFill/>
          <a:extLst>
            <a:ext uri="{909E8E84-426E-40DD-AFC4-6F175D3DCCD1}">
              <a14:hiddenFill xmlns:a14="http://schemas.microsoft.com/office/drawing/2010/main">
                <a:solidFill>
                  <a:srgbClr val="FFFFFF"/>
                </a:solidFill>
              </a14:hiddenFill>
            </a:ext>
          </a:extLst>
        </p:spPr>
      </p:pic>
      <p:sp>
        <p:nvSpPr>
          <p:cNvPr id="34823" name="Text Box 7"/>
          <p:cNvSpPr txBox="1">
            <a:spLocks noChangeArrowheads="1"/>
          </p:cNvSpPr>
          <p:nvPr/>
        </p:nvSpPr>
        <p:spPr bwMode="auto">
          <a:xfrm>
            <a:off x="119062" y="10620"/>
            <a:ext cx="6129338" cy="701675"/>
          </a:xfrm>
          <a:prstGeom prst="rect">
            <a:avLst/>
          </a:prstGeom>
          <a:solidFill>
            <a:srgbClr val="347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Sharp-shinned Hawk</a:t>
            </a:r>
          </a:p>
        </p:txBody>
      </p:sp>
      <p:sp>
        <p:nvSpPr>
          <p:cNvPr id="34824" name="Text Box 8"/>
          <p:cNvSpPr txBox="1">
            <a:spLocks noChangeArrowheads="1"/>
          </p:cNvSpPr>
          <p:nvPr/>
        </p:nvSpPr>
        <p:spPr bwMode="auto">
          <a:xfrm>
            <a:off x="155028" y="609600"/>
            <a:ext cx="3312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dirty="0">
                <a:solidFill>
                  <a:schemeClr val="bg1"/>
                </a:solidFill>
              </a:rPr>
              <a:t>the smallest Accipiter</a:t>
            </a:r>
          </a:p>
        </p:txBody>
      </p:sp>
      <p:sp>
        <p:nvSpPr>
          <p:cNvPr id="34829" name="Line 13"/>
          <p:cNvSpPr>
            <a:spLocks noChangeShapeType="1"/>
          </p:cNvSpPr>
          <p:nvPr/>
        </p:nvSpPr>
        <p:spPr bwMode="auto">
          <a:xfrm flipV="1">
            <a:off x="3810000" y="5486400"/>
            <a:ext cx="4360069" cy="533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0" name="Line 14"/>
          <p:cNvSpPr>
            <a:spLocks noChangeShapeType="1"/>
          </p:cNvSpPr>
          <p:nvPr/>
        </p:nvSpPr>
        <p:spPr bwMode="auto">
          <a:xfrm flipV="1">
            <a:off x="2777560" y="2552784"/>
            <a:ext cx="3455073" cy="186681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Text Box 9"/>
          <p:cNvSpPr txBox="1">
            <a:spLocks noChangeArrowheads="1"/>
          </p:cNvSpPr>
          <p:nvPr/>
        </p:nvSpPr>
        <p:spPr bwMode="auto">
          <a:xfrm>
            <a:off x="381000" y="3456662"/>
            <a:ext cx="3810000" cy="3046988"/>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en-US" sz="1800" dirty="0">
                <a:solidFill>
                  <a:schemeClr val="bg1"/>
                </a:solidFill>
              </a:rPr>
              <a:t> Blue Jay sized</a:t>
            </a:r>
          </a:p>
          <a:p>
            <a:pPr algn="l"/>
            <a:endParaRPr lang="en-US" sz="1600" dirty="0">
              <a:solidFill>
                <a:schemeClr val="bg1"/>
              </a:solidFill>
            </a:endParaRPr>
          </a:p>
          <a:p>
            <a:pPr algn="l">
              <a:buFontTx/>
              <a:buChar char="•"/>
            </a:pPr>
            <a:r>
              <a:rPr lang="en-US" sz="1800" dirty="0">
                <a:solidFill>
                  <a:schemeClr val="bg1"/>
                </a:solidFill>
              </a:rPr>
              <a:t> Small-</a:t>
            </a:r>
            <a:r>
              <a:rPr lang="en-US" sz="1800" dirty="0" err="1">
                <a:solidFill>
                  <a:schemeClr val="bg1"/>
                </a:solidFill>
              </a:rPr>
              <a:t>ish</a:t>
            </a:r>
            <a:r>
              <a:rPr lang="en-US" sz="1800" dirty="0">
                <a:solidFill>
                  <a:schemeClr val="bg1"/>
                </a:solidFill>
              </a:rPr>
              <a:t> head</a:t>
            </a:r>
          </a:p>
          <a:p>
            <a:pPr algn="l"/>
            <a:r>
              <a:rPr lang="en-US" sz="1800" dirty="0">
                <a:solidFill>
                  <a:schemeClr val="bg1"/>
                </a:solidFill>
              </a:rPr>
              <a:t>  barely projects</a:t>
            </a:r>
          </a:p>
          <a:p>
            <a:pPr algn="l"/>
            <a:r>
              <a:rPr lang="en-US" sz="1800" dirty="0">
                <a:solidFill>
                  <a:schemeClr val="bg1"/>
                </a:solidFill>
              </a:rPr>
              <a:t>  beyond “wrists”</a:t>
            </a:r>
          </a:p>
          <a:p>
            <a:pPr algn="l"/>
            <a:r>
              <a:rPr lang="en-US" sz="1800" dirty="0">
                <a:solidFill>
                  <a:schemeClr val="bg1"/>
                </a:solidFill>
              </a:rPr>
              <a:t> </a:t>
            </a:r>
          </a:p>
          <a:p>
            <a:pPr algn="l">
              <a:buFontTx/>
              <a:buChar char="•"/>
            </a:pPr>
            <a:r>
              <a:rPr lang="en-US" sz="2000" dirty="0">
                <a:solidFill>
                  <a:schemeClr val="bg1"/>
                </a:solidFill>
              </a:rPr>
              <a:t> </a:t>
            </a:r>
            <a:r>
              <a:rPr lang="en-US" sz="1800" dirty="0">
                <a:solidFill>
                  <a:schemeClr val="bg1"/>
                </a:solidFill>
              </a:rPr>
              <a:t>Short, rounded  wings</a:t>
            </a:r>
          </a:p>
          <a:p>
            <a:pPr algn="l"/>
            <a:endParaRPr lang="en-US" sz="1200" dirty="0">
              <a:solidFill>
                <a:schemeClr val="bg1"/>
              </a:solidFill>
            </a:endParaRPr>
          </a:p>
          <a:p>
            <a:pPr algn="l">
              <a:buFontTx/>
              <a:buChar char="•"/>
            </a:pPr>
            <a:r>
              <a:rPr lang="en-US" sz="1800" dirty="0">
                <a:solidFill>
                  <a:schemeClr val="bg1"/>
                </a:solidFill>
              </a:rPr>
              <a:t> Tail usually appears </a:t>
            </a:r>
          </a:p>
          <a:p>
            <a:pPr algn="l"/>
            <a:r>
              <a:rPr lang="en-US" sz="1800" dirty="0">
                <a:solidFill>
                  <a:schemeClr val="bg1"/>
                </a:solidFill>
              </a:rPr>
              <a:t>   square-</a:t>
            </a:r>
            <a:r>
              <a:rPr lang="en-US" sz="1800" dirty="0" err="1">
                <a:solidFill>
                  <a:schemeClr val="bg1"/>
                </a:solidFill>
              </a:rPr>
              <a:t>ish</a:t>
            </a:r>
            <a:r>
              <a:rPr lang="en-US" sz="1800" dirty="0">
                <a:solidFill>
                  <a:schemeClr val="bg1"/>
                </a:solidFill>
              </a:rPr>
              <a:t>, sometimes</a:t>
            </a:r>
          </a:p>
          <a:p>
            <a:pPr algn="l"/>
            <a:r>
              <a:rPr lang="en-US" sz="1800" dirty="0">
                <a:solidFill>
                  <a:schemeClr val="bg1"/>
                </a:solidFill>
              </a:rPr>
              <a:t>   with a notch</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1112405"/>
            <a:ext cx="2244160" cy="230250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4825">
                                            <p:txEl>
                                              <p:pRg st="0" end="0"/>
                                            </p:txEl>
                                          </p:spTgt>
                                        </p:tgtEl>
                                        <p:attrNameLst>
                                          <p:attrName>style.visibility</p:attrName>
                                        </p:attrNameLst>
                                      </p:cBhvr>
                                      <p:to>
                                        <p:strVal val="visible"/>
                                      </p:to>
                                    </p:set>
                                    <p:animEffect transition="in" filter="fade">
                                      <p:cBhvr>
                                        <p:cTn id="7" dur="500"/>
                                        <p:tgtEl>
                                          <p:spTgt spid="34825">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4825">
                                            <p:txEl>
                                              <p:pRg st="2" end="2"/>
                                            </p:txEl>
                                          </p:spTgt>
                                        </p:tgtEl>
                                        <p:attrNameLst>
                                          <p:attrName>style.visibility</p:attrName>
                                        </p:attrNameLst>
                                      </p:cBhvr>
                                      <p:to>
                                        <p:strVal val="visible"/>
                                      </p:to>
                                    </p:set>
                                    <p:animEffect transition="in" filter="fade">
                                      <p:cBhvr>
                                        <p:cTn id="11" dur="500"/>
                                        <p:tgtEl>
                                          <p:spTgt spid="34825">
                                            <p:txEl>
                                              <p:pRg st="2" end="2"/>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34825">
                                            <p:txEl>
                                              <p:pRg st="3" end="3"/>
                                            </p:txEl>
                                          </p:spTgt>
                                        </p:tgtEl>
                                        <p:attrNameLst>
                                          <p:attrName>style.visibility</p:attrName>
                                        </p:attrNameLst>
                                      </p:cBhvr>
                                      <p:to>
                                        <p:strVal val="visible"/>
                                      </p:to>
                                    </p:set>
                                    <p:animEffect transition="in" filter="fade">
                                      <p:cBhvr>
                                        <p:cTn id="14" dur="500"/>
                                        <p:tgtEl>
                                          <p:spTgt spid="34825">
                                            <p:txEl>
                                              <p:pRg st="3" end="3"/>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34825">
                                            <p:txEl>
                                              <p:pRg st="4" end="4"/>
                                            </p:txEl>
                                          </p:spTgt>
                                        </p:tgtEl>
                                        <p:attrNameLst>
                                          <p:attrName>style.visibility</p:attrName>
                                        </p:attrNameLst>
                                      </p:cBhvr>
                                      <p:to>
                                        <p:strVal val="visible"/>
                                      </p:to>
                                    </p:set>
                                    <p:animEffect transition="in" filter="fade">
                                      <p:cBhvr>
                                        <p:cTn id="17" dur="500"/>
                                        <p:tgtEl>
                                          <p:spTgt spid="34825">
                                            <p:txEl>
                                              <p:pRg st="4" end="4"/>
                                            </p:txEl>
                                          </p:spTgt>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4830"/>
                                        </p:tgtEl>
                                        <p:attrNameLst>
                                          <p:attrName>style.visibility</p:attrName>
                                        </p:attrNameLst>
                                      </p:cBhvr>
                                      <p:to>
                                        <p:strVal val="visible"/>
                                      </p:to>
                                    </p:set>
                                    <p:animEffect transition="in" filter="wipe(left)">
                                      <p:cBhvr>
                                        <p:cTn id="21" dur="1000"/>
                                        <p:tgtEl>
                                          <p:spTgt spid="34830"/>
                                        </p:tgtEl>
                                      </p:cBhvr>
                                    </p:animEffect>
                                  </p:childTnLst>
                                </p:cTn>
                              </p:par>
                            </p:childTnLst>
                          </p:cTn>
                        </p:par>
                        <p:par>
                          <p:cTn id="22" fill="hold" nodeType="afterGroup">
                            <p:stCondLst>
                              <p:cond delay="3500"/>
                            </p:stCondLst>
                            <p:childTnLst>
                              <p:par>
                                <p:cTn id="23" presetID="23" presetClass="entr" presetSubtype="16" fill="hold" nodeType="afterEffect">
                                  <p:stCondLst>
                                    <p:cond delay="2000"/>
                                  </p:stCondLst>
                                  <p:childTnLst>
                                    <p:set>
                                      <p:cBhvr>
                                        <p:cTn id="24" dur="1" fill="hold">
                                          <p:stCondLst>
                                            <p:cond delay="0"/>
                                          </p:stCondLst>
                                        </p:cTn>
                                        <p:tgtEl>
                                          <p:spTgt spid="34826"/>
                                        </p:tgtEl>
                                        <p:attrNameLst>
                                          <p:attrName>style.visibility</p:attrName>
                                        </p:attrNameLst>
                                      </p:cBhvr>
                                      <p:to>
                                        <p:strVal val="visible"/>
                                      </p:to>
                                    </p:set>
                                    <p:anim calcmode="lin" valueType="num">
                                      <p:cBhvr>
                                        <p:cTn id="25" dur="1000" fill="hold"/>
                                        <p:tgtEl>
                                          <p:spTgt spid="34826"/>
                                        </p:tgtEl>
                                        <p:attrNameLst>
                                          <p:attrName>ppt_w</p:attrName>
                                        </p:attrNameLst>
                                      </p:cBhvr>
                                      <p:tavLst>
                                        <p:tav tm="0">
                                          <p:val>
                                            <p:fltVal val="0"/>
                                          </p:val>
                                        </p:tav>
                                        <p:tav tm="100000">
                                          <p:val>
                                            <p:strVal val="#ppt_w"/>
                                          </p:val>
                                        </p:tav>
                                      </p:tavLst>
                                    </p:anim>
                                    <p:anim calcmode="lin" valueType="num">
                                      <p:cBhvr>
                                        <p:cTn id="26" dur="1000" fill="hold"/>
                                        <p:tgtEl>
                                          <p:spTgt spid="3482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6500"/>
                            </p:stCondLst>
                            <p:childTnLst>
                              <p:par>
                                <p:cTn id="28" presetID="10" presetClass="entr" presetSubtype="0" fill="hold" nodeType="afterEffect">
                                  <p:stCondLst>
                                    <p:cond delay="0"/>
                                  </p:stCondLst>
                                  <p:childTnLst>
                                    <p:set>
                                      <p:cBhvr>
                                        <p:cTn id="29" dur="1" fill="hold">
                                          <p:stCondLst>
                                            <p:cond delay="0"/>
                                          </p:stCondLst>
                                        </p:cTn>
                                        <p:tgtEl>
                                          <p:spTgt spid="34825">
                                            <p:txEl>
                                              <p:pRg st="6" end="6"/>
                                            </p:txEl>
                                          </p:spTgt>
                                        </p:tgtEl>
                                        <p:attrNameLst>
                                          <p:attrName>style.visibility</p:attrName>
                                        </p:attrNameLst>
                                      </p:cBhvr>
                                      <p:to>
                                        <p:strVal val="visible"/>
                                      </p:to>
                                    </p:set>
                                    <p:animEffect transition="in" filter="fade">
                                      <p:cBhvr>
                                        <p:cTn id="30" dur="500"/>
                                        <p:tgtEl>
                                          <p:spTgt spid="34825">
                                            <p:txEl>
                                              <p:pRg st="6" end="6"/>
                                            </p:txEl>
                                          </p:spTgt>
                                        </p:tgtEl>
                                      </p:cBhvr>
                                    </p:animEffect>
                                  </p:childTnLst>
                                </p:cTn>
                              </p:par>
                            </p:childTnLst>
                          </p:cTn>
                        </p:par>
                        <p:par>
                          <p:cTn id="31" fill="hold" nodeType="afterGroup">
                            <p:stCondLst>
                              <p:cond delay="7000"/>
                            </p:stCondLst>
                            <p:childTnLst>
                              <p:par>
                                <p:cTn id="32" presetID="53" presetClass="exit" presetSubtype="0" fill="hold" nodeType="afterEffect">
                                  <p:stCondLst>
                                    <p:cond delay="2000"/>
                                  </p:stCondLst>
                                  <p:childTnLst>
                                    <p:anim calcmode="lin" valueType="num">
                                      <p:cBhvr>
                                        <p:cTn id="33" dur="3000"/>
                                        <p:tgtEl>
                                          <p:spTgt spid="34826"/>
                                        </p:tgtEl>
                                        <p:attrNameLst>
                                          <p:attrName>ppt_w</p:attrName>
                                        </p:attrNameLst>
                                      </p:cBhvr>
                                      <p:tavLst>
                                        <p:tav tm="0">
                                          <p:val>
                                            <p:strVal val="ppt_w"/>
                                          </p:val>
                                        </p:tav>
                                        <p:tav tm="100000">
                                          <p:val>
                                            <p:fltVal val="0"/>
                                          </p:val>
                                        </p:tav>
                                      </p:tavLst>
                                    </p:anim>
                                    <p:anim calcmode="lin" valueType="num">
                                      <p:cBhvr>
                                        <p:cTn id="34" dur="3000"/>
                                        <p:tgtEl>
                                          <p:spTgt spid="34826"/>
                                        </p:tgtEl>
                                        <p:attrNameLst>
                                          <p:attrName>ppt_h</p:attrName>
                                        </p:attrNameLst>
                                      </p:cBhvr>
                                      <p:tavLst>
                                        <p:tav tm="0">
                                          <p:val>
                                            <p:strVal val="ppt_h"/>
                                          </p:val>
                                        </p:tav>
                                        <p:tav tm="100000">
                                          <p:val>
                                            <p:fltVal val="0"/>
                                          </p:val>
                                        </p:tav>
                                      </p:tavLst>
                                    </p:anim>
                                    <p:animEffect transition="out" filter="fade">
                                      <p:cBhvr>
                                        <p:cTn id="35" dur="3000"/>
                                        <p:tgtEl>
                                          <p:spTgt spid="34826"/>
                                        </p:tgtEl>
                                      </p:cBhvr>
                                    </p:animEffect>
                                    <p:set>
                                      <p:cBhvr>
                                        <p:cTn id="36" dur="1" fill="hold">
                                          <p:stCondLst>
                                            <p:cond delay="2999"/>
                                          </p:stCondLst>
                                        </p:cTn>
                                        <p:tgtEl>
                                          <p:spTgt spid="34826"/>
                                        </p:tgtEl>
                                        <p:attrNameLst>
                                          <p:attrName>style.visibility</p:attrName>
                                        </p:attrNameLst>
                                      </p:cBhvr>
                                      <p:to>
                                        <p:strVal val="hidden"/>
                                      </p:to>
                                    </p:set>
                                  </p:childTnLst>
                                </p:cTn>
                              </p:par>
                            </p:childTnLst>
                          </p:cTn>
                        </p:par>
                        <p:par>
                          <p:cTn id="37" fill="hold" nodeType="afterGroup">
                            <p:stCondLst>
                              <p:cond delay="12000"/>
                            </p:stCondLst>
                            <p:childTnLst>
                              <p:par>
                                <p:cTn id="38" presetID="10" presetClass="entr" presetSubtype="0" fill="hold" nodeType="afterEffect">
                                  <p:stCondLst>
                                    <p:cond delay="0"/>
                                  </p:stCondLst>
                                  <p:childTnLst>
                                    <p:set>
                                      <p:cBhvr>
                                        <p:cTn id="39" dur="1" fill="hold">
                                          <p:stCondLst>
                                            <p:cond delay="0"/>
                                          </p:stCondLst>
                                        </p:cTn>
                                        <p:tgtEl>
                                          <p:spTgt spid="34827"/>
                                        </p:tgtEl>
                                        <p:attrNameLst>
                                          <p:attrName>style.visibility</p:attrName>
                                        </p:attrNameLst>
                                      </p:cBhvr>
                                      <p:to>
                                        <p:strVal val="visible"/>
                                      </p:to>
                                    </p:set>
                                    <p:animEffect transition="in" filter="fade">
                                      <p:cBhvr>
                                        <p:cTn id="40" dur="2010"/>
                                        <p:tgtEl>
                                          <p:spTgt spid="34827"/>
                                        </p:tgtEl>
                                      </p:cBhvr>
                                    </p:animEffect>
                                  </p:childTnLst>
                                </p:cTn>
                              </p:par>
                            </p:childTnLst>
                          </p:cTn>
                        </p:par>
                        <p:par>
                          <p:cTn id="41" fill="hold" nodeType="afterGroup">
                            <p:stCondLst>
                              <p:cond delay="14010"/>
                            </p:stCondLst>
                            <p:childTnLst>
                              <p:par>
                                <p:cTn id="42" presetID="10" presetClass="entr" presetSubtype="0" fill="hold" nodeType="afterEffect">
                                  <p:stCondLst>
                                    <p:cond delay="0"/>
                                  </p:stCondLst>
                                  <p:childTnLst>
                                    <p:set>
                                      <p:cBhvr>
                                        <p:cTn id="43" dur="1" fill="hold">
                                          <p:stCondLst>
                                            <p:cond delay="0"/>
                                          </p:stCondLst>
                                        </p:cTn>
                                        <p:tgtEl>
                                          <p:spTgt spid="34825">
                                            <p:txEl>
                                              <p:pRg st="8" end="8"/>
                                            </p:txEl>
                                          </p:spTgt>
                                        </p:tgtEl>
                                        <p:attrNameLst>
                                          <p:attrName>style.visibility</p:attrName>
                                        </p:attrNameLst>
                                      </p:cBhvr>
                                      <p:to>
                                        <p:strVal val="visible"/>
                                      </p:to>
                                    </p:set>
                                    <p:animEffect transition="in" filter="fade">
                                      <p:cBhvr>
                                        <p:cTn id="44" dur="500"/>
                                        <p:tgtEl>
                                          <p:spTgt spid="34825">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4825">
                                            <p:txEl>
                                              <p:pRg st="9" end="9"/>
                                            </p:txEl>
                                          </p:spTgt>
                                        </p:tgtEl>
                                        <p:attrNameLst>
                                          <p:attrName>style.visibility</p:attrName>
                                        </p:attrNameLst>
                                      </p:cBhvr>
                                      <p:to>
                                        <p:strVal val="visible"/>
                                      </p:to>
                                    </p:set>
                                    <p:animEffect transition="in" filter="fade">
                                      <p:cBhvr>
                                        <p:cTn id="47" dur="500"/>
                                        <p:tgtEl>
                                          <p:spTgt spid="34825">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4825">
                                            <p:txEl>
                                              <p:pRg st="10" end="10"/>
                                            </p:txEl>
                                          </p:spTgt>
                                        </p:tgtEl>
                                        <p:attrNameLst>
                                          <p:attrName>style.visibility</p:attrName>
                                        </p:attrNameLst>
                                      </p:cBhvr>
                                      <p:to>
                                        <p:strVal val="visible"/>
                                      </p:to>
                                    </p:set>
                                    <p:animEffect transition="in" filter="fade">
                                      <p:cBhvr>
                                        <p:cTn id="50" dur="500"/>
                                        <p:tgtEl>
                                          <p:spTgt spid="34825">
                                            <p:txEl>
                                              <p:pRg st="10" end="10"/>
                                            </p:txEl>
                                          </p:spTgt>
                                        </p:tgtEl>
                                      </p:cBhvr>
                                    </p:animEffect>
                                  </p:childTnLst>
                                </p:cTn>
                              </p:par>
                            </p:childTnLst>
                          </p:cTn>
                        </p:par>
                        <p:par>
                          <p:cTn id="51" fill="hold">
                            <p:stCondLst>
                              <p:cond delay="14510"/>
                            </p:stCondLst>
                            <p:childTnLst>
                              <p:par>
                                <p:cTn id="52" presetID="22" presetClass="entr" presetSubtype="8" fill="hold" grpId="0" nodeType="afterEffect">
                                  <p:stCondLst>
                                    <p:cond delay="0"/>
                                  </p:stCondLst>
                                  <p:childTnLst>
                                    <p:set>
                                      <p:cBhvr>
                                        <p:cTn id="53" dur="1" fill="hold">
                                          <p:stCondLst>
                                            <p:cond delay="0"/>
                                          </p:stCondLst>
                                        </p:cTn>
                                        <p:tgtEl>
                                          <p:spTgt spid="34829"/>
                                        </p:tgtEl>
                                        <p:attrNameLst>
                                          <p:attrName>style.visibility</p:attrName>
                                        </p:attrNameLst>
                                      </p:cBhvr>
                                      <p:to>
                                        <p:strVal val="visible"/>
                                      </p:to>
                                    </p:set>
                                    <p:animEffect transition="in" filter="wipe(left)">
                                      <p:cBhvr>
                                        <p:cTn id="54" dur="1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3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11994" y="304800"/>
            <a:ext cx="7520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4800" dirty="0">
                <a:solidFill>
                  <a:srgbClr val="FFFF00"/>
                </a:solidFill>
              </a:rPr>
              <a:t>Hawk Watching Sites</a:t>
            </a:r>
          </a:p>
        </p:txBody>
      </p:sp>
      <p:sp>
        <p:nvSpPr>
          <p:cNvPr id="24579" name="Text Box 3"/>
          <p:cNvSpPr txBox="1">
            <a:spLocks noChangeArrowheads="1"/>
          </p:cNvSpPr>
          <p:nvPr/>
        </p:nvSpPr>
        <p:spPr bwMode="auto">
          <a:xfrm>
            <a:off x="76200" y="1447800"/>
            <a:ext cx="42672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sz="1600" dirty="0"/>
              <a:t>Data from: Hawkcount.org</a:t>
            </a:r>
          </a:p>
          <a:p>
            <a:pPr algn="l" eaLnBrk="0" hangingPunct="0"/>
            <a:endParaRPr lang="en-US" sz="1600" dirty="0">
              <a:solidFill>
                <a:srgbClr val="FFFF00"/>
              </a:solidFill>
            </a:endParaRPr>
          </a:p>
          <a:p>
            <a:pPr algn="l" eaLnBrk="0" hangingPunct="0"/>
            <a:r>
              <a:rPr lang="en-US" sz="1400" b="0" dirty="0"/>
              <a:t>Waggoner’s Gap – Near </a:t>
            </a:r>
            <a:r>
              <a:rPr lang="en-US" sz="1400" b="0" dirty="0" err="1"/>
              <a:t>Carlise</a:t>
            </a:r>
            <a:r>
              <a:rPr lang="en-US" sz="1400" b="0" dirty="0"/>
              <a:t>, PA</a:t>
            </a:r>
          </a:p>
        </p:txBody>
      </p:sp>
      <p:pic>
        <p:nvPicPr>
          <p:cNvPr id="267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 y="2667000"/>
            <a:ext cx="892492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846478"/>
      </p:ext>
    </p:extLst>
  </p:cSld>
  <p:clrMapOvr>
    <a:masterClrMapping/>
  </p:clrMapOvr>
  <p:transition spd="slow" advClick="0"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DaveMcNhawks 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68705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11"/>
          <p:cNvSpPr>
            <a:spLocks noChangeArrowheads="1"/>
          </p:cNvSpPr>
          <p:nvPr/>
        </p:nvSpPr>
        <p:spPr bwMode="auto">
          <a:xfrm>
            <a:off x="381000" y="3886200"/>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FFFF00"/>
                </a:solidFill>
              </a:rPr>
              <a:t>Wingbeat</a:t>
            </a:r>
            <a:r>
              <a:rPr lang="en-US" dirty="0">
                <a:solidFill>
                  <a:srgbClr val="FFFF00"/>
                </a:solidFill>
              </a:rPr>
              <a:t>:</a:t>
            </a:r>
          </a:p>
        </p:txBody>
      </p:sp>
      <p:sp>
        <p:nvSpPr>
          <p:cNvPr id="44042" name="Rectangle 10"/>
          <p:cNvSpPr>
            <a:spLocks noChangeArrowheads="1"/>
          </p:cNvSpPr>
          <p:nvPr/>
        </p:nvSpPr>
        <p:spPr bwMode="auto">
          <a:xfrm>
            <a:off x="2012094" y="4419600"/>
            <a:ext cx="1457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Snappy</a:t>
            </a:r>
          </a:p>
        </p:txBody>
      </p:sp>
      <p:sp>
        <p:nvSpPr>
          <p:cNvPr id="44041" name="Rectangle 9"/>
          <p:cNvSpPr>
            <a:spLocks noChangeArrowheads="1"/>
          </p:cNvSpPr>
          <p:nvPr/>
        </p:nvSpPr>
        <p:spPr bwMode="auto">
          <a:xfrm>
            <a:off x="3432086" y="4953000"/>
            <a:ext cx="10647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Deep</a:t>
            </a:r>
          </a:p>
        </p:txBody>
      </p:sp>
      <p:sp>
        <p:nvSpPr>
          <p:cNvPr id="44040" name="Rectangle 8"/>
          <p:cNvSpPr>
            <a:spLocks noChangeArrowheads="1"/>
          </p:cNvSpPr>
          <p:nvPr/>
        </p:nvSpPr>
        <p:spPr bwMode="auto">
          <a:xfrm>
            <a:off x="4496801" y="5410200"/>
            <a:ext cx="30428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Rapid </a:t>
            </a:r>
            <a:r>
              <a:rPr lang="en-US" sz="1800" b="0" dirty="0">
                <a:solidFill>
                  <a:schemeClr val="bg1"/>
                </a:solidFill>
              </a:rPr>
              <a:t>(hard to count)</a:t>
            </a:r>
          </a:p>
        </p:txBody>
      </p:sp>
    </p:spTree>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4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4042">
                                            <p:txEl>
                                              <p:pRg st="0" end="0"/>
                                            </p:txEl>
                                          </p:spTgt>
                                        </p:tgtEl>
                                        <p:attrNameLst>
                                          <p:attrName>style.visibility</p:attrName>
                                        </p:attrNameLst>
                                      </p:cBhvr>
                                      <p:to>
                                        <p:strVal val="visible"/>
                                      </p:to>
                                    </p:set>
                                    <p:animEffect transition="in" filter="fade">
                                      <p:cBhvr>
                                        <p:cTn id="9" dur="2000"/>
                                        <p:tgtEl>
                                          <p:spTgt spid="44042">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4041">
                                            <p:txEl>
                                              <p:pRg st="0" end="0"/>
                                            </p:txEl>
                                          </p:spTgt>
                                        </p:tgtEl>
                                        <p:attrNameLst>
                                          <p:attrName>style.visibility</p:attrName>
                                        </p:attrNameLst>
                                      </p:cBhvr>
                                      <p:to>
                                        <p:strVal val="visible"/>
                                      </p:to>
                                    </p:set>
                                    <p:animEffect transition="in" filter="fade">
                                      <p:cBhvr>
                                        <p:cTn id="13" dur="2000"/>
                                        <p:tgtEl>
                                          <p:spTgt spid="44041">
                                            <p:txEl>
                                              <p:pRg st="0" end="0"/>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44040">
                                            <p:txEl>
                                              <p:pRg st="0" end="0"/>
                                            </p:txEl>
                                          </p:spTgt>
                                        </p:tgtEl>
                                        <p:attrNameLst>
                                          <p:attrName>style.visibility</p:attrName>
                                        </p:attrNameLst>
                                      </p:cBhvr>
                                      <p:to>
                                        <p:strVal val="visible"/>
                                      </p:to>
                                    </p:set>
                                    <p:animEffect transition="in" filter="fade">
                                      <p:cBhvr>
                                        <p:cTn id="17" dur="2000"/>
                                        <p:tgtEl>
                                          <p:spTgt spid="440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5" name="Object 7"/>
          <p:cNvGraphicFramePr>
            <a:graphicFrameLocks noChangeAspect="1"/>
          </p:cNvGraphicFramePr>
          <p:nvPr/>
        </p:nvGraphicFramePr>
        <p:xfrm>
          <a:off x="4876800" y="1447800"/>
          <a:ext cx="4098925" cy="4191000"/>
        </p:xfrm>
        <a:graphic>
          <a:graphicData uri="http://schemas.openxmlformats.org/presentationml/2006/ole">
            <mc:AlternateContent xmlns:mc="http://schemas.openxmlformats.org/markup-compatibility/2006">
              <mc:Choice xmlns:v="urn:schemas-microsoft-com:vml" Requires="v">
                <p:oleObj spid="_x0000_s38842" name="Image" r:id="rId4" imgW="3923810" imgH="4012698" progId="">
                  <p:embed/>
                </p:oleObj>
              </mc:Choice>
              <mc:Fallback>
                <p:oleObj name="Image" r:id="rId4" imgW="3923810" imgH="4012698" progId="">
                  <p:embed/>
                  <p:pic>
                    <p:nvPicPr>
                      <p:cNvPr id="0" name="Picture 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40989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1" name="Object 13"/>
          <p:cNvGraphicFramePr>
            <a:graphicFrameLocks noChangeAspect="1"/>
          </p:cNvGraphicFramePr>
          <p:nvPr>
            <p:extLst>
              <p:ext uri="{D42A27DB-BD31-4B8C-83A1-F6EECF244321}">
                <p14:modId xmlns:p14="http://schemas.microsoft.com/office/powerpoint/2010/main" val="1570091595"/>
              </p:ext>
            </p:extLst>
          </p:nvPr>
        </p:nvGraphicFramePr>
        <p:xfrm>
          <a:off x="4261243" y="1401817"/>
          <a:ext cx="4736314" cy="5029200"/>
        </p:xfrm>
        <a:graphic>
          <a:graphicData uri="http://schemas.openxmlformats.org/presentationml/2006/ole">
            <mc:AlternateContent xmlns:mc="http://schemas.openxmlformats.org/markup-compatibility/2006">
              <mc:Choice xmlns:v="urn:schemas-microsoft-com:vml" Requires="v">
                <p:oleObj spid="_x0000_s38843" name="Image" r:id="rId6" imgW="4939683" imgH="5244444" progId="">
                  <p:embed/>
                </p:oleObj>
              </mc:Choice>
              <mc:Fallback>
                <p:oleObj name="Image" r:id="rId6" imgW="4939683" imgH="5244444" progId="">
                  <p:embed/>
                  <p:pic>
                    <p:nvPicPr>
                      <p:cNvPr id="0" name="Picture 7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43" y="1401817"/>
                        <a:ext cx="4736314"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6" name="Text Box 8"/>
          <p:cNvSpPr txBox="1">
            <a:spLocks noChangeArrowheads="1"/>
          </p:cNvSpPr>
          <p:nvPr/>
        </p:nvSpPr>
        <p:spPr bwMode="auto">
          <a:xfrm>
            <a:off x="304800" y="0"/>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5400" b="0">
              <a:latin typeface="Arial" charset="0"/>
            </a:endParaRPr>
          </a:p>
        </p:txBody>
      </p:sp>
      <p:sp>
        <p:nvSpPr>
          <p:cNvPr id="37898" name="Rectangle 10"/>
          <p:cNvSpPr>
            <a:spLocks noChangeArrowheads="1"/>
          </p:cNvSpPr>
          <p:nvPr/>
        </p:nvSpPr>
        <p:spPr bwMode="auto">
          <a:xfrm>
            <a:off x="4567611" y="256573"/>
            <a:ext cx="541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0" dirty="0"/>
              <a:t> </a:t>
            </a:r>
            <a:r>
              <a:rPr lang="en-US" dirty="0">
                <a:solidFill>
                  <a:schemeClr val="bg1"/>
                </a:solidFill>
              </a:rPr>
              <a:t>medium-sized Accipiter</a:t>
            </a:r>
          </a:p>
        </p:txBody>
      </p:sp>
      <p:sp>
        <p:nvSpPr>
          <p:cNvPr id="37899" name="Rectangle 11"/>
          <p:cNvSpPr>
            <a:spLocks noChangeArrowheads="1"/>
          </p:cNvSpPr>
          <p:nvPr/>
        </p:nvSpPr>
        <p:spPr bwMode="auto">
          <a:xfrm>
            <a:off x="0" y="1085850"/>
            <a:ext cx="66294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Char char="•"/>
            </a:pPr>
            <a:r>
              <a:rPr lang="en-US" b="0" dirty="0">
                <a:solidFill>
                  <a:schemeClr val="bg1"/>
                </a:solidFill>
              </a:rPr>
              <a:t> </a:t>
            </a:r>
            <a:r>
              <a:rPr lang="en-US" sz="2000" dirty="0">
                <a:solidFill>
                  <a:schemeClr val="bg1"/>
                </a:solidFill>
              </a:rPr>
              <a:t>Short-</a:t>
            </a:r>
            <a:r>
              <a:rPr lang="en-US" sz="2000" dirty="0" err="1">
                <a:solidFill>
                  <a:schemeClr val="bg1"/>
                </a:solidFill>
              </a:rPr>
              <a:t>ish</a:t>
            </a:r>
            <a:r>
              <a:rPr lang="en-US" sz="2000" dirty="0">
                <a:solidFill>
                  <a:schemeClr val="bg1"/>
                </a:solidFill>
              </a:rPr>
              <a:t>, rounded wings</a:t>
            </a:r>
          </a:p>
          <a:p>
            <a:pPr algn="l"/>
            <a:endParaRPr lang="en-US" sz="2000" dirty="0">
              <a:solidFill>
                <a:schemeClr val="bg1"/>
              </a:solidFill>
            </a:endParaRPr>
          </a:p>
          <a:p>
            <a:pPr algn="l">
              <a:buFontTx/>
              <a:buChar char="•"/>
            </a:pPr>
            <a:r>
              <a:rPr lang="en-US" sz="2000" dirty="0">
                <a:solidFill>
                  <a:schemeClr val="bg1"/>
                </a:solidFill>
              </a:rPr>
              <a:t> Straight leading edge of</a:t>
            </a:r>
          </a:p>
          <a:p>
            <a:pPr algn="l"/>
            <a:r>
              <a:rPr lang="en-US" sz="2000" dirty="0">
                <a:solidFill>
                  <a:schemeClr val="bg1"/>
                </a:solidFill>
              </a:rPr>
              <a:t>   wing</a:t>
            </a:r>
          </a:p>
          <a:p>
            <a:pPr algn="l"/>
            <a:endParaRPr lang="en-US" sz="2000" dirty="0">
              <a:solidFill>
                <a:schemeClr val="bg1"/>
              </a:solidFill>
            </a:endParaRPr>
          </a:p>
          <a:p>
            <a:pPr algn="l">
              <a:buFontTx/>
              <a:buChar char="•"/>
            </a:pPr>
            <a:r>
              <a:rPr lang="en-US" sz="2000" dirty="0">
                <a:solidFill>
                  <a:schemeClr val="bg1"/>
                </a:solidFill>
              </a:rPr>
              <a:t> Protruding head</a:t>
            </a:r>
          </a:p>
          <a:p>
            <a:pPr algn="l">
              <a:buFontTx/>
              <a:buChar char="•"/>
            </a:pPr>
            <a:endParaRPr lang="en-US" sz="2000" dirty="0">
              <a:solidFill>
                <a:schemeClr val="bg1"/>
              </a:solidFill>
            </a:endParaRPr>
          </a:p>
          <a:p>
            <a:pPr algn="l">
              <a:buFontTx/>
              <a:buChar char="•"/>
            </a:pPr>
            <a:r>
              <a:rPr lang="en-US" sz="2000" dirty="0">
                <a:solidFill>
                  <a:schemeClr val="bg1"/>
                </a:solidFill>
              </a:rPr>
              <a:t> Long, usually rounded tail</a:t>
            </a:r>
          </a:p>
        </p:txBody>
      </p:sp>
      <p:sp>
        <p:nvSpPr>
          <p:cNvPr id="37897" name="Text Box 9"/>
          <p:cNvSpPr txBox="1">
            <a:spLocks noChangeArrowheads="1"/>
          </p:cNvSpPr>
          <p:nvPr/>
        </p:nvSpPr>
        <p:spPr bwMode="auto">
          <a:xfrm>
            <a:off x="228600" y="160338"/>
            <a:ext cx="4443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solidFill>
                  <a:srgbClr val="FFCC00"/>
                </a:solidFill>
              </a:rPr>
              <a:t>Cooper’s Hawk</a:t>
            </a:r>
          </a:p>
        </p:txBody>
      </p:sp>
      <p:sp>
        <p:nvSpPr>
          <p:cNvPr id="37904" name="Text Box 16"/>
          <p:cNvSpPr txBox="1">
            <a:spLocks noChangeArrowheads="1"/>
          </p:cNvSpPr>
          <p:nvPr/>
        </p:nvSpPr>
        <p:spPr bwMode="auto">
          <a:xfrm>
            <a:off x="3895725" y="5638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3" name="Straight Arrow Connector 2"/>
          <p:cNvCxnSpPr/>
          <p:nvPr/>
        </p:nvCxnSpPr>
        <p:spPr bwMode="auto">
          <a:xfrm>
            <a:off x="2057400" y="2209800"/>
            <a:ext cx="4038600" cy="990600"/>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177862" y="3429000"/>
            <a:ext cx="3352800" cy="487417"/>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14" y="3774922"/>
            <a:ext cx="3386412" cy="2946178"/>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1000" fill="hold"/>
                                        <p:tgtEl>
                                          <p:spTgt spid="37895"/>
                                        </p:tgtEl>
                                        <p:attrNameLst>
                                          <p:attrName>ppt_w</p:attrName>
                                        </p:attrNameLst>
                                      </p:cBhvr>
                                      <p:tavLst>
                                        <p:tav tm="0">
                                          <p:val>
                                            <p:fltVal val="0"/>
                                          </p:val>
                                        </p:tav>
                                        <p:tav tm="100000">
                                          <p:val>
                                            <p:strVal val="#ppt_w"/>
                                          </p:val>
                                        </p:tav>
                                      </p:tavLst>
                                    </p:anim>
                                    <p:anim calcmode="lin" valueType="num">
                                      <p:cBhvr>
                                        <p:cTn id="8" dur="1000" fill="hold"/>
                                        <p:tgtEl>
                                          <p:spTgt spid="37895"/>
                                        </p:tgtEl>
                                        <p:attrNameLst>
                                          <p:attrName>ppt_h</p:attrName>
                                        </p:attrNameLst>
                                      </p:cBhvr>
                                      <p:tavLst>
                                        <p:tav tm="0">
                                          <p:val>
                                            <p:fltVal val="0"/>
                                          </p:val>
                                        </p:tav>
                                        <p:tav tm="100000">
                                          <p:val>
                                            <p:strVal val="#ppt_h"/>
                                          </p:val>
                                        </p:tav>
                                      </p:tavLst>
                                    </p:anim>
                                    <p:animEffect transition="in" filter="fade">
                                      <p:cBhvr>
                                        <p:cTn id="9" dur="1000"/>
                                        <p:tgtEl>
                                          <p:spTgt spid="3789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7899"/>
                                        </p:tgtEl>
                                        <p:attrNameLst>
                                          <p:attrName>style.visibility</p:attrName>
                                        </p:attrNameLst>
                                      </p:cBhvr>
                                      <p:to>
                                        <p:strVal val="visible"/>
                                      </p:to>
                                    </p:set>
                                    <p:animEffect transition="in" filter="fade">
                                      <p:cBhvr>
                                        <p:cTn id="12" dur="1500"/>
                                        <p:tgtEl>
                                          <p:spTgt spid="3789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7899">
                                            <p:txEl>
                                              <p:pRg st="0" end="0"/>
                                            </p:txEl>
                                          </p:spTgt>
                                        </p:tgtEl>
                                        <p:attrNameLst>
                                          <p:attrName>style.visibility</p:attrName>
                                        </p:attrNameLst>
                                      </p:cBhvr>
                                      <p:to>
                                        <p:strVal val="visible"/>
                                      </p:to>
                                    </p:set>
                                    <p:animEffect transition="in" filter="fade">
                                      <p:cBhvr>
                                        <p:cTn id="16" dur="2000"/>
                                        <p:tgtEl>
                                          <p:spTgt spid="37899">
                                            <p:txEl>
                                              <p:pRg st="0" end="0"/>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899">
                                            <p:txEl>
                                              <p:pRg st="2" end="2"/>
                                            </p:txEl>
                                          </p:spTgt>
                                        </p:tgtEl>
                                        <p:attrNameLst>
                                          <p:attrName>style.visibility</p:attrName>
                                        </p:attrNameLst>
                                      </p:cBhvr>
                                      <p:to>
                                        <p:strVal val="visible"/>
                                      </p:to>
                                    </p:set>
                                    <p:animEffect transition="in" filter="fade">
                                      <p:cBhvr>
                                        <p:cTn id="20" dur="2000"/>
                                        <p:tgtEl>
                                          <p:spTgt spid="3789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899">
                                            <p:txEl>
                                              <p:pRg st="3" end="3"/>
                                            </p:txEl>
                                          </p:spTgt>
                                        </p:tgtEl>
                                        <p:attrNameLst>
                                          <p:attrName>style.visibility</p:attrName>
                                        </p:attrNameLst>
                                      </p:cBhvr>
                                      <p:to>
                                        <p:strVal val="visible"/>
                                      </p:to>
                                    </p:set>
                                    <p:animEffect transition="in" filter="fade">
                                      <p:cBhvr>
                                        <p:cTn id="23" dur="2000"/>
                                        <p:tgtEl>
                                          <p:spTgt spid="37899">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37899">
                                            <p:txEl>
                                              <p:pRg st="5" end="5"/>
                                            </p:txEl>
                                          </p:spTgt>
                                        </p:tgtEl>
                                        <p:attrNameLst>
                                          <p:attrName>style.visibility</p:attrName>
                                        </p:attrNameLst>
                                      </p:cBhvr>
                                      <p:to>
                                        <p:strVal val="visible"/>
                                      </p:to>
                                    </p:set>
                                    <p:animEffect transition="in" filter="fade">
                                      <p:cBhvr>
                                        <p:cTn id="31" dur="2000"/>
                                        <p:tgtEl>
                                          <p:spTgt spid="37899">
                                            <p:txEl>
                                              <p:pRg st="5" end="5"/>
                                            </p:txEl>
                                          </p:spTgt>
                                        </p:tgtEl>
                                      </p:cBhvr>
                                    </p:animEffect>
                                  </p:childTnLst>
                                </p:cTn>
                              </p:par>
                            </p:childTnLst>
                          </p:cTn>
                        </p:par>
                        <p:par>
                          <p:cTn id="32" fill="hold">
                            <p:stCondLst>
                              <p:cond delay="9000"/>
                            </p:stCondLst>
                            <p:childTnLst>
                              <p:par>
                                <p:cTn id="33" presetID="10" presetClass="entr" presetSubtype="0" fill="hold" nodeType="afterEffect">
                                  <p:stCondLst>
                                    <p:cond delay="0"/>
                                  </p:stCondLst>
                                  <p:childTnLst>
                                    <p:set>
                                      <p:cBhvr>
                                        <p:cTn id="34" dur="1" fill="hold">
                                          <p:stCondLst>
                                            <p:cond delay="0"/>
                                          </p:stCondLst>
                                        </p:cTn>
                                        <p:tgtEl>
                                          <p:spTgt spid="37899">
                                            <p:txEl>
                                              <p:pRg st="7" end="7"/>
                                            </p:txEl>
                                          </p:spTgt>
                                        </p:tgtEl>
                                        <p:attrNameLst>
                                          <p:attrName>style.visibility</p:attrName>
                                        </p:attrNameLst>
                                      </p:cBhvr>
                                      <p:to>
                                        <p:strVal val="visible"/>
                                      </p:to>
                                    </p:set>
                                    <p:animEffect transition="in" filter="fade">
                                      <p:cBhvr>
                                        <p:cTn id="35" dur="2000"/>
                                        <p:tgtEl>
                                          <p:spTgt spid="37899">
                                            <p:txEl>
                                              <p:pRg st="7" end="7"/>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20" name="Object 4"/>
          <p:cNvGraphicFramePr>
            <a:graphicFrameLocks noChangeAspect="1"/>
          </p:cNvGraphicFramePr>
          <p:nvPr>
            <p:extLst>
              <p:ext uri="{D42A27DB-BD31-4B8C-83A1-F6EECF244321}">
                <p14:modId xmlns:p14="http://schemas.microsoft.com/office/powerpoint/2010/main" val="2494745979"/>
              </p:ext>
            </p:extLst>
          </p:nvPr>
        </p:nvGraphicFramePr>
        <p:xfrm>
          <a:off x="3256756" y="100657"/>
          <a:ext cx="5411788" cy="5746750"/>
        </p:xfrm>
        <a:graphic>
          <a:graphicData uri="http://schemas.openxmlformats.org/presentationml/2006/ole">
            <mc:AlternateContent xmlns:mc="http://schemas.openxmlformats.org/markup-compatibility/2006">
              <mc:Choice xmlns:v="urn:schemas-microsoft-com:vml" Requires="v">
                <p:oleObj spid="_x0000_s265697" name="Image" r:id="rId3" imgW="4939683" imgH="5244444" progId="">
                  <p:embed/>
                </p:oleObj>
              </mc:Choice>
              <mc:Fallback>
                <p:oleObj name="Image" r:id="rId3" imgW="4939683" imgH="5244444" progId="">
                  <p:embed/>
                  <p:pic>
                    <p:nvPicPr>
                      <p:cNvPr id="0" name="Picture 3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56" y="100657"/>
                        <a:ext cx="5411788" cy="574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5222" name="Rectangle 6"/>
          <p:cNvSpPr>
            <a:spLocks noChangeArrowheads="1"/>
          </p:cNvSpPr>
          <p:nvPr/>
        </p:nvSpPr>
        <p:spPr bwMode="auto">
          <a:xfrm>
            <a:off x="1374122" y="2824655"/>
            <a:ext cx="190789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Slower</a:t>
            </a:r>
          </a:p>
          <a:p>
            <a:r>
              <a:rPr lang="en-US" sz="1100" dirty="0">
                <a:solidFill>
                  <a:schemeClr val="bg1"/>
                </a:solidFill>
              </a:rPr>
              <a:t>(than Sharp-shinned)</a:t>
            </a:r>
          </a:p>
        </p:txBody>
      </p:sp>
      <p:sp>
        <p:nvSpPr>
          <p:cNvPr id="265223" name="Rectangle 7"/>
          <p:cNvSpPr>
            <a:spLocks noChangeArrowheads="1"/>
          </p:cNvSpPr>
          <p:nvPr/>
        </p:nvSpPr>
        <p:spPr bwMode="auto">
          <a:xfrm>
            <a:off x="1051622" y="2138855"/>
            <a:ext cx="1552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Shallow</a:t>
            </a:r>
          </a:p>
        </p:txBody>
      </p:sp>
      <p:sp>
        <p:nvSpPr>
          <p:cNvPr id="265224" name="Rectangle 8"/>
          <p:cNvSpPr>
            <a:spLocks noChangeArrowheads="1"/>
          </p:cNvSpPr>
          <p:nvPr/>
        </p:nvSpPr>
        <p:spPr bwMode="auto">
          <a:xfrm>
            <a:off x="610822" y="1529255"/>
            <a:ext cx="90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Stiff</a:t>
            </a:r>
          </a:p>
        </p:txBody>
      </p:sp>
      <p:sp>
        <p:nvSpPr>
          <p:cNvPr id="265225" name="Rectangle 9"/>
          <p:cNvSpPr>
            <a:spLocks noChangeArrowheads="1"/>
          </p:cNvSpPr>
          <p:nvPr/>
        </p:nvSpPr>
        <p:spPr bwMode="auto">
          <a:xfrm>
            <a:off x="181082" y="767255"/>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Wingbeat:</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5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225"/>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1000"/>
                                  </p:stCondLst>
                                  <p:childTnLst>
                                    <p:set>
                                      <p:cBhvr>
                                        <p:cTn id="11" dur="1" fill="hold">
                                          <p:stCondLst>
                                            <p:cond delay="0"/>
                                          </p:stCondLst>
                                        </p:cTn>
                                        <p:tgtEl>
                                          <p:spTgt spid="265224"/>
                                        </p:tgtEl>
                                        <p:attrNameLst>
                                          <p:attrName>style.visibility</p:attrName>
                                        </p:attrNameLst>
                                      </p:cBhvr>
                                      <p:to>
                                        <p:strVal val="visible"/>
                                      </p:to>
                                    </p:set>
                                    <p:animEffect transition="in" filter="fade">
                                      <p:cBhvr>
                                        <p:cTn id="12" dur="2000"/>
                                        <p:tgtEl>
                                          <p:spTgt spid="265224"/>
                                        </p:tgtEl>
                                      </p:cBhvr>
                                    </p:animEffect>
                                  </p:childTnLst>
                                </p:cTn>
                              </p:par>
                            </p:childTnLst>
                          </p:cTn>
                        </p:par>
                        <p:par>
                          <p:cTn id="13" fill="hold" nodeType="afterGroup">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65223"/>
                                        </p:tgtEl>
                                        <p:attrNameLst>
                                          <p:attrName>style.visibility</p:attrName>
                                        </p:attrNameLst>
                                      </p:cBhvr>
                                      <p:to>
                                        <p:strVal val="visible"/>
                                      </p:to>
                                    </p:set>
                                    <p:animEffect transition="in" filter="fade">
                                      <p:cBhvr>
                                        <p:cTn id="16" dur="2000"/>
                                        <p:tgtEl>
                                          <p:spTgt spid="265223"/>
                                        </p:tgtEl>
                                      </p:cBhvr>
                                    </p:animEffect>
                                  </p:childTnLst>
                                </p:cTn>
                              </p:par>
                            </p:childTnLst>
                          </p:cTn>
                        </p:par>
                        <p:par>
                          <p:cTn id="17" fill="hold" nodeType="afterGroup">
                            <p:stCondLst>
                              <p:cond delay="5000"/>
                            </p:stCondLst>
                            <p:childTnLst>
                              <p:par>
                                <p:cTn id="18" presetID="10" presetClass="entr" presetSubtype="0" fill="hold" grpId="0" nodeType="afterEffect">
                                  <p:stCondLst>
                                    <p:cond delay="0"/>
                                  </p:stCondLst>
                                  <p:childTnLst>
                                    <p:set>
                                      <p:cBhvr>
                                        <p:cTn id="19" dur="1" fill="hold">
                                          <p:stCondLst>
                                            <p:cond delay="0"/>
                                          </p:stCondLst>
                                        </p:cTn>
                                        <p:tgtEl>
                                          <p:spTgt spid="265222"/>
                                        </p:tgtEl>
                                        <p:attrNameLst>
                                          <p:attrName>style.visibility</p:attrName>
                                        </p:attrNameLst>
                                      </p:cBhvr>
                                      <p:to>
                                        <p:strVal val="visible"/>
                                      </p:to>
                                    </p:set>
                                    <p:animEffect transition="in" filter="fade">
                                      <p:cBhvr>
                                        <p:cTn id="20" dur="2000"/>
                                        <p:tgtEl>
                                          <p:spTgt spid="265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2" grpId="0"/>
      <p:bldP spid="265223" grpId="0"/>
      <p:bldP spid="265224" grpId="0"/>
      <p:bldP spid="2652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508" name="Picture 4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515"/>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3062" name="Rectangle 6"/>
          <p:cNvSpPr>
            <a:spLocks noChangeArrowheads="1"/>
          </p:cNvSpPr>
          <p:nvPr/>
        </p:nvSpPr>
        <p:spPr bwMode="auto">
          <a:xfrm>
            <a:off x="5951" y="-32076"/>
            <a:ext cx="891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t> </a:t>
            </a:r>
            <a:r>
              <a:rPr lang="en-US" sz="2000" dirty="0">
                <a:solidFill>
                  <a:schemeClr val="bg1"/>
                </a:solidFill>
              </a:rPr>
              <a:t>Cooper’s h</a:t>
            </a:r>
            <a:r>
              <a:rPr lang="en-US" sz="1800" dirty="0">
                <a:solidFill>
                  <a:schemeClr val="bg1"/>
                </a:solidFill>
              </a:rPr>
              <a:t>as </a:t>
            </a:r>
            <a:r>
              <a:rPr lang="en-US" sz="2000" dirty="0">
                <a:solidFill>
                  <a:schemeClr val="bg1"/>
                </a:solidFill>
              </a:rPr>
              <a:t>a “longer body length look”</a:t>
            </a:r>
          </a:p>
          <a:p>
            <a:r>
              <a:rPr lang="en-US" sz="2000" dirty="0">
                <a:solidFill>
                  <a:schemeClr val="bg1"/>
                </a:solidFill>
              </a:rPr>
              <a:t> than the Sharp-shinned</a:t>
            </a:r>
          </a:p>
        </p:txBody>
      </p:sp>
      <p:sp>
        <p:nvSpPr>
          <p:cNvPr id="173063" name="Text Box 7"/>
          <p:cNvSpPr txBox="1">
            <a:spLocks noChangeArrowheads="1"/>
          </p:cNvSpPr>
          <p:nvPr/>
        </p:nvSpPr>
        <p:spPr bwMode="auto">
          <a:xfrm>
            <a:off x="222649" y="838200"/>
            <a:ext cx="2684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Sharp-shinned</a:t>
            </a:r>
          </a:p>
        </p:txBody>
      </p:sp>
      <p:sp>
        <p:nvSpPr>
          <p:cNvPr id="173064" name="Text Box 8"/>
          <p:cNvSpPr txBox="1">
            <a:spLocks noChangeArrowheads="1"/>
          </p:cNvSpPr>
          <p:nvPr/>
        </p:nvSpPr>
        <p:spPr bwMode="auto">
          <a:xfrm>
            <a:off x="6324072" y="8382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00"/>
                </a:solidFill>
              </a:rPr>
              <a:t>Cooper’s</a:t>
            </a:r>
          </a:p>
        </p:txBody>
      </p:sp>
      <p:sp>
        <p:nvSpPr>
          <p:cNvPr id="173065" name="Text Box 9"/>
          <p:cNvSpPr txBox="1">
            <a:spLocks noChangeArrowheads="1"/>
          </p:cNvSpPr>
          <p:nvPr/>
        </p:nvSpPr>
        <p:spPr bwMode="auto">
          <a:xfrm>
            <a:off x="180301" y="3575651"/>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t>Square-</a:t>
            </a:r>
            <a:r>
              <a:rPr lang="en-US" sz="1600" dirty="0" err="1"/>
              <a:t>ish</a:t>
            </a:r>
            <a:r>
              <a:rPr lang="en-US" sz="1600" dirty="0"/>
              <a:t> tail,</a:t>
            </a:r>
          </a:p>
          <a:p>
            <a:r>
              <a:rPr lang="en-US" sz="1200" b="0" dirty="0"/>
              <a:t>(sometimes notched)</a:t>
            </a:r>
          </a:p>
        </p:txBody>
      </p:sp>
      <p:sp>
        <p:nvSpPr>
          <p:cNvPr id="173066" name="Text Box 10"/>
          <p:cNvSpPr txBox="1">
            <a:spLocks noChangeArrowheads="1"/>
          </p:cNvSpPr>
          <p:nvPr/>
        </p:nvSpPr>
        <p:spPr bwMode="auto">
          <a:xfrm>
            <a:off x="3153732" y="1577942"/>
            <a:ext cx="16161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Small head</a:t>
            </a:r>
          </a:p>
        </p:txBody>
      </p:sp>
      <p:sp>
        <p:nvSpPr>
          <p:cNvPr id="173067" name="Text Box 11"/>
          <p:cNvSpPr txBox="1">
            <a:spLocks noChangeArrowheads="1"/>
          </p:cNvSpPr>
          <p:nvPr/>
        </p:nvSpPr>
        <p:spPr bwMode="auto">
          <a:xfrm>
            <a:off x="4267200" y="3652595"/>
            <a:ext cx="1827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Rounded tail</a:t>
            </a:r>
          </a:p>
        </p:txBody>
      </p:sp>
      <p:sp>
        <p:nvSpPr>
          <p:cNvPr id="173068" name="Text Box 12"/>
          <p:cNvSpPr txBox="1">
            <a:spLocks noChangeArrowheads="1"/>
          </p:cNvSpPr>
          <p:nvPr/>
        </p:nvSpPr>
        <p:spPr bwMode="auto">
          <a:xfrm>
            <a:off x="6848475" y="2597004"/>
            <a:ext cx="158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t>Protruding</a:t>
            </a:r>
          </a:p>
          <a:p>
            <a:r>
              <a:rPr lang="en-US" sz="1800" dirty="0"/>
              <a:t>head</a:t>
            </a:r>
          </a:p>
        </p:txBody>
      </p:sp>
      <p:sp>
        <p:nvSpPr>
          <p:cNvPr id="173073" name="Text Box 17"/>
          <p:cNvSpPr txBox="1">
            <a:spLocks noChangeArrowheads="1"/>
          </p:cNvSpPr>
          <p:nvPr/>
        </p:nvSpPr>
        <p:spPr bwMode="auto">
          <a:xfrm>
            <a:off x="1074418" y="5959743"/>
            <a:ext cx="18501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 flying “T”</a:t>
            </a:r>
          </a:p>
        </p:txBody>
      </p:sp>
      <p:sp>
        <p:nvSpPr>
          <p:cNvPr id="173074" name="Text Box 18"/>
          <p:cNvSpPr txBox="1">
            <a:spLocks noChangeArrowheads="1"/>
          </p:cNvSpPr>
          <p:nvPr/>
        </p:nvSpPr>
        <p:spPr bwMode="auto">
          <a:xfrm>
            <a:off x="5365872" y="5959743"/>
            <a:ext cx="21691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 flying Cross</a:t>
            </a:r>
          </a:p>
        </p:txBody>
      </p:sp>
      <p:sp>
        <p:nvSpPr>
          <p:cNvPr id="173077" name="Line 21"/>
          <p:cNvSpPr>
            <a:spLocks noChangeShapeType="1"/>
          </p:cNvSpPr>
          <p:nvPr/>
        </p:nvSpPr>
        <p:spPr bwMode="auto">
          <a:xfrm>
            <a:off x="1143001" y="2209800"/>
            <a:ext cx="1414272" cy="350565"/>
          </a:xfrm>
          <a:prstGeom prst="line">
            <a:avLst/>
          </a:prstGeom>
          <a:noFill/>
          <a:ln w="5715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8" name="Line 22"/>
          <p:cNvSpPr>
            <a:spLocks noChangeShapeType="1"/>
          </p:cNvSpPr>
          <p:nvPr/>
        </p:nvSpPr>
        <p:spPr bwMode="auto">
          <a:xfrm>
            <a:off x="2971800" y="2819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79" name="Line 23"/>
          <p:cNvSpPr>
            <a:spLocks noChangeShapeType="1"/>
          </p:cNvSpPr>
          <p:nvPr/>
        </p:nvSpPr>
        <p:spPr bwMode="auto">
          <a:xfrm flipH="1">
            <a:off x="2209800" y="1671475"/>
            <a:ext cx="577362" cy="1851057"/>
          </a:xfrm>
          <a:prstGeom prst="line">
            <a:avLst/>
          </a:prstGeom>
          <a:noFill/>
          <a:ln w="3810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0" name="Line 24"/>
          <p:cNvSpPr>
            <a:spLocks noChangeShapeType="1"/>
          </p:cNvSpPr>
          <p:nvPr/>
        </p:nvSpPr>
        <p:spPr bwMode="auto">
          <a:xfrm>
            <a:off x="5791200" y="4652750"/>
            <a:ext cx="2133600" cy="281271"/>
          </a:xfrm>
          <a:prstGeom prst="line">
            <a:avLst/>
          </a:prstGeom>
          <a:noFill/>
          <a:ln w="5715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81" name="Line 25"/>
          <p:cNvSpPr>
            <a:spLocks noChangeShapeType="1"/>
          </p:cNvSpPr>
          <p:nvPr/>
        </p:nvSpPr>
        <p:spPr bwMode="auto">
          <a:xfrm flipH="1">
            <a:off x="7420642" y="3652595"/>
            <a:ext cx="438150" cy="2000310"/>
          </a:xfrm>
          <a:prstGeom prst="line">
            <a:avLst/>
          </a:prstGeom>
          <a:noFill/>
          <a:ln w="38100">
            <a:solidFill>
              <a:srgbClr val="83FD3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Box 22">
            <a:extLst>
              <a:ext uri="{FF2B5EF4-FFF2-40B4-BE49-F238E27FC236}">
                <a16:creationId xmlns:a16="http://schemas.microsoft.com/office/drawing/2014/main" id="{CF881265-B6B4-4EDE-AD85-B42E9DDE2CCD}"/>
              </a:ext>
            </a:extLst>
          </p:cNvPr>
          <p:cNvSpPr txBox="1"/>
          <p:nvPr/>
        </p:nvSpPr>
        <p:spPr>
          <a:xfrm>
            <a:off x="7553601" y="6575874"/>
            <a:ext cx="1590399" cy="261610"/>
          </a:xfrm>
          <a:prstGeom prst="rect">
            <a:avLst/>
          </a:prstGeom>
          <a:noFill/>
        </p:spPr>
        <p:txBody>
          <a:bodyPr wrap="square" rtlCol="0">
            <a:spAutoFit/>
          </a:bodyPr>
          <a:lstStyle/>
          <a:p>
            <a:r>
              <a:rPr lang="en-US" sz="1100" dirty="0">
                <a:solidFill>
                  <a:schemeClr val="bg1"/>
                </a:solidFill>
              </a:rPr>
              <a:t>Jay McGowan</a:t>
            </a:r>
          </a:p>
        </p:txBody>
      </p:sp>
    </p:spTree>
  </p:cSld>
  <p:clrMapOvr>
    <a:masterClrMapping/>
  </p:clrMapOvr>
  <p:transition spd="slow" advClick="0" advTm="18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3064"/>
                                        </p:tgtEl>
                                        <p:attrNameLst>
                                          <p:attrName>style.visibility</p:attrName>
                                        </p:attrNameLst>
                                      </p:cBhvr>
                                      <p:to>
                                        <p:strVal val="visible"/>
                                      </p:to>
                                    </p:set>
                                    <p:animEffect transition="in" filter="fade">
                                      <p:cBhvr>
                                        <p:cTn id="7" dur="2000"/>
                                        <p:tgtEl>
                                          <p:spTgt spid="17306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73063"/>
                                        </p:tgtEl>
                                        <p:attrNameLst>
                                          <p:attrName>style.visibility</p:attrName>
                                        </p:attrNameLst>
                                      </p:cBhvr>
                                      <p:to>
                                        <p:strVal val="visible"/>
                                      </p:to>
                                    </p:set>
                                    <p:animEffect transition="in" filter="fade">
                                      <p:cBhvr>
                                        <p:cTn id="10" dur="2000"/>
                                        <p:tgtEl>
                                          <p:spTgt spid="173063"/>
                                        </p:tgtEl>
                                      </p:cBhvr>
                                    </p:animEffect>
                                  </p:childTnLst>
                                </p:cTn>
                              </p:par>
                            </p:childTnLst>
                          </p:cTn>
                        </p:par>
                        <p:par>
                          <p:cTn id="11" fill="hold" nodeType="afterGroup">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73065"/>
                                        </p:tgtEl>
                                        <p:attrNameLst>
                                          <p:attrName>style.visibility</p:attrName>
                                        </p:attrNameLst>
                                      </p:cBhvr>
                                      <p:to>
                                        <p:strVal val="visible"/>
                                      </p:to>
                                    </p:set>
                                    <p:animEffect transition="in" filter="fade">
                                      <p:cBhvr>
                                        <p:cTn id="14" dur="2000"/>
                                        <p:tgtEl>
                                          <p:spTgt spid="173065"/>
                                        </p:tgtEl>
                                      </p:cBhvr>
                                    </p:animEffect>
                                  </p:childTnLst>
                                </p:cTn>
                              </p:par>
                            </p:childTnLst>
                          </p:cTn>
                        </p:par>
                        <p:par>
                          <p:cTn id="15" fill="hold" nodeType="afterGroup">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173067"/>
                                        </p:tgtEl>
                                        <p:attrNameLst>
                                          <p:attrName>style.visibility</p:attrName>
                                        </p:attrNameLst>
                                      </p:cBhvr>
                                      <p:to>
                                        <p:strVal val="visible"/>
                                      </p:to>
                                    </p:set>
                                    <p:animEffect transition="in" filter="fade">
                                      <p:cBhvr>
                                        <p:cTn id="18" dur="2000"/>
                                        <p:tgtEl>
                                          <p:spTgt spid="173067"/>
                                        </p:tgtEl>
                                      </p:cBhvr>
                                    </p:animEffect>
                                  </p:childTnLst>
                                </p:cTn>
                              </p:par>
                            </p:childTnLst>
                          </p:cTn>
                        </p:par>
                        <p:par>
                          <p:cTn id="19" fill="hold" nodeType="afterGroup">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173066"/>
                                        </p:tgtEl>
                                        <p:attrNameLst>
                                          <p:attrName>style.visibility</p:attrName>
                                        </p:attrNameLst>
                                      </p:cBhvr>
                                      <p:to>
                                        <p:strVal val="visible"/>
                                      </p:to>
                                    </p:set>
                                    <p:animEffect transition="in" filter="fade">
                                      <p:cBhvr>
                                        <p:cTn id="22" dur="2000"/>
                                        <p:tgtEl>
                                          <p:spTgt spid="173066"/>
                                        </p:tgtEl>
                                      </p:cBhvr>
                                    </p:animEffect>
                                  </p:childTnLst>
                                </p:cTn>
                              </p:par>
                            </p:childTnLst>
                          </p:cTn>
                        </p:par>
                        <p:par>
                          <p:cTn id="23" fill="hold" nodeType="afterGroup">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173068"/>
                                        </p:tgtEl>
                                        <p:attrNameLst>
                                          <p:attrName>style.visibility</p:attrName>
                                        </p:attrNameLst>
                                      </p:cBhvr>
                                      <p:to>
                                        <p:strVal val="visible"/>
                                      </p:to>
                                    </p:set>
                                    <p:animEffect transition="in" filter="fade">
                                      <p:cBhvr>
                                        <p:cTn id="26" dur="2000"/>
                                        <p:tgtEl>
                                          <p:spTgt spid="173068"/>
                                        </p:tgtEl>
                                      </p:cBhvr>
                                    </p:animEffect>
                                  </p:childTnLst>
                                </p:cTn>
                              </p:par>
                            </p:childTnLst>
                          </p:cTn>
                        </p:par>
                        <p:par>
                          <p:cTn id="27" fill="hold" nodeType="afterGroup">
                            <p:stCondLst>
                              <p:cond delay="11000"/>
                            </p:stCondLst>
                            <p:childTnLst>
                              <p:par>
                                <p:cTn id="28" presetID="53" presetClass="entr" presetSubtype="0" fill="hold" grpId="0" nodeType="afterEffect">
                                  <p:stCondLst>
                                    <p:cond delay="0"/>
                                  </p:stCondLst>
                                  <p:childTnLst>
                                    <p:set>
                                      <p:cBhvr>
                                        <p:cTn id="29" dur="1" fill="hold">
                                          <p:stCondLst>
                                            <p:cond delay="0"/>
                                          </p:stCondLst>
                                        </p:cTn>
                                        <p:tgtEl>
                                          <p:spTgt spid="173073"/>
                                        </p:tgtEl>
                                        <p:attrNameLst>
                                          <p:attrName>style.visibility</p:attrName>
                                        </p:attrNameLst>
                                      </p:cBhvr>
                                      <p:to>
                                        <p:strVal val="visible"/>
                                      </p:to>
                                    </p:set>
                                    <p:anim calcmode="lin" valueType="num">
                                      <p:cBhvr>
                                        <p:cTn id="30" dur="2000" fill="hold"/>
                                        <p:tgtEl>
                                          <p:spTgt spid="173073"/>
                                        </p:tgtEl>
                                        <p:attrNameLst>
                                          <p:attrName>ppt_w</p:attrName>
                                        </p:attrNameLst>
                                      </p:cBhvr>
                                      <p:tavLst>
                                        <p:tav tm="0">
                                          <p:val>
                                            <p:fltVal val="0"/>
                                          </p:val>
                                        </p:tav>
                                        <p:tav tm="100000">
                                          <p:val>
                                            <p:strVal val="#ppt_w"/>
                                          </p:val>
                                        </p:tav>
                                      </p:tavLst>
                                    </p:anim>
                                    <p:anim calcmode="lin" valueType="num">
                                      <p:cBhvr>
                                        <p:cTn id="31" dur="2000" fill="hold"/>
                                        <p:tgtEl>
                                          <p:spTgt spid="173073"/>
                                        </p:tgtEl>
                                        <p:attrNameLst>
                                          <p:attrName>ppt_h</p:attrName>
                                        </p:attrNameLst>
                                      </p:cBhvr>
                                      <p:tavLst>
                                        <p:tav tm="0">
                                          <p:val>
                                            <p:fltVal val="0"/>
                                          </p:val>
                                        </p:tav>
                                        <p:tav tm="100000">
                                          <p:val>
                                            <p:strVal val="#ppt_h"/>
                                          </p:val>
                                        </p:tav>
                                      </p:tavLst>
                                    </p:anim>
                                    <p:animEffect transition="in" filter="fade">
                                      <p:cBhvr>
                                        <p:cTn id="32" dur="2000"/>
                                        <p:tgtEl>
                                          <p:spTgt spid="173073"/>
                                        </p:tgtEl>
                                      </p:cBhvr>
                                    </p:animEffect>
                                  </p:childTnLst>
                                </p:cTn>
                              </p:par>
                            </p:childTnLst>
                          </p:cTn>
                        </p:par>
                        <p:par>
                          <p:cTn id="33" fill="hold" nodeType="afterGroup">
                            <p:stCondLst>
                              <p:cond delay="13000"/>
                            </p:stCondLst>
                            <p:childTnLst>
                              <p:par>
                                <p:cTn id="34" presetID="10" presetClass="entr" presetSubtype="0" fill="hold" grpId="0" nodeType="afterEffect">
                                  <p:stCondLst>
                                    <p:cond delay="0"/>
                                  </p:stCondLst>
                                  <p:childTnLst>
                                    <p:set>
                                      <p:cBhvr>
                                        <p:cTn id="35" dur="1" fill="hold">
                                          <p:stCondLst>
                                            <p:cond delay="0"/>
                                          </p:stCondLst>
                                        </p:cTn>
                                        <p:tgtEl>
                                          <p:spTgt spid="173077"/>
                                        </p:tgtEl>
                                        <p:attrNameLst>
                                          <p:attrName>style.visibility</p:attrName>
                                        </p:attrNameLst>
                                      </p:cBhvr>
                                      <p:to>
                                        <p:strVal val="visible"/>
                                      </p:to>
                                    </p:set>
                                    <p:animEffect transition="in" filter="fade">
                                      <p:cBhvr>
                                        <p:cTn id="36" dur="2000"/>
                                        <p:tgtEl>
                                          <p:spTgt spid="17307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3079"/>
                                        </p:tgtEl>
                                        <p:attrNameLst>
                                          <p:attrName>style.visibility</p:attrName>
                                        </p:attrNameLst>
                                      </p:cBhvr>
                                      <p:to>
                                        <p:strVal val="visible"/>
                                      </p:to>
                                    </p:set>
                                    <p:animEffect transition="in" filter="fade">
                                      <p:cBhvr>
                                        <p:cTn id="39" dur="2000"/>
                                        <p:tgtEl>
                                          <p:spTgt spid="173079"/>
                                        </p:tgtEl>
                                      </p:cBhvr>
                                    </p:animEffect>
                                  </p:childTnLst>
                                </p:cTn>
                              </p:par>
                            </p:childTnLst>
                          </p:cTn>
                        </p:par>
                        <p:par>
                          <p:cTn id="40" fill="hold" nodeType="afterGroup">
                            <p:stCondLst>
                              <p:cond delay="15000"/>
                            </p:stCondLst>
                            <p:childTnLst>
                              <p:par>
                                <p:cTn id="41" presetID="53" presetClass="entr" presetSubtype="0" fill="hold" grpId="0" nodeType="afterEffect">
                                  <p:stCondLst>
                                    <p:cond delay="0"/>
                                  </p:stCondLst>
                                  <p:childTnLst>
                                    <p:set>
                                      <p:cBhvr>
                                        <p:cTn id="42" dur="1" fill="hold">
                                          <p:stCondLst>
                                            <p:cond delay="0"/>
                                          </p:stCondLst>
                                        </p:cTn>
                                        <p:tgtEl>
                                          <p:spTgt spid="173074"/>
                                        </p:tgtEl>
                                        <p:attrNameLst>
                                          <p:attrName>style.visibility</p:attrName>
                                        </p:attrNameLst>
                                      </p:cBhvr>
                                      <p:to>
                                        <p:strVal val="visible"/>
                                      </p:to>
                                    </p:set>
                                    <p:anim calcmode="lin" valueType="num">
                                      <p:cBhvr>
                                        <p:cTn id="43" dur="2000" fill="hold"/>
                                        <p:tgtEl>
                                          <p:spTgt spid="173074"/>
                                        </p:tgtEl>
                                        <p:attrNameLst>
                                          <p:attrName>ppt_w</p:attrName>
                                        </p:attrNameLst>
                                      </p:cBhvr>
                                      <p:tavLst>
                                        <p:tav tm="0">
                                          <p:val>
                                            <p:fltVal val="0"/>
                                          </p:val>
                                        </p:tav>
                                        <p:tav tm="100000">
                                          <p:val>
                                            <p:strVal val="#ppt_w"/>
                                          </p:val>
                                        </p:tav>
                                      </p:tavLst>
                                    </p:anim>
                                    <p:anim calcmode="lin" valueType="num">
                                      <p:cBhvr>
                                        <p:cTn id="44" dur="2000" fill="hold"/>
                                        <p:tgtEl>
                                          <p:spTgt spid="173074"/>
                                        </p:tgtEl>
                                        <p:attrNameLst>
                                          <p:attrName>ppt_h</p:attrName>
                                        </p:attrNameLst>
                                      </p:cBhvr>
                                      <p:tavLst>
                                        <p:tav tm="0">
                                          <p:val>
                                            <p:fltVal val="0"/>
                                          </p:val>
                                        </p:tav>
                                        <p:tav tm="100000">
                                          <p:val>
                                            <p:strVal val="#ppt_h"/>
                                          </p:val>
                                        </p:tav>
                                      </p:tavLst>
                                    </p:anim>
                                    <p:animEffect transition="in" filter="fade">
                                      <p:cBhvr>
                                        <p:cTn id="45" dur="2000"/>
                                        <p:tgtEl>
                                          <p:spTgt spid="173074"/>
                                        </p:tgtEl>
                                      </p:cBhvr>
                                    </p:animEffect>
                                  </p:childTnLst>
                                </p:cTn>
                              </p:par>
                            </p:childTnLst>
                          </p:cTn>
                        </p:par>
                        <p:par>
                          <p:cTn id="46" fill="hold" nodeType="afterGroup">
                            <p:stCondLst>
                              <p:cond delay="17000"/>
                            </p:stCondLst>
                            <p:childTnLst>
                              <p:par>
                                <p:cTn id="47" presetID="10" presetClass="entr" presetSubtype="0" fill="hold" grpId="0" nodeType="afterEffect">
                                  <p:stCondLst>
                                    <p:cond delay="0"/>
                                  </p:stCondLst>
                                  <p:childTnLst>
                                    <p:set>
                                      <p:cBhvr>
                                        <p:cTn id="48" dur="1" fill="hold">
                                          <p:stCondLst>
                                            <p:cond delay="0"/>
                                          </p:stCondLst>
                                        </p:cTn>
                                        <p:tgtEl>
                                          <p:spTgt spid="173080"/>
                                        </p:tgtEl>
                                        <p:attrNameLst>
                                          <p:attrName>style.visibility</p:attrName>
                                        </p:attrNameLst>
                                      </p:cBhvr>
                                      <p:to>
                                        <p:strVal val="visible"/>
                                      </p:to>
                                    </p:set>
                                    <p:animEffect transition="in" filter="fade">
                                      <p:cBhvr>
                                        <p:cTn id="49" dur="2000"/>
                                        <p:tgtEl>
                                          <p:spTgt spid="17308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3081"/>
                                        </p:tgtEl>
                                        <p:attrNameLst>
                                          <p:attrName>style.visibility</p:attrName>
                                        </p:attrNameLst>
                                      </p:cBhvr>
                                      <p:to>
                                        <p:strVal val="visible"/>
                                      </p:to>
                                    </p:set>
                                    <p:animEffect transition="in" filter="fade">
                                      <p:cBhvr>
                                        <p:cTn id="52" dur="2000"/>
                                        <p:tgtEl>
                                          <p:spTgt spid="17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p:bldP spid="173064" grpId="0"/>
      <p:bldP spid="173065" grpId="0"/>
      <p:bldP spid="173066" grpId="0"/>
      <p:bldP spid="173067" grpId="0"/>
      <p:bldP spid="173068" grpId="0"/>
      <p:bldP spid="173073" grpId="0"/>
      <p:bldP spid="173074" grpId="0"/>
      <p:bldP spid="173077" grpId="0" animBg="1"/>
      <p:bldP spid="173079" grpId="0" animBg="1"/>
      <p:bldP spid="173080" grpId="0" animBg="1"/>
      <p:bldP spid="17308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15379</TotalTime>
  <Words>2042</Words>
  <Application>Microsoft Office PowerPoint</Application>
  <PresentationFormat>On-screen Show (4:3)</PresentationFormat>
  <Paragraphs>393</Paragraphs>
  <Slides>50</Slides>
  <Notes>43</Notes>
  <HiddenSlides>3</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4" baseType="lpstr">
      <vt:lpstr>Arial</vt:lpstr>
      <vt:lpstr>Verdana</vt:lpstr>
      <vt:lpstr>Default Design</vt:lpstr>
      <vt:lpstr>Image</vt:lpstr>
      <vt:lpstr>PowerPoint Presentation</vt:lpstr>
      <vt:lpstr>PowerPoint Presentation</vt:lpstr>
      <vt:lpstr>PowerPoint Presentation</vt:lpstr>
      <vt:lpstr>Accipiters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Final Points</vt:lpstr>
      <vt:lpstr>PowerPoint Presentation</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oracle</cp:lastModifiedBy>
  <cp:revision>811</cp:revision>
  <dcterms:created xsi:type="dcterms:W3CDTF">2007-10-30T15:01:40Z</dcterms:created>
  <dcterms:modified xsi:type="dcterms:W3CDTF">2022-05-11T20:31:51Z</dcterms:modified>
</cp:coreProperties>
</file>